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6" r:id="rId2"/>
    <p:sldId id="340" r:id="rId3"/>
    <p:sldId id="341" r:id="rId4"/>
    <p:sldId id="307" r:id="rId5"/>
    <p:sldId id="342" r:id="rId6"/>
    <p:sldId id="345" r:id="rId7"/>
    <p:sldId id="376" r:id="rId8"/>
    <p:sldId id="377" r:id="rId9"/>
    <p:sldId id="383" r:id="rId10"/>
    <p:sldId id="258" r:id="rId11"/>
    <p:sldId id="356" r:id="rId12"/>
    <p:sldId id="265" r:id="rId13"/>
    <p:sldId id="357" r:id="rId14"/>
    <p:sldId id="257" r:id="rId15"/>
    <p:sldId id="358" r:id="rId16"/>
    <p:sldId id="364" r:id="rId17"/>
    <p:sldId id="365" r:id="rId18"/>
    <p:sldId id="366" r:id="rId19"/>
    <p:sldId id="367" r:id="rId20"/>
    <p:sldId id="269" r:id="rId21"/>
    <p:sldId id="322" r:id="rId22"/>
    <p:sldId id="359" r:id="rId23"/>
    <p:sldId id="360" r:id="rId24"/>
    <p:sldId id="361" r:id="rId25"/>
    <p:sldId id="362" r:id="rId26"/>
    <p:sldId id="363" r:id="rId27"/>
    <p:sldId id="291" r:id="rId28"/>
    <p:sldId id="385" r:id="rId29"/>
    <p:sldId id="386" r:id="rId30"/>
    <p:sldId id="387" r:id="rId31"/>
    <p:sldId id="350" r:id="rId32"/>
    <p:sldId id="349" r:id="rId33"/>
    <p:sldId id="305" r:id="rId34"/>
    <p:sldId id="346" r:id="rId35"/>
    <p:sldId id="347" r:id="rId36"/>
    <p:sldId id="368" r:id="rId37"/>
    <p:sldId id="316" r:id="rId38"/>
    <p:sldId id="379" r:id="rId39"/>
    <p:sldId id="381" r:id="rId40"/>
    <p:sldId id="369" r:id="rId41"/>
    <p:sldId id="370" r:id="rId42"/>
    <p:sldId id="298" r:id="rId43"/>
    <p:sldId id="371" r:id="rId44"/>
    <p:sldId id="372" r:id="rId45"/>
    <p:sldId id="373" r:id="rId46"/>
    <p:sldId id="384" r:id="rId47"/>
    <p:sldId id="374" r:id="rId48"/>
    <p:sldId id="375" r:id="rId49"/>
    <p:sldId id="378" r:id="rId50"/>
    <p:sldId id="313" r:id="rId51"/>
    <p:sldId id="315" r:id="rId52"/>
    <p:sldId id="382" r:id="rId53"/>
    <p:sldId id="318" r:id="rId54"/>
    <p:sldId id="321" r:id="rId5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ilina Tresc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66" autoAdjust="0"/>
    <p:restoredTop sz="94660"/>
  </p:normalViewPr>
  <p:slideViewPr>
    <p:cSldViewPr snapToGrid="0">
      <p:cViewPr varScale="1">
        <p:scale>
          <a:sx n="69" d="100"/>
          <a:sy n="69" d="100"/>
        </p:scale>
        <p:origin x="2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ED2E9-4635-451F-A7C3-910A2E10629B}" type="doc">
      <dgm:prSet loTypeId="urn:microsoft.com/office/officeart/2005/8/layout/vProcess5" loCatId="process" qsTypeId="urn:microsoft.com/office/officeart/2005/8/quickstyle/3d3" qsCatId="3D" csTypeId="urn:microsoft.com/office/officeart/2005/8/colors/colorful5" csCatId="colorful" phldr="1"/>
      <dgm:spPr/>
      <dgm:t>
        <a:bodyPr/>
        <a:lstStyle/>
        <a:p>
          <a:endParaRPr lang="en-US"/>
        </a:p>
      </dgm:t>
    </dgm:pt>
    <dgm:pt modelId="{936A4063-213D-4309-B514-BFCB6E51FD2D}">
      <dgm:prSet phldrT="[Text]" custT="1"/>
      <dgm:spPr/>
      <dgm:t>
        <a:bodyPr/>
        <a:lstStyle/>
        <a:p>
          <a:r>
            <a:rPr lang="en-AU" sz="1800" dirty="0"/>
            <a:t>Step 1: Log into your </a:t>
          </a:r>
          <a:r>
            <a:rPr lang="en-AU" sz="1800" dirty="0" err="1"/>
            <a:t>myGCA</a:t>
          </a:r>
          <a:r>
            <a:rPr lang="en-AU" sz="1800" dirty="0"/>
            <a:t> student account</a:t>
          </a:r>
          <a:endParaRPr lang="en-US" sz="1800" dirty="0"/>
        </a:p>
      </dgm:t>
    </dgm:pt>
    <dgm:pt modelId="{38C68DDA-C1E0-428D-88C0-C362AB0EA64B}" type="parTrans" cxnId="{C742FBAC-30E0-4583-96F0-6F3AEA29D914}">
      <dgm:prSet/>
      <dgm:spPr/>
      <dgm:t>
        <a:bodyPr/>
        <a:lstStyle/>
        <a:p>
          <a:endParaRPr lang="en-US" sz="1400"/>
        </a:p>
      </dgm:t>
    </dgm:pt>
    <dgm:pt modelId="{3171FC55-A54F-4FE4-8E9D-E870C56C35CB}" type="sibTrans" cxnId="{C742FBAC-30E0-4583-96F0-6F3AEA29D914}">
      <dgm:prSet custT="1"/>
      <dgm:spPr/>
      <dgm:t>
        <a:bodyPr/>
        <a:lstStyle/>
        <a:p>
          <a:endParaRPr lang="en-US" sz="2000"/>
        </a:p>
      </dgm:t>
    </dgm:pt>
    <dgm:pt modelId="{0945EBEA-888D-45B2-9799-D0CC2E52D71E}">
      <dgm:prSet phldrT="[Text]" custT="1"/>
      <dgm:spPr/>
      <dgm:t>
        <a:bodyPr/>
        <a:lstStyle/>
        <a:p>
          <a:r>
            <a:rPr lang="en-AU" sz="1800" dirty="0"/>
            <a:t>Step 2: On your Student Home Page, click on Student Services Online</a:t>
          </a:r>
          <a:endParaRPr lang="en-US" sz="1800" dirty="0"/>
        </a:p>
      </dgm:t>
    </dgm:pt>
    <dgm:pt modelId="{EDDAE25E-FDAF-4EA2-BEAB-C456F3365BA4}" type="parTrans" cxnId="{70C3ABB6-BFEC-4F3A-8FDF-5BE6EE588A4F}">
      <dgm:prSet/>
      <dgm:spPr/>
      <dgm:t>
        <a:bodyPr/>
        <a:lstStyle/>
        <a:p>
          <a:endParaRPr lang="en-US" sz="1400"/>
        </a:p>
      </dgm:t>
    </dgm:pt>
    <dgm:pt modelId="{8E89ED5D-B455-4C7A-9391-DE0703048F3B}" type="sibTrans" cxnId="{70C3ABB6-BFEC-4F3A-8FDF-5BE6EE588A4F}">
      <dgm:prSet custT="1"/>
      <dgm:spPr/>
      <dgm:t>
        <a:bodyPr/>
        <a:lstStyle/>
        <a:p>
          <a:endParaRPr lang="en-US" sz="2000"/>
        </a:p>
      </dgm:t>
    </dgm:pt>
    <dgm:pt modelId="{2696904C-2F71-44FD-82E2-590603082A18}">
      <dgm:prSet phldrT="[Text]" custT="1"/>
      <dgm:spPr/>
      <dgm:t>
        <a:bodyPr/>
        <a:lstStyle/>
        <a:p>
          <a:r>
            <a:rPr lang="en-AU" sz="1800" dirty="0"/>
            <a:t>Step 3: Click on Subject Selection</a:t>
          </a:r>
          <a:endParaRPr lang="en-US" sz="1800" dirty="0"/>
        </a:p>
      </dgm:t>
    </dgm:pt>
    <dgm:pt modelId="{E13C8A57-28F0-4A9E-9571-2D7C9EE191DB}" type="parTrans" cxnId="{22AA9624-2B6C-4AC7-8990-2FC2D555DEF3}">
      <dgm:prSet/>
      <dgm:spPr/>
      <dgm:t>
        <a:bodyPr/>
        <a:lstStyle/>
        <a:p>
          <a:endParaRPr lang="en-US" sz="1400"/>
        </a:p>
      </dgm:t>
    </dgm:pt>
    <dgm:pt modelId="{25A5F593-BD95-4BDB-9832-CB3DB714022F}" type="sibTrans" cxnId="{22AA9624-2B6C-4AC7-8990-2FC2D555DEF3}">
      <dgm:prSet custT="1"/>
      <dgm:spPr/>
      <dgm:t>
        <a:bodyPr/>
        <a:lstStyle/>
        <a:p>
          <a:endParaRPr lang="en-US" sz="2000"/>
        </a:p>
      </dgm:t>
    </dgm:pt>
    <dgm:pt modelId="{3C75FCDD-4906-40A2-993F-AEA959124750}" type="pres">
      <dgm:prSet presAssocID="{C3AED2E9-4635-451F-A7C3-910A2E10629B}" presName="outerComposite" presStyleCnt="0">
        <dgm:presLayoutVars>
          <dgm:chMax val="5"/>
          <dgm:dir/>
          <dgm:resizeHandles val="exact"/>
        </dgm:presLayoutVars>
      </dgm:prSet>
      <dgm:spPr/>
      <dgm:t>
        <a:bodyPr/>
        <a:lstStyle/>
        <a:p>
          <a:endParaRPr lang="en-US"/>
        </a:p>
      </dgm:t>
    </dgm:pt>
    <dgm:pt modelId="{DFC3BBA4-4C09-4821-A1F2-4C276A6885F3}" type="pres">
      <dgm:prSet presAssocID="{C3AED2E9-4635-451F-A7C3-910A2E10629B}" presName="dummyMaxCanvas" presStyleCnt="0">
        <dgm:presLayoutVars/>
      </dgm:prSet>
      <dgm:spPr/>
    </dgm:pt>
    <dgm:pt modelId="{CEBA621C-EBCD-48A8-AC92-3D3833741A0D}" type="pres">
      <dgm:prSet presAssocID="{C3AED2E9-4635-451F-A7C3-910A2E10629B}" presName="ThreeNodes_1" presStyleLbl="node1" presStyleIdx="0" presStyleCnt="3">
        <dgm:presLayoutVars>
          <dgm:bulletEnabled val="1"/>
        </dgm:presLayoutVars>
      </dgm:prSet>
      <dgm:spPr/>
      <dgm:t>
        <a:bodyPr/>
        <a:lstStyle/>
        <a:p>
          <a:endParaRPr lang="en-US"/>
        </a:p>
      </dgm:t>
    </dgm:pt>
    <dgm:pt modelId="{17C987AA-3710-43EE-A594-F4030D4AC364}" type="pres">
      <dgm:prSet presAssocID="{C3AED2E9-4635-451F-A7C3-910A2E10629B}" presName="ThreeNodes_2" presStyleLbl="node1" presStyleIdx="1" presStyleCnt="3">
        <dgm:presLayoutVars>
          <dgm:bulletEnabled val="1"/>
        </dgm:presLayoutVars>
      </dgm:prSet>
      <dgm:spPr/>
      <dgm:t>
        <a:bodyPr/>
        <a:lstStyle/>
        <a:p>
          <a:endParaRPr lang="en-US"/>
        </a:p>
      </dgm:t>
    </dgm:pt>
    <dgm:pt modelId="{F69A0ECA-3858-4A78-A8D7-81C5D6BE00F2}" type="pres">
      <dgm:prSet presAssocID="{C3AED2E9-4635-451F-A7C3-910A2E10629B}" presName="ThreeNodes_3" presStyleLbl="node1" presStyleIdx="2" presStyleCnt="3">
        <dgm:presLayoutVars>
          <dgm:bulletEnabled val="1"/>
        </dgm:presLayoutVars>
      </dgm:prSet>
      <dgm:spPr/>
      <dgm:t>
        <a:bodyPr/>
        <a:lstStyle/>
        <a:p>
          <a:endParaRPr lang="en-US"/>
        </a:p>
      </dgm:t>
    </dgm:pt>
    <dgm:pt modelId="{A0444FF2-29A8-4BED-B1EB-23BF29A511D3}" type="pres">
      <dgm:prSet presAssocID="{C3AED2E9-4635-451F-A7C3-910A2E10629B}" presName="ThreeConn_1-2" presStyleLbl="fgAccFollowNode1" presStyleIdx="0" presStyleCnt="2">
        <dgm:presLayoutVars>
          <dgm:bulletEnabled val="1"/>
        </dgm:presLayoutVars>
      </dgm:prSet>
      <dgm:spPr/>
      <dgm:t>
        <a:bodyPr/>
        <a:lstStyle/>
        <a:p>
          <a:endParaRPr lang="en-US"/>
        </a:p>
      </dgm:t>
    </dgm:pt>
    <dgm:pt modelId="{99D589F8-098F-4D59-95B4-E2D88F4AAEB4}" type="pres">
      <dgm:prSet presAssocID="{C3AED2E9-4635-451F-A7C3-910A2E10629B}" presName="ThreeConn_2-3" presStyleLbl="fgAccFollowNode1" presStyleIdx="1" presStyleCnt="2">
        <dgm:presLayoutVars>
          <dgm:bulletEnabled val="1"/>
        </dgm:presLayoutVars>
      </dgm:prSet>
      <dgm:spPr/>
      <dgm:t>
        <a:bodyPr/>
        <a:lstStyle/>
        <a:p>
          <a:endParaRPr lang="en-US"/>
        </a:p>
      </dgm:t>
    </dgm:pt>
    <dgm:pt modelId="{2702A20F-2A0F-460A-9F3B-60179E7538C0}" type="pres">
      <dgm:prSet presAssocID="{C3AED2E9-4635-451F-A7C3-910A2E10629B}" presName="ThreeNodes_1_text" presStyleLbl="node1" presStyleIdx="2" presStyleCnt="3">
        <dgm:presLayoutVars>
          <dgm:bulletEnabled val="1"/>
        </dgm:presLayoutVars>
      </dgm:prSet>
      <dgm:spPr/>
      <dgm:t>
        <a:bodyPr/>
        <a:lstStyle/>
        <a:p>
          <a:endParaRPr lang="en-US"/>
        </a:p>
      </dgm:t>
    </dgm:pt>
    <dgm:pt modelId="{21ACDC95-87B0-476B-944D-6E07B04445E1}" type="pres">
      <dgm:prSet presAssocID="{C3AED2E9-4635-451F-A7C3-910A2E10629B}" presName="ThreeNodes_2_text" presStyleLbl="node1" presStyleIdx="2" presStyleCnt="3">
        <dgm:presLayoutVars>
          <dgm:bulletEnabled val="1"/>
        </dgm:presLayoutVars>
      </dgm:prSet>
      <dgm:spPr/>
      <dgm:t>
        <a:bodyPr/>
        <a:lstStyle/>
        <a:p>
          <a:endParaRPr lang="en-US"/>
        </a:p>
      </dgm:t>
    </dgm:pt>
    <dgm:pt modelId="{10B87515-B21D-443E-97F2-9A2051ADFFFB}" type="pres">
      <dgm:prSet presAssocID="{C3AED2E9-4635-451F-A7C3-910A2E10629B}" presName="ThreeNodes_3_text" presStyleLbl="node1" presStyleIdx="2" presStyleCnt="3">
        <dgm:presLayoutVars>
          <dgm:bulletEnabled val="1"/>
        </dgm:presLayoutVars>
      </dgm:prSet>
      <dgm:spPr/>
      <dgm:t>
        <a:bodyPr/>
        <a:lstStyle/>
        <a:p>
          <a:endParaRPr lang="en-US"/>
        </a:p>
      </dgm:t>
    </dgm:pt>
  </dgm:ptLst>
  <dgm:cxnLst>
    <dgm:cxn modelId="{70959323-DB39-4427-B6B2-93EDD2FA3279}" type="presOf" srcId="{C3AED2E9-4635-451F-A7C3-910A2E10629B}" destId="{3C75FCDD-4906-40A2-993F-AEA959124750}" srcOrd="0" destOrd="0" presId="urn:microsoft.com/office/officeart/2005/8/layout/vProcess5"/>
    <dgm:cxn modelId="{F4E45E73-DBEC-4182-8E3A-17D3A1E7EC08}" type="presOf" srcId="{936A4063-213D-4309-B514-BFCB6E51FD2D}" destId="{2702A20F-2A0F-460A-9F3B-60179E7538C0}" srcOrd="1" destOrd="0" presId="urn:microsoft.com/office/officeart/2005/8/layout/vProcess5"/>
    <dgm:cxn modelId="{3F18628C-DA53-4982-9521-44AB2DB4714C}" type="presOf" srcId="{2696904C-2F71-44FD-82E2-590603082A18}" destId="{F69A0ECA-3858-4A78-A8D7-81C5D6BE00F2}" srcOrd="0" destOrd="0" presId="urn:microsoft.com/office/officeart/2005/8/layout/vProcess5"/>
    <dgm:cxn modelId="{28AD1C50-159A-4286-8812-47E0290F244F}" type="presOf" srcId="{0945EBEA-888D-45B2-9799-D0CC2E52D71E}" destId="{17C987AA-3710-43EE-A594-F4030D4AC364}" srcOrd="0" destOrd="0" presId="urn:microsoft.com/office/officeart/2005/8/layout/vProcess5"/>
    <dgm:cxn modelId="{8508950A-29CE-453D-A734-77D5BBFB12C2}" type="presOf" srcId="{0945EBEA-888D-45B2-9799-D0CC2E52D71E}" destId="{21ACDC95-87B0-476B-944D-6E07B04445E1}" srcOrd="1" destOrd="0" presId="urn:microsoft.com/office/officeart/2005/8/layout/vProcess5"/>
    <dgm:cxn modelId="{22AA9624-2B6C-4AC7-8990-2FC2D555DEF3}" srcId="{C3AED2E9-4635-451F-A7C3-910A2E10629B}" destId="{2696904C-2F71-44FD-82E2-590603082A18}" srcOrd="2" destOrd="0" parTransId="{E13C8A57-28F0-4A9E-9571-2D7C9EE191DB}" sibTransId="{25A5F593-BD95-4BDB-9832-CB3DB714022F}"/>
    <dgm:cxn modelId="{C742FBAC-30E0-4583-96F0-6F3AEA29D914}" srcId="{C3AED2E9-4635-451F-A7C3-910A2E10629B}" destId="{936A4063-213D-4309-B514-BFCB6E51FD2D}" srcOrd="0" destOrd="0" parTransId="{38C68DDA-C1E0-428D-88C0-C362AB0EA64B}" sibTransId="{3171FC55-A54F-4FE4-8E9D-E870C56C35CB}"/>
    <dgm:cxn modelId="{0F644A6A-9E13-4D5B-8F79-54EF8F860423}" type="presOf" srcId="{2696904C-2F71-44FD-82E2-590603082A18}" destId="{10B87515-B21D-443E-97F2-9A2051ADFFFB}" srcOrd="1" destOrd="0" presId="urn:microsoft.com/office/officeart/2005/8/layout/vProcess5"/>
    <dgm:cxn modelId="{70C3ABB6-BFEC-4F3A-8FDF-5BE6EE588A4F}" srcId="{C3AED2E9-4635-451F-A7C3-910A2E10629B}" destId="{0945EBEA-888D-45B2-9799-D0CC2E52D71E}" srcOrd="1" destOrd="0" parTransId="{EDDAE25E-FDAF-4EA2-BEAB-C456F3365BA4}" sibTransId="{8E89ED5D-B455-4C7A-9391-DE0703048F3B}"/>
    <dgm:cxn modelId="{E8BBFA80-3C20-4EC2-AB94-50528AC23FFF}" type="presOf" srcId="{3171FC55-A54F-4FE4-8E9D-E870C56C35CB}" destId="{A0444FF2-29A8-4BED-B1EB-23BF29A511D3}" srcOrd="0" destOrd="0" presId="urn:microsoft.com/office/officeart/2005/8/layout/vProcess5"/>
    <dgm:cxn modelId="{6CD45E91-653E-40DE-90BD-77800655BB8B}" type="presOf" srcId="{936A4063-213D-4309-B514-BFCB6E51FD2D}" destId="{CEBA621C-EBCD-48A8-AC92-3D3833741A0D}" srcOrd="0" destOrd="0" presId="urn:microsoft.com/office/officeart/2005/8/layout/vProcess5"/>
    <dgm:cxn modelId="{BEDEABEB-8514-441C-AB04-5142ED18E9DC}" type="presOf" srcId="{8E89ED5D-B455-4C7A-9391-DE0703048F3B}" destId="{99D589F8-098F-4D59-95B4-E2D88F4AAEB4}" srcOrd="0" destOrd="0" presId="urn:microsoft.com/office/officeart/2005/8/layout/vProcess5"/>
    <dgm:cxn modelId="{29E8A97F-7419-49AF-A76F-5A814DB68789}" type="presParOf" srcId="{3C75FCDD-4906-40A2-993F-AEA959124750}" destId="{DFC3BBA4-4C09-4821-A1F2-4C276A6885F3}" srcOrd="0" destOrd="0" presId="urn:microsoft.com/office/officeart/2005/8/layout/vProcess5"/>
    <dgm:cxn modelId="{DC640224-B871-4474-B608-541488A8CEF4}" type="presParOf" srcId="{3C75FCDD-4906-40A2-993F-AEA959124750}" destId="{CEBA621C-EBCD-48A8-AC92-3D3833741A0D}" srcOrd="1" destOrd="0" presId="urn:microsoft.com/office/officeart/2005/8/layout/vProcess5"/>
    <dgm:cxn modelId="{3A3640DF-6F86-41A1-BC22-62CD7C3E6083}" type="presParOf" srcId="{3C75FCDD-4906-40A2-993F-AEA959124750}" destId="{17C987AA-3710-43EE-A594-F4030D4AC364}" srcOrd="2" destOrd="0" presId="urn:microsoft.com/office/officeart/2005/8/layout/vProcess5"/>
    <dgm:cxn modelId="{F7F6C735-6533-48AA-905D-51E1D968F1FB}" type="presParOf" srcId="{3C75FCDD-4906-40A2-993F-AEA959124750}" destId="{F69A0ECA-3858-4A78-A8D7-81C5D6BE00F2}" srcOrd="3" destOrd="0" presId="urn:microsoft.com/office/officeart/2005/8/layout/vProcess5"/>
    <dgm:cxn modelId="{FC39E289-86F1-4D49-A008-4AA04C2605F2}" type="presParOf" srcId="{3C75FCDD-4906-40A2-993F-AEA959124750}" destId="{A0444FF2-29A8-4BED-B1EB-23BF29A511D3}" srcOrd="4" destOrd="0" presId="urn:microsoft.com/office/officeart/2005/8/layout/vProcess5"/>
    <dgm:cxn modelId="{5657F46C-15D5-43A8-BEE9-EBC9EBB50D47}" type="presParOf" srcId="{3C75FCDD-4906-40A2-993F-AEA959124750}" destId="{99D589F8-098F-4D59-95B4-E2D88F4AAEB4}" srcOrd="5" destOrd="0" presId="urn:microsoft.com/office/officeart/2005/8/layout/vProcess5"/>
    <dgm:cxn modelId="{233133D8-DB9B-45D7-B4CE-52ED5E29F9B2}" type="presParOf" srcId="{3C75FCDD-4906-40A2-993F-AEA959124750}" destId="{2702A20F-2A0F-460A-9F3B-60179E7538C0}" srcOrd="6" destOrd="0" presId="urn:microsoft.com/office/officeart/2005/8/layout/vProcess5"/>
    <dgm:cxn modelId="{DCF99ABD-04AC-422F-88EB-9F45D4EA5B41}" type="presParOf" srcId="{3C75FCDD-4906-40A2-993F-AEA959124750}" destId="{21ACDC95-87B0-476B-944D-6E07B04445E1}" srcOrd="7" destOrd="0" presId="urn:microsoft.com/office/officeart/2005/8/layout/vProcess5"/>
    <dgm:cxn modelId="{79B41F26-BD5A-4592-BA58-8D95E9264C4E}" type="presParOf" srcId="{3C75FCDD-4906-40A2-993F-AEA959124750}" destId="{10B87515-B21D-443E-97F2-9A2051ADFFFB}"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ED2E9-4635-451F-A7C3-910A2E10629B}" type="doc">
      <dgm:prSet loTypeId="urn:microsoft.com/office/officeart/2005/8/layout/vProcess5" loCatId="process" qsTypeId="urn:microsoft.com/office/officeart/2005/8/quickstyle/3d3" qsCatId="3D" csTypeId="urn:microsoft.com/office/officeart/2005/8/colors/colorful5" csCatId="colorful" phldr="1"/>
      <dgm:spPr/>
      <dgm:t>
        <a:bodyPr/>
        <a:lstStyle/>
        <a:p>
          <a:endParaRPr lang="en-US"/>
        </a:p>
      </dgm:t>
    </dgm:pt>
    <dgm:pt modelId="{936A4063-213D-4309-B514-BFCB6E51FD2D}">
      <dgm:prSet phldrT="[Text]" custT="1"/>
      <dgm:spPr/>
      <dgm:t>
        <a:bodyPr/>
        <a:lstStyle/>
        <a:p>
          <a:r>
            <a:rPr lang="en-AU" sz="1800" dirty="0"/>
            <a:t>Step 1: Log into your </a:t>
          </a:r>
          <a:r>
            <a:rPr lang="en-AU" sz="1800" dirty="0" err="1"/>
            <a:t>myGCA</a:t>
          </a:r>
          <a:r>
            <a:rPr lang="en-AU" sz="1800" dirty="0"/>
            <a:t> student account</a:t>
          </a:r>
          <a:endParaRPr lang="en-US" sz="1800" dirty="0"/>
        </a:p>
      </dgm:t>
    </dgm:pt>
    <dgm:pt modelId="{38C68DDA-C1E0-428D-88C0-C362AB0EA64B}" type="parTrans" cxnId="{C742FBAC-30E0-4583-96F0-6F3AEA29D914}">
      <dgm:prSet/>
      <dgm:spPr/>
      <dgm:t>
        <a:bodyPr/>
        <a:lstStyle/>
        <a:p>
          <a:endParaRPr lang="en-US" sz="1400"/>
        </a:p>
      </dgm:t>
    </dgm:pt>
    <dgm:pt modelId="{3171FC55-A54F-4FE4-8E9D-E870C56C35CB}" type="sibTrans" cxnId="{C742FBAC-30E0-4583-96F0-6F3AEA29D914}">
      <dgm:prSet custT="1"/>
      <dgm:spPr/>
      <dgm:t>
        <a:bodyPr/>
        <a:lstStyle/>
        <a:p>
          <a:endParaRPr lang="en-US" sz="2000"/>
        </a:p>
      </dgm:t>
    </dgm:pt>
    <dgm:pt modelId="{0945EBEA-888D-45B2-9799-D0CC2E52D71E}">
      <dgm:prSet phldrT="[Text]" custT="1"/>
      <dgm:spPr/>
      <dgm:t>
        <a:bodyPr/>
        <a:lstStyle/>
        <a:p>
          <a:r>
            <a:rPr lang="en-AU" sz="1800" dirty="0"/>
            <a:t>Step 2: On your Student Home Page, click on Student Services Online</a:t>
          </a:r>
          <a:endParaRPr lang="en-US" sz="1800" dirty="0"/>
        </a:p>
      </dgm:t>
    </dgm:pt>
    <dgm:pt modelId="{EDDAE25E-FDAF-4EA2-BEAB-C456F3365BA4}" type="parTrans" cxnId="{70C3ABB6-BFEC-4F3A-8FDF-5BE6EE588A4F}">
      <dgm:prSet/>
      <dgm:spPr/>
      <dgm:t>
        <a:bodyPr/>
        <a:lstStyle/>
        <a:p>
          <a:endParaRPr lang="en-US" sz="1400"/>
        </a:p>
      </dgm:t>
    </dgm:pt>
    <dgm:pt modelId="{8E89ED5D-B455-4C7A-9391-DE0703048F3B}" type="sibTrans" cxnId="{70C3ABB6-BFEC-4F3A-8FDF-5BE6EE588A4F}">
      <dgm:prSet custT="1"/>
      <dgm:spPr/>
      <dgm:t>
        <a:bodyPr/>
        <a:lstStyle/>
        <a:p>
          <a:endParaRPr lang="en-US" sz="2000"/>
        </a:p>
      </dgm:t>
    </dgm:pt>
    <dgm:pt modelId="{2696904C-2F71-44FD-82E2-590603082A18}">
      <dgm:prSet phldrT="[Text]" custT="1"/>
      <dgm:spPr/>
      <dgm:t>
        <a:bodyPr/>
        <a:lstStyle/>
        <a:p>
          <a:r>
            <a:rPr lang="en-AU" sz="1800" dirty="0"/>
            <a:t>Step 3: Click on Support Services and then “Credit and Recognition of Prior Learning”.</a:t>
          </a:r>
          <a:endParaRPr lang="en-US" sz="1800" dirty="0"/>
        </a:p>
      </dgm:t>
    </dgm:pt>
    <dgm:pt modelId="{E13C8A57-28F0-4A9E-9571-2D7C9EE191DB}" type="parTrans" cxnId="{22AA9624-2B6C-4AC7-8990-2FC2D555DEF3}">
      <dgm:prSet/>
      <dgm:spPr/>
      <dgm:t>
        <a:bodyPr/>
        <a:lstStyle/>
        <a:p>
          <a:endParaRPr lang="en-US" sz="1400"/>
        </a:p>
      </dgm:t>
    </dgm:pt>
    <dgm:pt modelId="{25A5F593-BD95-4BDB-9832-CB3DB714022F}" type="sibTrans" cxnId="{22AA9624-2B6C-4AC7-8990-2FC2D555DEF3}">
      <dgm:prSet custT="1"/>
      <dgm:spPr/>
      <dgm:t>
        <a:bodyPr/>
        <a:lstStyle/>
        <a:p>
          <a:endParaRPr lang="en-US" sz="2000"/>
        </a:p>
      </dgm:t>
    </dgm:pt>
    <dgm:pt modelId="{3C75FCDD-4906-40A2-993F-AEA959124750}" type="pres">
      <dgm:prSet presAssocID="{C3AED2E9-4635-451F-A7C3-910A2E10629B}" presName="outerComposite" presStyleCnt="0">
        <dgm:presLayoutVars>
          <dgm:chMax val="5"/>
          <dgm:dir/>
          <dgm:resizeHandles val="exact"/>
        </dgm:presLayoutVars>
      </dgm:prSet>
      <dgm:spPr/>
      <dgm:t>
        <a:bodyPr/>
        <a:lstStyle/>
        <a:p>
          <a:endParaRPr lang="en-US"/>
        </a:p>
      </dgm:t>
    </dgm:pt>
    <dgm:pt modelId="{DFC3BBA4-4C09-4821-A1F2-4C276A6885F3}" type="pres">
      <dgm:prSet presAssocID="{C3AED2E9-4635-451F-A7C3-910A2E10629B}" presName="dummyMaxCanvas" presStyleCnt="0">
        <dgm:presLayoutVars/>
      </dgm:prSet>
      <dgm:spPr/>
    </dgm:pt>
    <dgm:pt modelId="{CEBA621C-EBCD-48A8-AC92-3D3833741A0D}" type="pres">
      <dgm:prSet presAssocID="{C3AED2E9-4635-451F-A7C3-910A2E10629B}" presName="ThreeNodes_1" presStyleLbl="node1" presStyleIdx="0" presStyleCnt="3">
        <dgm:presLayoutVars>
          <dgm:bulletEnabled val="1"/>
        </dgm:presLayoutVars>
      </dgm:prSet>
      <dgm:spPr/>
      <dgm:t>
        <a:bodyPr/>
        <a:lstStyle/>
        <a:p>
          <a:endParaRPr lang="en-US"/>
        </a:p>
      </dgm:t>
    </dgm:pt>
    <dgm:pt modelId="{17C987AA-3710-43EE-A594-F4030D4AC364}" type="pres">
      <dgm:prSet presAssocID="{C3AED2E9-4635-451F-A7C3-910A2E10629B}" presName="ThreeNodes_2" presStyleLbl="node1" presStyleIdx="1" presStyleCnt="3">
        <dgm:presLayoutVars>
          <dgm:bulletEnabled val="1"/>
        </dgm:presLayoutVars>
      </dgm:prSet>
      <dgm:spPr/>
      <dgm:t>
        <a:bodyPr/>
        <a:lstStyle/>
        <a:p>
          <a:endParaRPr lang="en-US"/>
        </a:p>
      </dgm:t>
    </dgm:pt>
    <dgm:pt modelId="{F69A0ECA-3858-4A78-A8D7-81C5D6BE00F2}" type="pres">
      <dgm:prSet presAssocID="{C3AED2E9-4635-451F-A7C3-910A2E10629B}" presName="ThreeNodes_3" presStyleLbl="node1" presStyleIdx="2" presStyleCnt="3" custScaleX="106011">
        <dgm:presLayoutVars>
          <dgm:bulletEnabled val="1"/>
        </dgm:presLayoutVars>
      </dgm:prSet>
      <dgm:spPr/>
      <dgm:t>
        <a:bodyPr/>
        <a:lstStyle/>
        <a:p>
          <a:endParaRPr lang="en-US"/>
        </a:p>
      </dgm:t>
    </dgm:pt>
    <dgm:pt modelId="{A0444FF2-29A8-4BED-B1EB-23BF29A511D3}" type="pres">
      <dgm:prSet presAssocID="{C3AED2E9-4635-451F-A7C3-910A2E10629B}" presName="ThreeConn_1-2" presStyleLbl="fgAccFollowNode1" presStyleIdx="0" presStyleCnt="2">
        <dgm:presLayoutVars>
          <dgm:bulletEnabled val="1"/>
        </dgm:presLayoutVars>
      </dgm:prSet>
      <dgm:spPr/>
      <dgm:t>
        <a:bodyPr/>
        <a:lstStyle/>
        <a:p>
          <a:endParaRPr lang="en-US"/>
        </a:p>
      </dgm:t>
    </dgm:pt>
    <dgm:pt modelId="{99D589F8-098F-4D59-95B4-E2D88F4AAEB4}" type="pres">
      <dgm:prSet presAssocID="{C3AED2E9-4635-451F-A7C3-910A2E10629B}" presName="ThreeConn_2-3" presStyleLbl="fgAccFollowNode1" presStyleIdx="1" presStyleCnt="2">
        <dgm:presLayoutVars>
          <dgm:bulletEnabled val="1"/>
        </dgm:presLayoutVars>
      </dgm:prSet>
      <dgm:spPr/>
      <dgm:t>
        <a:bodyPr/>
        <a:lstStyle/>
        <a:p>
          <a:endParaRPr lang="en-US"/>
        </a:p>
      </dgm:t>
    </dgm:pt>
    <dgm:pt modelId="{2702A20F-2A0F-460A-9F3B-60179E7538C0}" type="pres">
      <dgm:prSet presAssocID="{C3AED2E9-4635-451F-A7C3-910A2E10629B}" presName="ThreeNodes_1_text" presStyleLbl="node1" presStyleIdx="2" presStyleCnt="3">
        <dgm:presLayoutVars>
          <dgm:bulletEnabled val="1"/>
        </dgm:presLayoutVars>
      </dgm:prSet>
      <dgm:spPr/>
      <dgm:t>
        <a:bodyPr/>
        <a:lstStyle/>
        <a:p>
          <a:endParaRPr lang="en-US"/>
        </a:p>
      </dgm:t>
    </dgm:pt>
    <dgm:pt modelId="{21ACDC95-87B0-476B-944D-6E07B04445E1}" type="pres">
      <dgm:prSet presAssocID="{C3AED2E9-4635-451F-A7C3-910A2E10629B}" presName="ThreeNodes_2_text" presStyleLbl="node1" presStyleIdx="2" presStyleCnt="3">
        <dgm:presLayoutVars>
          <dgm:bulletEnabled val="1"/>
        </dgm:presLayoutVars>
      </dgm:prSet>
      <dgm:spPr/>
      <dgm:t>
        <a:bodyPr/>
        <a:lstStyle/>
        <a:p>
          <a:endParaRPr lang="en-US"/>
        </a:p>
      </dgm:t>
    </dgm:pt>
    <dgm:pt modelId="{10B87515-B21D-443E-97F2-9A2051ADFFFB}" type="pres">
      <dgm:prSet presAssocID="{C3AED2E9-4635-451F-A7C3-910A2E10629B}" presName="ThreeNodes_3_text" presStyleLbl="node1" presStyleIdx="2" presStyleCnt="3">
        <dgm:presLayoutVars>
          <dgm:bulletEnabled val="1"/>
        </dgm:presLayoutVars>
      </dgm:prSet>
      <dgm:spPr/>
      <dgm:t>
        <a:bodyPr/>
        <a:lstStyle/>
        <a:p>
          <a:endParaRPr lang="en-US"/>
        </a:p>
      </dgm:t>
    </dgm:pt>
  </dgm:ptLst>
  <dgm:cxnLst>
    <dgm:cxn modelId="{70959323-DB39-4427-B6B2-93EDD2FA3279}" type="presOf" srcId="{C3AED2E9-4635-451F-A7C3-910A2E10629B}" destId="{3C75FCDD-4906-40A2-993F-AEA959124750}" srcOrd="0" destOrd="0" presId="urn:microsoft.com/office/officeart/2005/8/layout/vProcess5"/>
    <dgm:cxn modelId="{F4E45E73-DBEC-4182-8E3A-17D3A1E7EC08}" type="presOf" srcId="{936A4063-213D-4309-B514-BFCB6E51FD2D}" destId="{2702A20F-2A0F-460A-9F3B-60179E7538C0}" srcOrd="1" destOrd="0" presId="urn:microsoft.com/office/officeart/2005/8/layout/vProcess5"/>
    <dgm:cxn modelId="{3F18628C-DA53-4982-9521-44AB2DB4714C}" type="presOf" srcId="{2696904C-2F71-44FD-82E2-590603082A18}" destId="{F69A0ECA-3858-4A78-A8D7-81C5D6BE00F2}" srcOrd="0" destOrd="0" presId="urn:microsoft.com/office/officeart/2005/8/layout/vProcess5"/>
    <dgm:cxn modelId="{28AD1C50-159A-4286-8812-47E0290F244F}" type="presOf" srcId="{0945EBEA-888D-45B2-9799-D0CC2E52D71E}" destId="{17C987AA-3710-43EE-A594-F4030D4AC364}" srcOrd="0" destOrd="0" presId="urn:microsoft.com/office/officeart/2005/8/layout/vProcess5"/>
    <dgm:cxn modelId="{8508950A-29CE-453D-A734-77D5BBFB12C2}" type="presOf" srcId="{0945EBEA-888D-45B2-9799-D0CC2E52D71E}" destId="{21ACDC95-87B0-476B-944D-6E07B04445E1}" srcOrd="1" destOrd="0" presId="urn:microsoft.com/office/officeart/2005/8/layout/vProcess5"/>
    <dgm:cxn modelId="{22AA9624-2B6C-4AC7-8990-2FC2D555DEF3}" srcId="{C3AED2E9-4635-451F-A7C3-910A2E10629B}" destId="{2696904C-2F71-44FD-82E2-590603082A18}" srcOrd="2" destOrd="0" parTransId="{E13C8A57-28F0-4A9E-9571-2D7C9EE191DB}" sibTransId="{25A5F593-BD95-4BDB-9832-CB3DB714022F}"/>
    <dgm:cxn modelId="{C742FBAC-30E0-4583-96F0-6F3AEA29D914}" srcId="{C3AED2E9-4635-451F-A7C3-910A2E10629B}" destId="{936A4063-213D-4309-B514-BFCB6E51FD2D}" srcOrd="0" destOrd="0" parTransId="{38C68DDA-C1E0-428D-88C0-C362AB0EA64B}" sibTransId="{3171FC55-A54F-4FE4-8E9D-E870C56C35CB}"/>
    <dgm:cxn modelId="{0F644A6A-9E13-4D5B-8F79-54EF8F860423}" type="presOf" srcId="{2696904C-2F71-44FD-82E2-590603082A18}" destId="{10B87515-B21D-443E-97F2-9A2051ADFFFB}" srcOrd="1" destOrd="0" presId="urn:microsoft.com/office/officeart/2005/8/layout/vProcess5"/>
    <dgm:cxn modelId="{70C3ABB6-BFEC-4F3A-8FDF-5BE6EE588A4F}" srcId="{C3AED2E9-4635-451F-A7C3-910A2E10629B}" destId="{0945EBEA-888D-45B2-9799-D0CC2E52D71E}" srcOrd="1" destOrd="0" parTransId="{EDDAE25E-FDAF-4EA2-BEAB-C456F3365BA4}" sibTransId="{8E89ED5D-B455-4C7A-9391-DE0703048F3B}"/>
    <dgm:cxn modelId="{E8BBFA80-3C20-4EC2-AB94-50528AC23FFF}" type="presOf" srcId="{3171FC55-A54F-4FE4-8E9D-E870C56C35CB}" destId="{A0444FF2-29A8-4BED-B1EB-23BF29A511D3}" srcOrd="0" destOrd="0" presId="urn:microsoft.com/office/officeart/2005/8/layout/vProcess5"/>
    <dgm:cxn modelId="{6CD45E91-653E-40DE-90BD-77800655BB8B}" type="presOf" srcId="{936A4063-213D-4309-B514-BFCB6E51FD2D}" destId="{CEBA621C-EBCD-48A8-AC92-3D3833741A0D}" srcOrd="0" destOrd="0" presId="urn:microsoft.com/office/officeart/2005/8/layout/vProcess5"/>
    <dgm:cxn modelId="{BEDEABEB-8514-441C-AB04-5142ED18E9DC}" type="presOf" srcId="{8E89ED5D-B455-4C7A-9391-DE0703048F3B}" destId="{99D589F8-098F-4D59-95B4-E2D88F4AAEB4}" srcOrd="0" destOrd="0" presId="urn:microsoft.com/office/officeart/2005/8/layout/vProcess5"/>
    <dgm:cxn modelId="{29E8A97F-7419-49AF-A76F-5A814DB68789}" type="presParOf" srcId="{3C75FCDD-4906-40A2-993F-AEA959124750}" destId="{DFC3BBA4-4C09-4821-A1F2-4C276A6885F3}" srcOrd="0" destOrd="0" presId="urn:microsoft.com/office/officeart/2005/8/layout/vProcess5"/>
    <dgm:cxn modelId="{DC640224-B871-4474-B608-541488A8CEF4}" type="presParOf" srcId="{3C75FCDD-4906-40A2-993F-AEA959124750}" destId="{CEBA621C-EBCD-48A8-AC92-3D3833741A0D}" srcOrd="1" destOrd="0" presId="urn:microsoft.com/office/officeart/2005/8/layout/vProcess5"/>
    <dgm:cxn modelId="{3A3640DF-6F86-41A1-BC22-62CD7C3E6083}" type="presParOf" srcId="{3C75FCDD-4906-40A2-993F-AEA959124750}" destId="{17C987AA-3710-43EE-A594-F4030D4AC364}" srcOrd="2" destOrd="0" presId="urn:microsoft.com/office/officeart/2005/8/layout/vProcess5"/>
    <dgm:cxn modelId="{F7F6C735-6533-48AA-905D-51E1D968F1FB}" type="presParOf" srcId="{3C75FCDD-4906-40A2-993F-AEA959124750}" destId="{F69A0ECA-3858-4A78-A8D7-81C5D6BE00F2}" srcOrd="3" destOrd="0" presId="urn:microsoft.com/office/officeart/2005/8/layout/vProcess5"/>
    <dgm:cxn modelId="{FC39E289-86F1-4D49-A008-4AA04C2605F2}" type="presParOf" srcId="{3C75FCDD-4906-40A2-993F-AEA959124750}" destId="{A0444FF2-29A8-4BED-B1EB-23BF29A511D3}" srcOrd="4" destOrd="0" presId="urn:microsoft.com/office/officeart/2005/8/layout/vProcess5"/>
    <dgm:cxn modelId="{5657F46C-15D5-43A8-BEE9-EBC9EBB50D47}" type="presParOf" srcId="{3C75FCDD-4906-40A2-993F-AEA959124750}" destId="{99D589F8-098F-4D59-95B4-E2D88F4AAEB4}" srcOrd="5" destOrd="0" presId="urn:microsoft.com/office/officeart/2005/8/layout/vProcess5"/>
    <dgm:cxn modelId="{233133D8-DB9B-45D7-B4CE-52ED5E29F9B2}" type="presParOf" srcId="{3C75FCDD-4906-40A2-993F-AEA959124750}" destId="{2702A20F-2A0F-460A-9F3B-60179E7538C0}" srcOrd="6" destOrd="0" presId="urn:microsoft.com/office/officeart/2005/8/layout/vProcess5"/>
    <dgm:cxn modelId="{DCF99ABD-04AC-422F-88EB-9F45D4EA5B41}" type="presParOf" srcId="{3C75FCDD-4906-40A2-993F-AEA959124750}" destId="{21ACDC95-87B0-476B-944D-6E07B04445E1}" srcOrd="7" destOrd="0" presId="urn:microsoft.com/office/officeart/2005/8/layout/vProcess5"/>
    <dgm:cxn modelId="{79B41F26-BD5A-4592-BA58-8D95E9264C4E}" type="presParOf" srcId="{3C75FCDD-4906-40A2-993F-AEA959124750}" destId="{10B87515-B21D-443E-97F2-9A2051ADFFF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ED2E9-4635-451F-A7C3-910A2E10629B}" type="doc">
      <dgm:prSet loTypeId="urn:microsoft.com/office/officeart/2005/8/layout/vProcess5" loCatId="process" qsTypeId="urn:microsoft.com/office/officeart/2005/8/quickstyle/3d3" qsCatId="3D" csTypeId="urn:microsoft.com/office/officeart/2005/8/colors/colorful5" csCatId="colorful" phldr="1"/>
      <dgm:spPr/>
      <dgm:t>
        <a:bodyPr/>
        <a:lstStyle/>
        <a:p>
          <a:endParaRPr lang="en-US"/>
        </a:p>
      </dgm:t>
    </dgm:pt>
    <dgm:pt modelId="{936A4063-213D-4309-B514-BFCB6E51FD2D}">
      <dgm:prSet phldrT="[Text]" custT="1"/>
      <dgm:spPr/>
      <dgm:t>
        <a:bodyPr/>
        <a:lstStyle/>
        <a:p>
          <a:r>
            <a:rPr lang="en-AU" sz="1800" dirty="0"/>
            <a:t>Step 1: Log into your </a:t>
          </a:r>
          <a:r>
            <a:rPr lang="en-AU" sz="1800" dirty="0" err="1"/>
            <a:t>myGCA</a:t>
          </a:r>
          <a:r>
            <a:rPr lang="en-AU" sz="1800" dirty="0"/>
            <a:t> student account</a:t>
          </a:r>
          <a:endParaRPr lang="en-US" sz="1800" dirty="0"/>
        </a:p>
      </dgm:t>
    </dgm:pt>
    <dgm:pt modelId="{38C68DDA-C1E0-428D-88C0-C362AB0EA64B}" type="parTrans" cxnId="{C742FBAC-30E0-4583-96F0-6F3AEA29D914}">
      <dgm:prSet/>
      <dgm:spPr/>
      <dgm:t>
        <a:bodyPr/>
        <a:lstStyle/>
        <a:p>
          <a:endParaRPr lang="en-US" sz="1400"/>
        </a:p>
      </dgm:t>
    </dgm:pt>
    <dgm:pt modelId="{3171FC55-A54F-4FE4-8E9D-E870C56C35CB}" type="sibTrans" cxnId="{C742FBAC-30E0-4583-96F0-6F3AEA29D914}">
      <dgm:prSet custT="1"/>
      <dgm:spPr/>
      <dgm:t>
        <a:bodyPr/>
        <a:lstStyle/>
        <a:p>
          <a:endParaRPr lang="en-US" sz="2000"/>
        </a:p>
      </dgm:t>
    </dgm:pt>
    <dgm:pt modelId="{0945EBEA-888D-45B2-9799-D0CC2E52D71E}">
      <dgm:prSet phldrT="[Text]" custT="1"/>
      <dgm:spPr/>
      <dgm:t>
        <a:bodyPr/>
        <a:lstStyle/>
        <a:p>
          <a:r>
            <a:rPr lang="en-AU" sz="1800" dirty="0"/>
            <a:t>Step 2: On your Student Home Page, click on Student Services Online</a:t>
          </a:r>
          <a:endParaRPr lang="en-US" sz="1800" dirty="0"/>
        </a:p>
      </dgm:t>
    </dgm:pt>
    <dgm:pt modelId="{EDDAE25E-FDAF-4EA2-BEAB-C456F3365BA4}" type="parTrans" cxnId="{70C3ABB6-BFEC-4F3A-8FDF-5BE6EE588A4F}">
      <dgm:prSet/>
      <dgm:spPr/>
      <dgm:t>
        <a:bodyPr/>
        <a:lstStyle/>
        <a:p>
          <a:endParaRPr lang="en-US" sz="1400"/>
        </a:p>
      </dgm:t>
    </dgm:pt>
    <dgm:pt modelId="{8E89ED5D-B455-4C7A-9391-DE0703048F3B}" type="sibTrans" cxnId="{70C3ABB6-BFEC-4F3A-8FDF-5BE6EE588A4F}">
      <dgm:prSet custT="1"/>
      <dgm:spPr/>
      <dgm:t>
        <a:bodyPr/>
        <a:lstStyle/>
        <a:p>
          <a:endParaRPr lang="en-US" sz="2000"/>
        </a:p>
      </dgm:t>
    </dgm:pt>
    <dgm:pt modelId="{2696904C-2F71-44FD-82E2-590603082A18}">
      <dgm:prSet phldrT="[Text]" custT="1"/>
      <dgm:spPr/>
      <dgm:t>
        <a:bodyPr/>
        <a:lstStyle/>
        <a:p>
          <a:r>
            <a:rPr lang="en-AU" sz="1800" dirty="0"/>
            <a:t>Step 3: Click on Financial Status</a:t>
          </a:r>
          <a:endParaRPr lang="en-US" sz="1800" dirty="0"/>
        </a:p>
      </dgm:t>
    </dgm:pt>
    <dgm:pt modelId="{E13C8A57-28F0-4A9E-9571-2D7C9EE191DB}" type="parTrans" cxnId="{22AA9624-2B6C-4AC7-8990-2FC2D555DEF3}">
      <dgm:prSet/>
      <dgm:spPr/>
      <dgm:t>
        <a:bodyPr/>
        <a:lstStyle/>
        <a:p>
          <a:endParaRPr lang="en-US" sz="1400"/>
        </a:p>
      </dgm:t>
    </dgm:pt>
    <dgm:pt modelId="{25A5F593-BD95-4BDB-9832-CB3DB714022F}" type="sibTrans" cxnId="{22AA9624-2B6C-4AC7-8990-2FC2D555DEF3}">
      <dgm:prSet custT="1"/>
      <dgm:spPr/>
      <dgm:t>
        <a:bodyPr/>
        <a:lstStyle/>
        <a:p>
          <a:endParaRPr lang="en-US" sz="2000"/>
        </a:p>
      </dgm:t>
    </dgm:pt>
    <dgm:pt modelId="{3119BF3C-F6D8-480C-98BC-B946E95A3B0B}">
      <dgm:prSet phldrT="[Text]" custT="1"/>
      <dgm:spPr/>
      <dgm:t>
        <a:bodyPr/>
        <a:lstStyle/>
        <a:p>
          <a:r>
            <a:rPr lang="en-AU" sz="1800"/>
            <a:t>Step 4: On you Account Summary click on Make Payment or Payment and Receipt details and follow instructions.</a:t>
          </a:r>
          <a:endParaRPr lang="en-US" sz="1800" dirty="0"/>
        </a:p>
      </dgm:t>
    </dgm:pt>
    <dgm:pt modelId="{0A2CCEEC-86E6-417F-8BED-DBD030DEEAA0}" type="parTrans" cxnId="{3338BE4E-97EE-4253-B829-8D781DA9BFE3}">
      <dgm:prSet/>
      <dgm:spPr/>
      <dgm:t>
        <a:bodyPr/>
        <a:lstStyle/>
        <a:p>
          <a:endParaRPr lang="en-US" sz="1400"/>
        </a:p>
      </dgm:t>
    </dgm:pt>
    <dgm:pt modelId="{D13307DC-A3DC-450A-BB8E-6C775B31C5D4}" type="sibTrans" cxnId="{3338BE4E-97EE-4253-B829-8D781DA9BFE3}">
      <dgm:prSet/>
      <dgm:spPr/>
      <dgm:t>
        <a:bodyPr/>
        <a:lstStyle/>
        <a:p>
          <a:endParaRPr lang="en-US" sz="1400"/>
        </a:p>
      </dgm:t>
    </dgm:pt>
    <dgm:pt modelId="{3C75FCDD-4906-40A2-993F-AEA959124750}" type="pres">
      <dgm:prSet presAssocID="{C3AED2E9-4635-451F-A7C3-910A2E10629B}" presName="outerComposite" presStyleCnt="0">
        <dgm:presLayoutVars>
          <dgm:chMax val="5"/>
          <dgm:dir/>
          <dgm:resizeHandles val="exact"/>
        </dgm:presLayoutVars>
      </dgm:prSet>
      <dgm:spPr/>
      <dgm:t>
        <a:bodyPr/>
        <a:lstStyle/>
        <a:p>
          <a:endParaRPr lang="en-US"/>
        </a:p>
      </dgm:t>
    </dgm:pt>
    <dgm:pt modelId="{DFC3BBA4-4C09-4821-A1F2-4C276A6885F3}" type="pres">
      <dgm:prSet presAssocID="{C3AED2E9-4635-451F-A7C3-910A2E10629B}" presName="dummyMaxCanvas" presStyleCnt="0">
        <dgm:presLayoutVars/>
      </dgm:prSet>
      <dgm:spPr/>
    </dgm:pt>
    <dgm:pt modelId="{8CD60534-DF82-4474-938F-7009900316B0}" type="pres">
      <dgm:prSet presAssocID="{C3AED2E9-4635-451F-A7C3-910A2E10629B}" presName="FourNodes_1" presStyleLbl="node1" presStyleIdx="0" presStyleCnt="4" custLinFactNeighborX="-293" custLinFactNeighborY="1029">
        <dgm:presLayoutVars>
          <dgm:bulletEnabled val="1"/>
        </dgm:presLayoutVars>
      </dgm:prSet>
      <dgm:spPr/>
      <dgm:t>
        <a:bodyPr/>
        <a:lstStyle/>
        <a:p>
          <a:endParaRPr lang="en-US"/>
        </a:p>
      </dgm:t>
    </dgm:pt>
    <dgm:pt modelId="{688EA8E5-9FDA-4AE4-9972-39B522AB6B06}" type="pres">
      <dgm:prSet presAssocID="{C3AED2E9-4635-451F-A7C3-910A2E10629B}" presName="FourNodes_2" presStyleLbl="node1" presStyleIdx="1" presStyleCnt="4">
        <dgm:presLayoutVars>
          <dgm:bulletEnabled val="1"/>
        </dgm:presLayoutVars>
      </dgm:prSet>
      <dgm:spPr/>
      <dgm:t>
        <a:bodyPr/>
        <a:lstStyle/>
        <a:p>
          <a:endParaRPr lang="en-US"/>
        </a:p>
      </dgm:t>
    </dgm:pt>
    <dgm:pt modelId="{CBE9AD7F-6C38-4E51-B6A5-C91EE4CA99AC}" type="pres">
      <dgm:prSet presAssocID="{C3AED2E9-4635-451F-A7C3-910A2E10629B}" presName="FourNodes_3" presStyleLbl="node1" presStyleIdx="2" presStyleCnt="4">
        <dgm:presLayoutVars>
          <dgm:bulletEnabled val="1"/>
        </dgm:presLayoutVars>
      </dgm:prSet>
      <dgm:spPr/>
      <dgm:t>
        <a:bodyPr/>
        <a:lstStyle/>
        <a:p>
          <a:endParaRPr lang="en-US"/>
        </a:p>
      </dgm:t>
    </dgm:pt>
    <dgm:pt modelId="{9876D020-91B5-4929-A28E-A01E8FCF230A}" type="pres">
      <dgm:prSet presAssocID="{C3AED2E9-4635-451F-A7C3-910A2E10629B}" presName="FourNodes_4" presStyleLbl="node1" presStyleIdx="3" presStyleCnt="4">
        <dgm:presLayoutVars>
          <dgm:bulletEnabled val="1"/>
        </dgm:presLayoutVars>
      </dgm:prSet>
      <dgm:spPr/>
      <dgm:t>
        <a:bodyPr/>
        <a:lstStyle/>
        <a:p>
          <a:endParaRPr lang="en-US"/>
        </a:p>
      </dgm:t>
    </dgm:pt>
    <dgm:pt modelId="{37122FBA-B8D8-4A15-B3A8-70D05A35307B}" type="pres">
      <dgm:prSet presAssocID="{C3AED2E9-4635-451F-A7C3-910A2E10629B}" presName="FourConn_1-2" presStyleLbl="fgAccFollowNode1" presStyleIdx="0" presStyleCnt="3">
        <dgm:presLayoutVars>
          <dgm:bulletEnabled val="1"/>
        </dgm:presLayoutVars>
      </dgm:prSet>
      <dgm:spPr/>
      <dgm:t>
        <a:bodyPr/>
        <a:lstStyle/>
        <a:p>
          <a:endParaRPr lang="en-US"/>
        </a:p>
      </dgm:t>
    </dgm:pt>
    <dgm:pt modelId="{C3C494CA-F213-4CE0-9BAD-91A39CE27855}" type="pres">
      <dgm:prSet presAssocID="{C3AED2E9-4635-451F-A7C3-910A2E10629B}" presName="FourConn_2-3" presStyleLbl="fgAccFollowNode1" presStyleIdx="1" presStyleCnt="3">
        <dgm:presLayoutVars>
          <dgm:bulletEnabled val="1"/>
        </dgm:presLayoutVars>
      </dgm:prSet>
      <dgm:spPr/>
      <dgm:t>
        <a:bodyPr/>
        <a:lstStyle/>
        <a:p>
          <a:endParaRPr lang="en-US"/>
        </a:p>
      </dgm:t>
    </dgm:pt>
    <dgm:pt modelId="{E54C9A65-5A12-463E-AC9D-1C9D15D019B7}" type="pres">
      <dgm:prSet presAssocID="{C3AED2E9-4635-451F-A7C3-910A2E10629B}" presName="FourConn_3-4" presStyleLbl="fgAccFollowNode1" presStyleIdx="2" presStyleCnt="3">
        <dgm:presLayoutVars>
          <dgm:bulletEnabled val="1"/>
        </dgm:presLayoutVars>
      </dgm:prSet>
      <dgm:spPr/>
      <dgm:t>
        <a:bodyPr/>
        <a:lstStyle/>
        <a:p>
          <a:endParaRPr lang="en-US"/>
        </a:p>
      </dgm:t>
    </dgm:pt>
    <dgm:pt modelId="{7D0BE2F0-43C9-4462-9051-27E8EB13AE45}" type="pres">
      <dgm:prSet presAssocID="{C3AED2E9-4635-451F-A7C3-910A2E10629B}" presName="FourNodes_1_text" presStyleLbl="node1" presStyleIdx="3" presStyleCnt="4">
        <dgm:presLayoutVars>
          <dgm:bulletEnabled val="1"/>
        </dgm:presLayoutVars>
      </dgm:prSet>
      <dgm:spPr/>
      <dgm:t>
        <a:bodyPr/>
        <a:lstStyle/>
        <a:p>
          <a:endParaRPr lang="en-US"/>
        </a:p>
      </dgm:t>
    </dgm:pt>
    <dgm:pt modelId="{7A05E339-A3A9-47E0-96BF-3B4308A41DA7}" type="pres">
      <dgm:prSet presAssocID="{C3AED2E9-4635-451F-A7C3-910A2E10629B}" presName="FourNodes_2_text" presStyleLbl="node1" presStyleIdx="3" presStyleCnt="4">
        <dgm:presLayoutVars>
          <dgm:bulletEnabled val="1"/>
        </dgm:presLayoutVars>
      </dgm:prSet>
      <dgm:spPr/>
      <dgm:t>
        <a:bodyPr/>
        <a:lstStyle/>
        <a:p>
          <a:endParaRPr lang="en-US"/>
        </a:p>
      </dgm:t>
    </dgm:pt>
    <dgm:pt modelId="{CADCD4E9-B176-4A12-AC42-7263E10D9438}" type="pres">
      <dgm:prSet presAssocID="{C3AED2E9-4635-451F-A7C3-910A2E10629B}" presName="FourNodes_3_text" presStyleLbl="node1" presStyleIdx="3" presStyleCnt="4">
        <dgm:presLayoutVars>
          <dgm:bulletEnabled val="1"/>
        </dgm:presLayoutVars>
      </dgm:prSet>
      <dgm:spPr/>
      <dgm:t>
        <a:bodyPr/>
        <a:lstStyle/>
        <a:p>
          <a:endParaRPr lang="en-US"/>
        </a:p>
      </dgm:t>
    </dgm:pt>
    <dgm:pt modelId="{03ED95AA-D68D-4444-8658-80D9E7ACE0FD}" type="pres">
      <dgm:prSet presAssocID="{C3AED2E9-4635-451F-A7C3-910A2E10629B}" presName="FourNodes_4_text" presStyleLbl="node1" presStyleIdx="3" presStyleCnt="4">
        <dgm:presLayoutVars>
          <dgm:bulletEnabled val="1"/>
        </dgm:presLayoutVars>
      </dgm:prSet>
      <dgm:spPr/>
      <dgm:t>
        <a:bodyPr/>
        <a:lstStyle/>
        <a:p>
          <a:endParaRPr lang="en-US"/>
        </a:p>
      </dgm:t>
    </dgm:pt>
  </dgm:ptLst>
  <dgm:cxnLst>
    <dgm:cxn modelId="{70959323-DB39-4427-B6B2-93EDD2FA3279}" type="presOf" srcId="{C3AED2E9-4635-451F-A7C3-910A2E10629B}" destId="{3C75FCDD-4906-40A2-993F-AEA959124750}" srcOrd="0" destOrd="0" presId="urn:microsoft.com/office/officeart/2005/8/layout/vProcess5"/>
    <dgm:cxn modelId="{E541DDA9-0F62-418D-B3FE-1628A87B2071}" type="presOf" srcId="{3119BF3C-F6D8-480C-98BC-B946E95A3B0B}" destId="{03ED95AA-D68D-4444-8658-80D9E7ACE0FD}" srcOrd="1" destOrd="0" presId="urn:microsoft.com/office/officeart/2005/8/layout/vProcess5"/>
    <dgm:cxn modelId="{10BF0646-FAA4-482B-B039-0EAD99505EF6}" type="presOf" srcId="{0945EBEA-888D-45B2-9799-D0CC2E52D71E}" destId="{7A05E339-A3A9-47E0-96BF-3B4308A41DA7}" srcOrd="1" destOrd="0" presId="urn:microsoft.com/office/officeart/2005/8/layout/vProcess5"/>
    <dgm:cxn modelId="{0326570C-75B3-4DA7-9390-41C6E3EE4B2C}" type="presOf" srcId="{936A4063-213D-4309-B514-BFCB6E51FD2D}" destId="{7D0BE2F0-43C9-4462-9051-27E8EB13AE45}" srcOrd="1" destOrd="0" presId="urn:microsoft.com/office/officeart/2005/8/layout/vProcess5"/>
    <dgm:cxn modelId="{10810640-E4BB-427E-B63B-7C5CF8C754D5}" type="presOf" srcId="{8E89ED5D-B455-4C7A-9391-DE0703048F3B}" destId="{C3C494CA-F213-4CE0-9BAD-91A39CE27855}" srcOrd="0" destOrd="0" presId="urn:microsoft.com/office/officeart/2005/8/layout/vProcess5"/>
    <dgm:cxn modelId="{8D2C2DC2-8AE5-44ED-A94A-04519B60F6A7}" type="presOf" srcId="{3119BF3C-F6D8-480C-98BC-B946E95A3B0B}" destId="{9876D020-91B5-4929-A28E-A01E8FCF230A}" srcOrd="0" destOrd="0" presId="urn:microsoft.com/office/officeart/2005/8/layout/vProcess5"/>
    <dgm:cxn modelId="{22AA9624-2B6C-4AC7-8990-2FC2D555DEF3}" srcId="{C3AED2E9-4635-451F-A7C3-910A2E10629B}" destId="{2696904C-2F71-44FD-82E2-590603082A18}" srcOrd="2" destOrd="0" parTransId="{E13C8A57-28F0-4A9E-9571-2D7C9EE191DB}" sibTransId="{25A5F593-BD95-4BDB-9832-CB3DB714022F}"/>
    <dgm:cxn modelId="{C742FBAC-30E0-4583-96F0-6F3AEA29D914}" srcId="{C3AED2E9-4635-451F-A7C3-910A2E10629B}" destId="{936A4063-213D-4309-B514-BFCB6E51FD2D}" srcOrd="0" destOrd="0" parTransId="{38C68DDA-C1E0-428D-88C0-C362AB0EA64B}" sibTransId="{3171FC55-A54F-4FE4-8E9D-E870C56C35CB}"/>
    <dgm:cxn modelId="{72953914-1301-4EFF-A8C6-5EF628666ADD}" type="presOf" srcId="{3171FC55-A54F-4FE4-8E9D-E870C56C35CB}" destId="{37122FBA-B8D8-4A15-B3A8-70D05A35307B}" srcOrd="0" destOrd="0" presId="urn:microsoft.com/office/officeart/2005/8/layout/vProcess5"/>
    <dgm:cxn modelId="{134D96D3-87D6-4BC7-BCAC-42B3E113C42C}" type="presOf" srcId="{2696904C-2F71-44FD-82E2-590603082A18}" destId="{CADCD4E9-B176-4A12-AC42-7263E10D9438}" srcOrd="1" destOrd="0" presId="urn:microsoft.com/office/officeart/2005/8/layout/vProcess5"/>
    <dgm:cxn modelId="{70C3ABB6-BFEC-4F3A-8FDF-5BE6EE588A4F}" srcId="{C3AED2E9-4635-451F-A7C3-910A2E10629B}" destId="{0945EBEA-888D-45B2-9799-D0CC2E52D71E}" srcOrd="1" destOrd="0" parTransId="{EDDAE25E-FDAF-4EA2-BEAB-C456F3365BA4}" sibTransId="{8E89ED5D-B455-4C7A-9391-DE0703048F3B}"/>
    <dgm:cxn modelId="{9713BDCE-86C5-4E12-B32C-0F8375216A84}" type="presOf" srcId="{0945EBEA-888D-45B2-9799-D0CC2E52D71E}" destId="{688EA8E5-9FDA-4AE4-9972-39B522AB6B06}" srcOrd="0" destOrd="0" presId="urn:microsoft.com/office/officeart/2005/8/layout/vProcess5"/>
    <dgm:cxn modelId="{37E769BA-ED11-4EEE-87C4-0A0FB788A109}" type="presOf" srcId="{2696904C-2F71-44FD-82E2-590603082A18}" destId="{CBE9AD7F-6C38-4E51-B6A5-C91EE4CA99AC}" srcOrd="0" destOrd="0" presId="urn:microsoft.com/office/officeart/2005/8/layout/vProcess5"/>
    <dgm:cxn modelId="{3338BE4E-97EE-4253-B829-8D781DA9BFE3}" srcId="{C3AED2E9-4635-451F-A7C3-910A2E10629B}" destId="{3119BF3C-F6D8-480C-98BC-B946E95A3B0B}" srcOrd="3" destOrd="0" parTransId="{0A2CCEEC-86E6-417F-8BED-DBD030DEEAA0}" sibTransId="{D13307DC-A3DC-450A-BB8E-6C775B31C5D4}"/>
    <dgm:cxn modelId="{460B3B14-E19B-46EF-BB8F-A6C05F06FC77}" type="presOf" srcId="{936A4063-213D-4309-B514-BFCB6E51FD2D}" destId="{8CD60534-DF82-4474-938F-7009900316B0}" srcOrd="0" destOrd="0" presId="urn:microsoft.com/office/officeart/2005/8/layout/vProcess5"/>
    <dgm:cxn modelId="{8D086A87-3B77-4075-B74E-58613C431516}" type="presOf" srcId="{25A5F593-BD95-4BDB-9832-CB3DB714022F}" destId="{E54C9A65-5A12-463E-AC9D-1C9D15D019B7}" srcOrd="0" destOrd="0" presId="urn:microsoft.com/office/officeart/2005/8/layout/vProcess5"/>
    <dgm:cxn modelId="{29E8A97F-7419-49AF-A76F-5A814DB68789}" type="presParOf" srcId="{3C75FCDD-4906-40A2-993F-AEA959124750}" destId="{DFC3BBA4-4C09-4821-A1F2-4C276A6885F3}" srcOrd="0" destOrd="0" presId="urn:microsoft.com/office/officeart/2005/8/layout/vProcess5"/>
    <dgm:cxn modelId="{A4578364-746B-4478-9582-064ADBA49FB8}" type="presParOf" srcId="{3C75FCDD-4906-40A2-993F-AEA959124750}" destId="{8CD60534-DF82-4474-938F-7009900316B0}" srcOrd="1" destOrd="0" presId="urn:microsoft.com/office/officeart/2005/8/layout/vProcess5"/>
    <dgm:cxn modelId="{2F92365A-7E6B-4A28-B132-B99850656411}" type="presParOf" srcId="{3C75FCDD-4906-40A2-993F-AEA959124750}" destId="{688EA8E5-9FDA-4AE4-9972-39B522AB6B06}" srcOrd="2" destOrd="0" presId="urn:microsoft.com/office/officeart/2005/8/layout/vProcess5"/>
    <dgm:cxn modelId="{3ED5F4D3-D686-473C-8F52-B6DB577DD1AB}" type="presParOf" srcId="{3C75FCDD-4906-40A2-993F-AEA959124750}" destId="{CBE9AD7F-6C38-4E51-B6A5-C91EE4CA99AC}" srcOrd="3" destOrd="0" presId="urn:microsoft.com/office/officeart/2005/8/layout/vProcess5"/>
    <dgm:cxn modelId="{11B0ED49-5F58-43CC-850A-A55D7D7491F1}" type="presParOf" srcId="{3C75FCDD-4906-40A2-993F-AEA959124750}" destId="{9876D020-91B5-4929-A28E-A01E8FCF230A}" srcOrd="4" destOrd="0" presId="urn:microsoft.com/office/officeart/2005/8/layout/vProcess5"/>
    <dgm:cxn modelId="{22DF53D9-9E20-4656-A28E-812282DCEF71}" type="presParOf" srcId="{3C75FCDD-4906-40A2-993F-AEA959124750}" destId="{37122FBA-B8D8-4A15-B3A8-70D05A35307B}" srcOrd="5" destOrd="0" presId="urn:microsoft.com/office/officeart/2005/8/layout/vProcess5"/>
    <dgm:cxn modelId="{B8824FAF-C66F-489E-9473-362386773565}" type="presParOf" srcId="{3C75FCDD-4906-40A2-993F-AEA959124750}" destId="{C3C494CA-F213-4CE0-9BAD-91A39CE27855}" srcOrd="6" destOrd="0" presId="urn:microsoft.com/office/officeart/2005/8/layout/vProcess5"/>
    <dgm:cxn modelId="{D32FF357-E850-4B40-87A8-746D22A6C605}" type="presParOf" srcId="{3C75FCDD-4906-40A2-993F-AEA959124750}" destId="{E54C9A65-5A12-463E-AC9D-1C9D15D019B7}" srcOrd="7" destOrd="0" presId="urn:microsoft.com/office/officeart/2005/8/layout/vProcess5"/>
    <dgm:cxn modelId="{FAFAD3B3-7452-4073-A221-A5D7323339A1}" type="presParOf" srcId="{3C75FCDD-4906-40A2-993F-AEA959124750}" destId="{7D0BE2F0-43C9-4462-9051-27E8EB13AE45}" srcOrd="8" destOrd="0" presId="urn:microsoft.com/office/officeart/2005/8/layout/vProcess5"/>
    <dgm:cxn modelId="{1A4148DB-8F9D-4EEA-891B-F689E532722F}" type="presParOf" srcId="{3C75FCDD-4906-40A2-993F-AEA959124750}" destId="{7A05E339-A3A9-47E0-96BF-3B4308A41DA7}" srcOrd="9" destOrd="0" presId="urn:microsoft.com/office/officeart/2005/8/layout/vProcess5"/>
    <dgm:cxn modelId="{B28BFCF1-17DF-4C81-B991-6F27F81DDB6E}" type="presParOf" srcId="{3C75FCDD-4906-40A2-993F-AEA959124750}" destId="{CADCD4E9-B176-4A12-AC42-7263E10D9438}" srcOrd="10" destOrd="0" presId="urn:microsoft.com/office/officeart/2005/8/layout/vProcess5"/>
    <dgm:cxn modelId="{FBB7508D-C79C-490B-A2AD-C7F931898708}" type="presParOf" srcId="{3C75FCDD-4906-40A2-993F-AEA959124750}" destId="{03ED95AA-D68D-4444-8658-80D9E7ACE0F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A621C-EBCD-48A8-AC92-3D3833741A0D}">
      <dsp:nvSpPr>
        <dsp:cNvPr id="0" name=""/>
        <dsp:cNvSpPr/>
      </dsp:nvSpPr>
      <dsp:spPr>
        <a:xfrm>
          <a:off x="0" y="0"/>
          <a:ext cx="8982465" cy="74329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1: Log into your </a:t>
          </a:r>
          <a:r>
            <a:rPr lang="en-AU" sz="1800" kern="1200" dirty="0" err="1"/>
            <a:t>myGCA</a:t>
          </a:r>
          <a:r>
            <a:rPr lang="en-AU" sz="1800" kern="1200" dirty="0"/>
            <a:t> student account</a:t>
          </a:r>
          <a:endParaRPr lang="en-US" sz="1800" kern="1200" dirty="0"/>
        </a:p>
      </dsp:txBody>
      <dsp:txXfrm>
        <a:off x="21770" y="21770"/>
        <a:ext cx="8180391" cy="699756"/>
      </dsp:txXfrm>
    </dsp:sp>
    <dsp:sp modelId="{17C987AA-3710-43EE-A594-F4030D4AC364}">
      <dsp:nvSpPr>
        <dsp:cNvPr id="0" name=""/>
        <dsp:cNvSpPr/>
      </dsp:nvSpPr>
      <dsp:spPr>
        <a:xfrm>
          <a:off x="792570" y="867179"/>
          <a:ext cx="8982465" cy="743296"/>
        </a:xfrm>
        <a:prstGeom prst="roundRect">
          <a:avLst>
            <a:gd name="adj" fmla="val 10000"/>
          </a:avLst>
        </a:prstGeom>
        <a:solidFill>
          <a:schemeClr val="accent5">
            <a:hueOff val="553124"/>
            <a:satOff val="6280"/>
            <a:lumOff val="568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2: On your Student Home Page, click on Student Services Online</a:t>
          </a:r>
          <a:endParaRPr lang="en-US" sz="1800" kern="1200" dirty="0"/>
        </a:p>
      </dsp:txBody>
      <dsp:txXfrm>
        <a:off x="814340" y="888949"/>
        <a:ext cx="7663212" cy="699756"/>
      </dsp:txXfrm>
    </dsp:sp>
    <dsp:sp modelId="{F69A0ECA-3858-4A78-A8D7-81C5D6BE00F2}">
      <dsp:nvSpPr>
        <dsp:cNvPr id="0" name=""/>
        <dsp:cNvSpPr/>
      </dsp:nvSpPr>
      <dsp:spPr>
        <a:xfrm>
          <a:off x="1585141" y="1734359"/>
          <a:ext cx="8982465" cy="743296"/>
        </a:xfrm>
        <a:prstGeom prst="roundRect">
          <a:avLst>
            <a:gd name="adj" fmla="val 10000"/>
          </a:avLst>
        </a:prstGeom>
        <a:solidFill>
          <a:schemeClr val="accent5">
            <a:hueOff val="1106248"/>
            <a:satOff val="12561"/>
            <a:lumOff val="1137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3: Click on Subject Selection</a:t>
          </a:r>
          <a:endParaRPr lang="en-US" sz="1800" kern="1200" dirty="0"/>
        </a:p>
      </dsp:txBody>
      <dsp:txXfrm>
        <a:off x="1606911" y="1756129"/>
        <a:ext cx="7663212" cy="699756"/>
      </dsp:txXfrm>
    </dsp:sp>
    <dsp:sp modelId="{A0444FF2-29A8-4BED-B1EB-23BF29A511D3}">
      <dsp:nvSpPr>
        <dsp:cNvPr id="0" name=""/>
        <dsp:cNvSpPr/>
      </dsp:nvSpPr>
      <dsp:spPr>
        <a:xfrm>
          <a:off x="8499323" y="563666"/>
          <a:ext cx="483142" cy="483142"/>
        </a:xfrm>
        <a:prstGeom prst="downArrow">
          <a:avLst>
            <a:gd name="adj1" fmla="val 55000"/>
            <a:gd name="adj2" fmla="val 45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8608030" y="563666"/>
        <a:ext cx="265728" cy="363564"/>
      </dsp:txXfrm>
    </dsp:sp>
    <dsp:sp modelId="{99D589F8-098F-4D59-95B4-E2D88F4AAEB4}">
      <dsp:nvSpPr>
        <dsp:cNvPr id="0" name=""/>
        <dsp:cNvSpPr/>
      </dsp:nvSpPr>
      <dsp:spPr>
        <a:xfrm>
          <a:off x="9291893" y="1425891"/>
          <a:ext cx="483142" cy="483142"/>
        </a:xfrm>
        <a:prstGeom prst="downArrow">
          <a:avLst>
            <a:gd name="adj1" fmla="val 55000"/>
            <a:gd name="adj2" fmla="val 45000"/>
          </a:avLst>
        </a:prstGeom>
        <a:solidFill>
          <a:schemeClr val="accent5">
            <a:tint val="40000"/>
            <a:alpha val="90000"/>
            <a:hueOff val="996140"/>
            <a:satOff val="46832"/>
            <a:lumOff val="387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9400600" y="1425891"/>
        <a:ext cx="265728" cy="363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A621C-EBCD-48A8-AC92-3D3833741A0D}">
      <dsp:nvSpPr>
        <dsp:cNvPr id="0" name=""/>
        <dsp:cNvSpPr/>
      </dsp:nvSpPr>
      <dsp:spPr>
        <a:xfrm>
          <a:off x="-134984" y="0"/>
          <a:ext cx="8982465" cy="74329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1: Log into your </a:t>
          </a:r>
          <a:r>
            <a:rPr lang="en-AU" sz="1800" kern="1200" dirty="0" err="1"/>
            <a:t>myGCA</a:t>
          </a:r>
          <a:r>
            <a:rPr lang="en-AU" sz="1800" kern="1200" dirty="0"/>
            <a:t> student account</a:t>
          </a:r>
          <a:endParaRPr lang="en-US" sz="1800" kern="1200" dirty="0"/>
        </a:p>
      </dsp:txBody>
      <dsp:txXfrm>
        <a:off x="-113214" y="21770"/>
        <a:ext cx="8180391" cy="699756"/>
      </dsp:txXfrm>
    </dsp:sp>
    <dsp:sp modelId="{17C987AA-3710-43EE-A594-F4030D4AC364}">
      <dsp:nvSpPr>
        <dsp:cNvPr id="0" name=""/>
        <dsp:cNvSpPr/>
      </dsp:nvSpPr>
      <dsp:spPr>
        <a:xfrm>
          <a:off x="657586" y="867179"/>
          <a:ext cx="8982465" cy="743296"/>
        </a:xfrm>
        <a:prstGeom prst="roundRect">
          <a:avLst>
            <a:gd name="adj" fmla="val 10000"/>
          </a:avLst>
        </a:prstGeom>
        <a:solidFill>
          <a:schemeClr val="accent5">
            <a:hueOff val="553124"/>
            <a:satOff val="6280"/>
            <a:lumOff val="568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2: On your Student Home Page, click on Student Services Online</a:t>
          </a:r>
          <a:endParaRPr lang="en-US" sz="1800" kern="1200" dirty="0"/>
        </a:p>
      </dsp:txBody>
      <dsp:txXfrm>
        <a:off x="679356" y="888949"/>
        <a:ext cx="7663212" cy="699756"/>
      </dsp:txXfrm>
    </dsp:sp>
    <dsp:sp modelId="{F69A0ECA-3858-4A78-A8D7-81C5D6BE00F2}">
      <dsp:nvSpPr>
        <dsp:cNvPr id="0" name=""/>
        <dsp:cNvSpPr/>
      </dsp:nvSpPr>
      <dsp:spPr>
        <a:xfrm>
          <a:off x="1180189" y="1734359"/>
          <a:ext cx="9522401" cy="743296"/>
        </a:xfrm>
        <a:prstGeom prst="roundRect">
          <a:avLst>
            <a:gd name="adj" fmla="val 10000"/>
          </a:avLst>
        </a:prstGeom>
        <a:solidFill>
          <a:schemeClr val="accent5">
            <a:hueOff val="1106248"/>
            <a:satOff val="12561"/>
            <a:lumOff val="1137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3: Click on Support Services and then “Credit and Recognition of Prior Learning”.</a:t>
          </a:r>
          <a:endParaRPr lang="en-US" sz="1800" kern="1200" dirty="0"/>
        </a:p>
      </dsp:txBody>
      <dsp:txXfrm>
        <a:off x="1201959" y="1756129"/>
        <a:ext cx="8126465" cy="699756"/>
      </dsp:txXfrm>
    </dsp:sp>
    <dsp:sp modelId="{A0444FF2-29A8-4BED-B1EB-23BF29A511D3}">
      <dsp:nvSpPr>
        <dsp:cNvPr id="0" name=""/>
        <dsp:cNvSpPr/>
      </dsp:nvSpPr>
      <dsp:spPr>
        <a:xfrm>
          <a:off x="8364339" y="563666"/>
          <a:ext cx="483142" cy="483142"/>
        </a:xfrm>
        <a:prstGeom prst="downArrow">
          <a:avLst>
            <a:gd name="adj1" fmla="val 55000"/>
            <a:gd name="adj2" fmla="val 45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8473046" y="563666"/>
        <a:ext cx="265728" cy="363564"/>
      </dsp:txXfrm>
    </dsp:sp>
    <dsp:sp modelId="{99D589F8-098F-4D59-95B4-E2D88F4AAEB4}">
      <dsp:nvSpPr>
        <dsp:cNvPr id="0" name=""/>
        <dsp:cNvSpPr/>
      </dsp:nvSpPr>
      <dsp:spPr>
        <a:xfrm>
          <a:off x="9156909" y="1425891"/>
          <a:ext cx="483142" cy="483142"/>
        </a:xfrm>
        <a:prstGeom prst="downArrow">
          <a:avLst>
            <a:gd name="adj1" fmla="val 55000"/>
            <a:gd name="adj2" fmla="val 45000"/>
          </a:avLst>
        </a:prstGeom>
        <a:solidFill>
          <a:schemeClr val="accent5">
            <a:tint val="40000"/>
            <a:alpha val="90000"/>
            <a:hueOff val="996140"/>
            <a:satOff val="46832"/>
            <a:lumOff val="387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9265616" y="1425891"/>
        <a:ext cx="265728" cy="363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60534-DF82-4474-938F-7009900316B0}">
      <dsp:nvSpPr>
        <dsp:cNvPr id="0" name=""/>
        <dsp:cNvSpPr/>
      </dsp:nvSpPr>
      <dsp:spPr>
        <a:xfrm>
          <a:off x="0" y="8711"/>
          <a:ext cx="8454085" cy="846565"/>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1: Log into your </a:t>
          </a:r>
          <a:r>
            <a:rPr lang="en-AU" sz="1800" kern="1200" dirty="0" err="1"/>
            <a:t>myGCA</a:t>
          </a:r>
          <a:r>
            <a:rPr lang="en-AU" sz="1800" kern="1200" dirty="0"/>
            <a:t> student account</a:t>
          </a:r>
          <a:endParaRPr lang="en-US" sz="1800" kern="1200" dirty="0"/>
        </a:p>
      </dsp:txBody>
      <dsp:txXfrm>
        <a:off x="24795" y="33506"/>
        <a:ext cx="7469040" cy="796975"/>
      </dsp:txXfrm>
    </dsp:sp>
    <dsp:sp modelId="{688EA8E5-9FDA-4AE4-9972-39B522AB6B06}">
      <dsp:nvSpPr>
        <dsp:cNvPr id="0" name=""/>
        <dsp:cNvSpPr/>
      </dsp:nvSpPr>
      <dsp:spPr>
        <a:xfrm>
          <a:off x="708029" y="1000486"/>
          <a:ext cx="8454085" cy="846565"/>
        </a:xfrm>
        <a:prstGeom prst="roundRect">
          <a:avLst>
            <a:gd name="adj" fmla="val 10000"/>
          </a:avLst>
        </a:prstGeom>
        <a:solidFill>
          <a:schemeClr val="accent5">
            <a:hueOff val="368749"/>
            <a:satOff val="4187"/>
            <a:lumOff val="379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2: On your Student Home Page, click on Student Services Online</a:t>
          </a:r>
          <a:endParaRPr lang="en-US" sz="1800" kern="1200" dirty="0"/>
        </a:p>
      </dsp:txBody>
      <dsp:txXfrm>
        <a:off x="732824" y="1025281"/>
        <a:ext cx="7146198" cy="796975"/>
      </dsp:txXfrm>
    </dsp:sp>
    <dsp:sp modelId="{CBE9AD7F-6C38-4E51-B6A5-C91EE4CA99AC}">
      <dsp:nvSpPr>
        <dsp:cNvPr id="0" name=""/>
        <dsp:cNvSpPr/>
      </dsp:nvSpPr>
      <dsp:spPr>
        <a:xfrm>
          <a:off x="1405491" y="2000973"/>
          <a:ext cx="8454085" cy="846565"/>
        </a:xfrm>
        <a:prstGeom prst="roundRect">
          <a:avLst>
            <a:gd name="adj" fmla="val 10000"/>
          </a:avLst>
        </a:prstGeom>
        <a:solidFill>
          <a:schemeClr val="accent5">
            <a:hueOff val="737499"/>
            <a:satOff val="8374"/>
            <a:lumOff val="75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dirty="0"/>
            <a:t>Step 3: Click on Financial Status</a:t>
          </a:r>
          <a:endParaRPr lang="en-US" sz="1800" kern="1200" dirty="0"/>
        </a:p>
      </dsp:txBody>
      <dsp:txXfrm>
        <a:off x="1430286" y="2025768"/>
        <a:ext cx="7156765" cy="796975"/>
      </dsp:txXfrm>
    </dsp:sp>
    <dsp:sp modelId="{9876D020-91B5-4929-A28E-A01E8FCF230A}">
      <dsp:nvSpPr>
        <dsp:cNvPr id="0" name=""/>
        <dsp:cNvSpPr/>
      </dsp:nvSpPr>
      <dsp:spPr>
        <a:xfrm>
          <a:off x="2113521" y="3001459"/>
          <a:ext cx="8454085" cy="846565"/>
        </a:xfrm>
        <a:prstGeom prst="roundRect">
          <a:avLst>
            <a:gd name="adj" fmla="val 10000"/>
          </a:avLst>
        </a:prstGeom>
        <a:solidFill>
          <a:schemeClr val="accent5">
            <a:hueOff val="1106248"/>
            <a:satOff val="12561"/>
            <a:lumOff val="1137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kern="1200"/>
            <a:t>Step 4: On you Account Summary click on Make Payment or Payment and Receipt details and follow instructions.</a:t>
          </a:r>
          <a:endParaRPr lang="en-US" sz="1800" kern="1200" dirty="0"/>
        </a:p>
      </dsp:txBody>
      <dsp:txXfrm>
        <a:off x="2138316" y="3026254"/>
        <a:ext cx="7146198" cy="796975"/>
      </dsp:txXfrm>
    </dsp:sp>
    <dsp:sp modelId="{37122FBA-B8D8-4A15-B3A8-70D05A35307B}">
      <dsp:nvSpPr>
        <dsp:cNvPr id="0" name=""/>
        <dsp:cNvSpPr/>
      </dsp:nvSpPr>
      <dsp:spPr>
        <a:xfrm>
          <a:off x="7903818" y="648392"/>
          <a:ext cx="550267" cy="550267"/>
        </a:xfrm>
        <a:prstGeom prst="downArrow">
          <a:avLst>
            <a:gd name="adj1" fmla="val 55000"/>
            <a:gd name="adj2" fmla="val 45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8027628" y="648392"/>
        <a:ext cx="302647" cy="414076"/>
      </dsp:txXfrm>
    </dsp:sp>
    <dsp:sp modelId="{C3C494CA-F213-4CE0-9BAD-91A39CE27855}">
      <dsp:nvSpPr>
        <dsp:cNvPr id="0" name=""/>
        <dsp:cNvSpPr/>
      </dsp:nvSpPr>
      <dsp:spPr>
        <a:xfrm>
          <a:off x="8611847" y="1648878"/>
          <a:ext cx="550267" cy="550267"/>
        </a:xfrm>
        <a:prstGeom prst="downArrow">
          <a:avLst>
            <a:gd name="adj1" fmla="val 55000"/>
            <a:gd name="adj2" fmla="val 45000"/>
          </a:avLst>
        </a:prstGeom>
        <a:solidFill>
          <a:schemeClr val="accent5">
            <a:tint val="40000"/>
            <a:alpha val="90000"/>
            <a:hueOff val="498070"/>
            <a:satOff val="23416"/>
            <a:lumOff val="193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8735657" y="1648878"/>
        <a:ext cx="302647" cy="414076"/>
      </dsp:txXfrm>
    </dsp:sp>
    <dsp:sp modelId="{E54C9A65-5A12-463E-AC9D-1C9D15D019B7}">
      <dsp:nvSpPr>
        <dsp:cNvPr id="0" name=""/>
        <dsp:cNvSpPr/>
      </dsp:nvSpPr>
      <dsp:spPr>
        <a:xfrm>
          <a:off x="9309309" y="2649365"/>
          <a:ext cx="550267" cy="550267"/>
        </a:xfrm>
        <a:prstGeom prst="downArrow">
          <a:avLst>
            <a:gd name="adj1" fmla="val 55000"/>
            <a:gd name="adj2" fmla="val 45000"/>
          </a:avLst>
        </a:prstGeom>
        <a:solidFill>
          <a:schemeClr val="accent5">
            <a:tint val="40000"/>
            <a:alpha val="90000"/>
            <a:hueOff val="996140"/>
            <a:satOff val="46832"/>
            <a:lumOff val="387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9433119" y="2649365"/>
        <a:ext cx="302647" cy="41407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54B15FD-C14C-4145-AFDA-245ADC1E870F}" type="datetimeFigureOut">
              <a:rPr lang="en-AU"/>
              <a:pPr>
                <a:defRPr/>
              </a:pPr>
              <a:t>6/01/2022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5DEAA52-59EF-4BD9-A021-39F8EA326C5A}"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4090EEF-73F7-4F00-A3DD-42C32AD69E15}" type="datetimeFigureOut">
              <a:rPr lang="en-US"/>
              <a:pPr>
                <a:defRPr/>
              </a:pPr>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ABF611-79E2-4F86-BCFF-73A2226B4083}" type="slidenum">
              <a:rPr lang="en-US"/>
              <a:pPr>
                <a:defRPr/>
              </a:pPr>
              <a:t>‹#›</a:t>
            </a:fld>
            <a:endParaRPr lang="en-US"/>
          </a:p>
        </p:txBody>
      </p:sp>
    </p:spTree>
    <p:extLst>
      <p:ext uri="{BB962C8B-B14F-4D97-AF65-F5344CB8AC3E}">
        <p14:creationId xmlns:p14="http://schemas.microsoft.com/office/powerpoint/2010/main" val="109278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7AE0BC9-C983-4260-A60D-BAC2179C0E90}" type="datetimeFigureOut">
              <a:rPr lang="en-US"/>
              <a:pPr>
                <a:defRPr/>
              </a:pPr>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EEDCAB-3D53-42D8-A6AF-9E7DB808E245}" type="slidenum">
              <a:rPr lang="en-US"/>
              <a:pPr>
                <a:defRPr/>
              </a:pPr>
              <a:t>‹#›</a:t>
            </a:fld>
            <a:endParaRPr lang="en-US"/>
          </a:p>
        </p:txBody>
      </p:sp>
    </p:spTree>
    <p:extLst>
      <p:ext uri="{BB962C8B-B14F-4D97-AF65-F5344CB8AC3E}">
        <p14:creationId xmlns:p14="http://schemas.microsoft.com/office/powerpoint/2010/main" val="402022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534AE8E3-BB5C-4497-B4C5-40F81E32EDDA}" type="datetimeFigureOut">
              <a:rPr lang="en-US"/>
              <a:pPr>
                <a:defRPr/>
              </a:pPr>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CB8F1A-7FE6-4E83-B258-CC22DFD16C5F}" type="slidenum">
              <a:rPr lang="en-US"/>
              <a:pPr>
                <a:defRPr/>
              </a:pPr>
              <a:t>‹#›</a:t>
            </a:fld>
            <a:endParaRPr lang="en-US"/>
          </a:p>
        </p:txBody>
      </p:sp>
    </p:spTree>
    <p:extLst>
      <p:ext uri="{BB962C8B-B14F-4D97-AF65-F5344CB8AC3E}">
        <p14:creationId xmlns:p14="http://schemas.microsoft.com/office/powerpoint/2010/main" val="98774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FC9FEAB-9C0E-4DB1-BD5E-BD010701EB38}" type="datetimeFigureOut">
              <a:rPr lang="en-US"/>
              <a:pPr>
                <a:defRPr/>
              </a:pPr>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E993C2-2937-4857-885D-BEA70CFDA6C2}" type="slidenum">
              <a:rPr lang="en-US"/>
              <a:pPr>
                <a:defRPr/>
              </a:pPr>
              <a:t>‹#›</a:t>
            </a:fld>
            <a:endParaRPr lang="en-US"/>
          </a:p>
        </p:txBody>
      </p:sp>
    </p:spTree>
    <p:extLst>
      <p:ext uri="{BB962C8B-B14F-4D97-AF65-F5344CB8AC3E}">
        <p14:creationId xmlns:p14="http://schemas.microsoft.com/office/powerpoint/2010/main" val="374493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BECF0DF9-E2AB-4C72-B5BE-FA504973EAD6}" type="datetimeFigureOut">
              <a:rPr lang="en-US"/>
              <a:pPr>
                <a:defRPr/>
              </a:pPr>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F880F8-8D1A-4E78-9DF8-F25382564179}" type="slidenum">
              <a:rPr lang="en-US"/>
              <a:pPr>
                <a:defRPr/>
              </a:pPr>
              <a:t>‹#›</a:t>
            </a:fld>
            <a:endParaRPr lang="en-US"/>
          </a:p>
        </p:txBody>
      </p:sp>
    </p:spTree>
    <p:extLst>
      <p:ext uri="{BB962C8B-B14F-4D97-AF65-F5344CB8AC3E}">
        <p14:creationId xmlns:p14="http://schemas.microsoft.com/office/powerpoint/2010/main" val="1398885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EDF73A83-984A-4BD8-B786-A7E210C092CC}" type="datetimeFigureOut">
              <a:rPr lang="en-US"/>
              <a:pPr>
                <a:defRPr/>
              </a:pPr>
              <a:t>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F8DFE6-77F4-49F6-97CE-E2DB8CDFFE65}" type="slidenum">
              <a:rPr lang="en-US"/>
              <a:pPr>
                <a:defRPr/>
              </a:pPr>
              <a:t>‹#›</a:t>
            </a:fld>
            <a:endParaRPr lang="en-US"/>
          </a:p>
        </p:txBody>
      </p:sp>
    </p:spTree>
    <p:extLst>
      <p:ext uri="{BB962C8B-B14F-4D97-AF65-F5344CB8AC3E}">
        <p14:creationId xmlns:p14="http://schemas.microsoft.com/office/powerpoint/2010/main" val="365165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61DD38DD-A1E8-4E67-9D0A-FAC1365611C7}" type="datetimeFigureOut">
              <a:rPr lang="en-US"/>
              <a:pPr>
                <a:defRPr/>
              </a:pPr>
              <a:t>1/6/2022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F2376D1-9AA0-4430-9A4E-5E62062B2641}" type="slidenum">
              <a:rPr lang="en-US"/>
              <a:pPr>
                <a:defRPr/>
              </a:pPr>
              <a:t>‹#›</a:t>
            </a:fld>
            <a:endParaRPr lang="en-US"/>
          </a:p>
        </p:txBody>
      </p:sp>
    </p:spTree>
    <p:extLst>
      <p:ext uri="{BB962C8B-B14F-4D97-AF65-F5344CB8AC3E}">
        <p14:creationId xmlns:p14="http://schemas.microsoft.com/office/powerpoint/2010/main" val="21222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1AEDBDCD-0364-4856-9ED7-B46AEE431C03}" type="datetimeFigureOut">
              <a:rPr lang="en-US"/>
              <a:pPr>
                <a:defRPr/>
              </a:pPr>
              <a:t>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49CA70-A517-4971-A4EA-5627DAB47C73}" type="slidenum">
              <a:rPr lang="en-US"/>
              <a:pPr>
                <a:defRPr/>
              </a:pPr>
              <a:t>‹#›</a:t>
            </a:fld>
            <a:endParaRPr lang="en-US"/>
          </a:p>
        </p:txBody>
      </p:sp>
    </p:spTree>
    <p:extLst>
      <p:ext uri="{BB962C8B-B14F-4D97-AF65-F5344CB8AC3E}">
        <p14:creationId xmlns:p14="http://schemas.microsoft.com/office/powerpoint/2010/main" val="373645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ACCB89-C6D5-4FAC-B1D8-72D34DCDC4A3}" type="datetimeFigureOut">
              <a:rPr lang="en-US"/>
              <a:pPr>
                <a:defRPr/>
              </a:pPr>
              <a:t>1/6/2022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CEFC40-D35F-4957-B19F-448D6C672BE3}" type="slidenum">
              <a:rPr lang="en-US"/>
              <a:pPr>
                <a:defRPr/>
              </a:pPr>
              <a:t>‹#›</a:t>
            </a:fld>
            <a:endParaRPr lang="en-US"/>
          </a:p>
        </p:txBody>
      </p:sp>
    </p:spTree>
    <p:extLst>
      <p:ext uri="{BB962C8B-B14F-4D97-AF65-F5344CB8AC3E}">
        <p14:creationId xmlns:p14="http://schemas.microsoft.com/office/powerpoint/2010/main" val="150592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A44DBBE1-DF62-4BA3-8C8F-E5F7B09C6C71}" type="datetimeFigureOut">
              <a:rPr lang="en-US"/>
              <a:pPr>
                <a:defRPr/>
              </a:pPr>
              <a:t>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D19B1E-8C5B-4AA0-B3C5-5DB773FEFDAF}" type="slidenum">
              <a:rPr lang="en-US"/>
              <a:pPr>
                <a:defRPr/>
              </a:pPr>
              <a:t>‹#›</a:t>
            </a:fld>
            <a:endParaRPr lang="en-US"/>
          </a:p>
        </p:txBody>
      </p:sp>
    </p:spTree>
    <p:extLst>
      <p:ext uri="{BB962C8B-B14F-4D97-AF65-F5344CB8AC3E}">
        <p14:creationId xmlns:p14="http://schemas.microsoft.com/office/powerpoint/2010/main" val="157524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B7C83EAC-C69D-47BC-A1C8-EAB34A5C10F2}" type="datetimeFigureOut">
              <a:rPr lang="en-US"/>
              <a:pPr>
                <a:defRPr/>
              </a:pPr>
              <a:t>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5E103F-2C36-4542-85D6-3A48F16F82AF}" type="slidenum">
              <a:rPr lang="en-US"/>
              <a:pPr>
                <a:defRPr/>
              </a:pPr>
              <a:t>‹#›</a:t>
            </a:fld>
            <a:endParaRPr lang="en-US"/>
          </a:p>
        </p:txBody>
      </p:sp>
    </p:spTree>
    <p:extLst>
      <p:ext uri="{BB962C8B-B14F-4D97-AF65-F5344CB8AC3E}">
        <p14:creationId xmlns:p14="http://schemas.microsoft.com/office/powerpoint/2010/main" val="1307426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tint val="75000"/>
                  </a:schemeClr>
                </a:solidFill>
                <a:latin typeface="+mn-lt"/>
              </a:defRPr>
            </a:lvl1pPr>
          </a:lstStyle>
          <a:p>
            <a:pPr>
              <a:defRPr/>
            </a:pPr>
            <a:fld id="{0A5DF5A5-1062-4949-9DFE-B866E591C400}" type="datetimeFigureOut">
              <a:rPr lang="en-US"/>
              <a:pPr>
                <a:defRPr/>
              </a:pPr>
              <a:t>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dirty="0">
                <a:solidFill>
                  <a:schemeClr val="tx1">
                    <a:tint val="75000"/>
                  </a:schemeClr>
                </a:solidFill>
                <a:latin typeface="+mn-lt"/>
              </a:defRPr>
            </a:lvl1pPr>
          </a:lstStyle>
          <a:p>
            <a:pPr>
              <a:defRPr/>
            </a:pPr>
            <a:fld id="{0C12E959-4574-4B90-AE83-111C4C226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bss.edu.au/living-in-australia/" TargetMode="Externa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healthdirect.gov.au/beach-safety" TargetMode="External"/><Relationship Id="rId7" Type="http://schemas.openxmlformats.org/officeDocument/2006/relationships/image" Target="../media/image19.png"/><Relationship Id="rId2" Type="http://schemas.openxmlformats.org/officeDocument/2006/relationships/hyperlink" Target="https://www.safeworkaustralia.gov.au/covid-19-information-workplaces/industry-information/public-transport"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www.study.sydney/live/support-services" TargetMode="External"/><Relationship Id="rId4" Type="http://schemas.openxmlformats.org/officeDocument/2006/relationships/hyperlink" Target="https://oshcaustralia.com.au/e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iveinmelbourne.vic.gov.au/discover"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www.studyinaustralia.gov.au/english/live-in-australia/living-costs" TargetMode="External"/><Relationship Id="rId7" Type="http://schemas.openxmlformats.org/officeDocument/2006/relationships/image" Target="../media/image25.jpeg"/><Relationship Id="rId2" Type="http://schemas.openxmlformats.org/officeDocument/2006/relationships/hyperlink" Target="https://liveinmelbourne.vic.gov.au/discover/things-to-do-in-melbourne" TargetMode="Externa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bss.edu.au/student-central/"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bss.edu.au/student-centra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bss.edu.au/student-centra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ubss.edu.au/e-libraries/"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tudentID@studentmail.gca.edu.au"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veronica.sorace@ubss.edu.au" TargetMode="External"/><Relationship Id="rId7" Type="http://schemas.openxmlformats.org/officeDocument/2006/relationships/image" Target="../media/image14.png"/><Relationship Id="rId2" Type="http://schemas.openxmlformats.org/officeDocument/2006/relationships/hyperlink" Target="mailto:Sumera.Qasim@gca.edu.au"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cid:image005.png@01D7BE89.BB924000"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ampusq.com.au/our-technologies/queue-management/"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bss.edu.au/centre-for-entrepreneurship/"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ubss.edu.au/centre-for-entrepreneurship/"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bss.edu.au/ubss-mobile/?tab=Overview"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ubss.edu.au/subject-selection" TargetMode="External"/><Relationship Id="rId7" Type="http://schemas.openxmlformats.org/officeDocument/2006/relationships/diagramQuickStyle" Target="../diagrams/quickStyle1.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59.png"/><Relationship Id="rId4" Type="http://schemas.openxmlformats.org/officeDocument/2006/relationships/hyperlink" Target="https://www.ubss.edu.au/courses/" TargetMode="External"/><Relationship Id="rId9" Type="http://schemas.microsoft.com/office/2007/relationships/diagramDrawing" Target="../diagrams/drawing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hyperlink" Target="https://www.ubss.edu.au/policies-and-procedure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www.qilt.edu.au/qilt-surveys/student-experience"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59.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hyperlink" Target="https://www.ubss.edu.au/tuition-protection-service/" TargetMode="External"/><Relationship Id="rId2" Type="http://schemas.openxmlformats.org/officeDocument/2006/relationships/hyperlink" Target="https://www.gca.edu.au/Uploads/files/GCA%20Refund%20Policy%20v12%202019.pdf"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gca.edu.au/Uploads/files/GCA%20Sexual%20Misconduct%20Prevention%20and%20Response%20Policy%20v1(1).pdf"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Madilina.Tresca@ubss.edu.au" TargetMode="External"/><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ubss.edu.au/policies-and-procedures/?tab=Policies%20and%20Procedures" TargetMode="External"/><Relationship Id="rId4" Type="http://schemas.openxmlformats.org/officeDocument/2006/relationships/hyperlink" Target="https://www.ubss.edu.au/academic-calendar/"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hyperlink" Target="https://www.melbourne.vic.gov.au/sitecollectiondocuments/melbourne_city_map.pdf" TargetMode="Externa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hyperlink" Target="https://en.wikipedia.org/wiki/Bah%C3%A1%CA%BC%C3%AD_Faith" TargetMode="External"/><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ubss.edu.au/policies-and-procedure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hyperlink" Target="https://www.ubss.edu.au/policies-and-procedures"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mailto:Madilina.Tresca@ubss.edu.au"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ubss.edu.au/about-us/?tab=Governa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ubss.edu.au/registration-and-accreditation/"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ubss.edu.au/ubss-founder-alan-manly/"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alanmanly.com.au/the-ceo-magazine-alan-manly"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mailto:Cyril.Jankoff@ubss.edu.au" TargetMode="External"/><Relationship Id="rId7" Type="http://schemas.openxmlformats.org/officeDocument/2006/relationships/image" Target="../media/image13.jpeg"/><Relationship Id="rId2" Type="http://schemas.openxmlformats.org/officeDocument/2006/relationships/hyperlink" Target="mailto:veronica.sorace@ubss.edu.au" TargetMode="External"/><Relationship Id="rId1" Type="http://schemas.openxmlformats.org/officeDocument/2006/relationships/slideLayout" Target="../slideLayouts/slideLayout7.xml"/><Relationship Id="rId6" Type="http://schemas.openxmlformats.org/officeDocument/2006/relationships/hyperlink" Target="mailto:Greg.Whateley@ubss.edu.au" TargetMode="External"/><Relationship Id="rId5"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154014C-6B46-4F2C-ABFE-A4C6F953616F}" type="slidenum">
              <a:rPr lang="en-AU" smtClean="0"/>
              <a:pPr>
                <a:defRPr/>
              </a:pPr>
              <a:t>1</a:t>
            </a:fld>
            <a:endParaRPr lang="en-AU"/>
          </a:p>
        </p:txBody>
      </p:sp>
      <p:sp>
        <p:nvSpPr>
          <p:cNvPr id="3" name="Bevel 2"/>
          <p:cNvSpPr/>
          <p:nvPr/>
        </p:nvSpPr>
        <p:spPr>
          <a:xfrm>
            <a:off x="636588" y="3392488"/>
            <a:ext cx="7461250" cy="3328987"/>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grpSp>
        <p:nvGrpSpPr>
          <p:cNvPr id="3076" name="Group 9"/>
          <p:cNvGrpSpPr>
            <a:grpSpLocks/>
          </p:cNvGrpSpPr>
          <p:nvPr/>
        </p:nvGrpSpPr>
        <p:grpSpPr bwMode="auto">
          <a:xfrm>
            <a:off x="0" y="1287463"/>
            <a:ext cx="12192000" cy="2195512"/>
            <a:chOff x="405538" y="958420"/>
            <a:chExt cx="7772400" cy="2194945"/>
          </a:xfrm>
        </p:grpSpPr>
        <p:sp>
          <p:nvSpPr>
            <p:cNvPr id="9" name="Rectangle 8"/>
            <p:cNvSpPr/>
            <p:nvPr/>
          </p:nvSpPr>
          <p:spPr>
            <a:xfrm>
              <a:off x="405538" y="958420"/>
              <a:ext cx="7772400" cy="178071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82" name="TextBox 3"/>
            <p:cNvSpPr txBox="1">
              <a:spLocks noChangeArrowheads="1"/>
            </p:cNvSpPr>
            <p:nvPr/>
          </p:nvSpPr>
          <p:spPr bwMode="auto">
            <a:xfrm>
              <a:off x="970192" y="1214373"/>
              <a:ext cx="64635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400">
                  <a:solidFill>
                    <a:schemeClr val="bg1"/>
                  </a:solidFill>
                  <a:latin typeface="Britannic Bold" panose="020B0903060703020204" pitchFamily="34" charset="0"/>
                </a:rPr>
                <a:t>STUDENT ORIENTATION</a:t>
              </a:r>
              <a:br>
                <a:rPr lang="en-AU" altLang="en-US" sz="4400">
                  <a:solidFill>
                    <a:schemeClr val="bg1"/>
                  </a:solidFill>
                  <a:latin typeface="Britannic Bold" panose="020B0903060703020204" pitchFamily="34" charset="0"/>
                </a:rPr>
              </a:br>
              <a:r>
                <a:rPr lang="en-AU" altLang="en-US" sz="3200">
                  <a:solidFill>
                    <a:schemeClr val="bg1"/>
                  </a:solidFill>
                  <a:latin typeface="Britannic Bold" panose="020B0903060703020204" pitchFamily="34" charset="0"/>
                </a:rPr>
                <a:t>Trimester </a:t>
              </a:r>
              <a:r>
                <a:rPr lang="en-AU" altLang="en-US" sz="3200" smtClean="0">
                  <a:solidFill>
                    <a:schemeClr val="bg1"/>
                  </a:solidFill>
                  <a:latin typeface="Britannic Bold" panose="020B0903060703020204" pitchFamily="34" charset="0"/>
                </a:rPr>
                <a:t>1, 2022</a:t>
              </a:r>
              <a:r>
                <a:rPr lang="en-AU" altLang="en-US" sz="3200">
                  <a:solidFill>
                    <a:schemeClr val="bg1"/>
                  </a:solidFill>
                </a:rPr>
                <a:t/>
              </a:r>
              <a:br>
                <a:rPr lang="en-AU" altLang="en-US" sz="3200">
                  <a:solidFill>
                    <a:schemeClr val="bg1"/>
                  </a:solidFill>
                </a:rPr>
              </a:br>
              <a:endParaRPr lang="en-US" altLang="en-US" sz="4400" dirty="0"/>
            </a:p>
          </p:txBody>
        </p:sp>
      </p:grpSp>
      <p:sp>
        <p:nvSpPr>
          <p:cNvPr id="3077" name="TextBox 11"/>
          <p:cNvSpPr txBox="1">
            <a:spLocks noChangeArrowheads="1"/>
          </p:cNvSpPr>
          <p:nvPr/>
        </p:nvSpPr>
        <p:spPr bwMode="auto">
          <a:xfrm>
            <a:off x="7669213" y="3490913"/>
            <a:ext cx="3783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2400" b="1" i="1"/>
              <a:t>A very warm welcome to our </a:t>
            </a:r>
            <a:r>
              <a:rPr lang="en-AU" altLang="en-US" sz="2400" b="1" i="1">
                <a:solidFill>
                  <a:srgbClr val="C00000"/>
                </a:solidFill>
              </a:rPr>
              <a:t>New Students </a:t>
            </a:r>
            <a:r>
              <a:rPr lang="en-AU" altLang="en-US" sz="2400" b="1" i="1"/>
              <a:t>from the UBSS Staff.</a:t>
            </a:r>
            <a:endParaRPr lang="en-US" altLang="en-US" sz="2400" b="1" i="1"/>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605" y="3482791"/>
            <a:ext cx="5708246" cy="3071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9" name="TextBox 10"/>
          <p:cNvSpPr txBox="1">
            <a:spLocks noChangeArrowheads="1"/>
          </p:cNvSpPr>
          <p:nvPr/>
        </p:nvSpPr>
        <p:spPr bwMode="auto">
          <a:xfrm>
            <a:off x="7508875" y="5362575"/>
            <a:ext cx="4530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1600" i="1" dirty="0"/>
              <a:t>“We acknowledge the </a:t>
            </a:r>
            <a:r>
              <a:rPr lang="en-AU" altLang="en-US" sz="1600" i="1" dirty="0" err="1" smtClean="0"/>
              <a:t>Warundjeri</a:t>
            </a:r>
            <a:r>
              <a:rPr lang="en-AU" altLang="en-US" sz="1600" i="1" dirty="0" smtClean="0"/>
              <a:t> </a:t>
            </a:r>
            <a:r>
              <a:rPr lang="en-AU" altLang="en-US" sz="1600" i="1" dirty="0"/>
              <a:t>people of the </a:t>
            </a:r>
            <a:r>
              <a:rPr lang="en-AU" altLang="en-US" sz="1600" i="1" dirty="0" smtClean="0"/>
              <a:t>Kulin </a:t>
            </a:r>
            <a:r>
              <a:rPr lang="en-AU" altLang="en-US" sz="1600" i="1" dirty="0"/>
              <a:t>Nation, the traditional custodians of this land and pay respects to the Elders both past and present.”</a:t>
            </a:r>
            <a:endParaRPr lang="en-US" altLang="en-US" sz="1600" i="1" dirty="0"/>
          </a:p>
        </p:txBody>
      </p:sp>
      <p:pic>
        <p:nvPicPr>
          <p:cNvPr id="3080"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80"/>
    </mc:Choice>
    <mc:Fallback xmlns="">
      <p:transition spd="slow" advTm="1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D387703-DED3-4E4C-BE39-7C42F2E75B42}" type="slidenum">
              <a:rPr lang="en-AU" smtClean="0"/>
              <a:pPr>
                <a:defRPr/>
              </a:pPr>
              <a:t>10</a:t>
            </a:fld>
            <a:endParaRPr lang="en-AU"/>
          </a:p>
        </p:txBody>
      </p:sp>
      <p:sp>
        <p:nvSpPr>
          <p:cNvPr id="12291" name="TextBox 11"/>
          <p:cNvSpPr txBox="1">
            <a:spLocks noChangeArrowheads="1"/>
          </p:cNvSpPr>
          <p:nvPr/>
        </p:nvSpPr>
        <p:spPr bwMode="auto">
          <a:xfrm>
            <a:off x="355600" y="1627188"/>
            <a:ext cx="11409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a:t>"Australia is a stable, democratic and culturally diverse nation with a highly skilled workforce and one of the strongest performing economies in the world.”</a:t>
            </a:r>
            <a:r>
              <a:rPr lang="en-AU" altLang="en-US"/>
              <a:t>  </a:t>
            </a:r>
            <a:r>
              <a:rPr lang="en-US" altLang="en-US">
                <a:hlinkClick r:id="rId2"/>
              </a:rPr>
              <a:t>https://www.ubss.edu.au/living-in-australia/</a:t>
            </a:r>
            <a:r>
              <a:rPr lang="en-AU" altLang="en-US"/>
              <a:t/>
            </a:r>
            <a:br>
              <a:rPr lang="en-AU" altLang="en-US"/>
            </a:br>
            <a:endParaRPr lang="en-AU" altLang="en-US"/>
          </a:p>
        </p:txBody>
      </p:sp>
      <p:sp>
        <p:nvSpPr>
          <p:cNvPr id="9" name="Rectangle 8"/>
          <p:cNvSpPr/>
          <p:nvPr/>
        </p:nvSpPr>
        <p:spPr>
          <a:xfrm>
            <a:off x="355600" y="346075"/>
            <a:ext cx="6332538"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3" name="TextBox 9"/>
          <p:cNvSpPr txBox="1">
            <a:spLocks noChangeArrowheads="1"/>
          </p:cNvSpPr>
          <p:nvPr/>
        </p:nvSpPr>
        <p:spPr bwMode="auto">
          <a:xfrm>
            <a:off x="495300" y="54610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Living in Australia</a:t>
            </a:r>
          </a:p>
        </p:txBody>
      </p:sp>
      <p:sp>
        <p:nvSpPr>
          <p:cNvPr id="12294" name="TextBox 2"/>
          <p:cNvSpPr txBox="1">
            <a:spLocks noChangeArrowheads="1"/>
          </p:cNvSpPr>
          <p:nvPr/>
        </p:nvSpPr>
        <p:spPr bwMode="auto">
          <a:xfrm>
            <a:off x="762000" y="2493963"/>
            <a:ext cx="1059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i="1">
                <a:solidFill>
                  <a:srgbClr val="C00000"/>
                </a:solidFill>
              </a:rPr>
              <a:t>Global Recognition		Growing Destination		Multicultural Society</a:t>
            </a:r>
          </a:p>
          <a:p>
            <a:pPr eaLnBrk="1" hangingPunct="1"/>
            <a:endParaRPr lang="en-AU" altLang="en-US" sz="2000" b="1" i="1">
              <a:solidFill>
                <a:srgbClr val="C00000"/>
              </a:solidFill>
            </a:endParaRPr>
          </a:p>
          <a:p>
            <a:pPr eaLnBrk="1" hangingPunct="1"/>
            <a:r>
              <a:rPr lang="en-AU" altLang="en-US" sz="2000" b="1" i="1">
                <a:solidFill>
                  <a:srgbClr val="C00000"/>
                </a:solidFill>
              </a:rPr>
              <a:t>	Safe Environment			Cost of Living			Work</a:t>
            </a:r>
          </a:p>
          <a:p>
            <a:pPr eaLnBrk="1" hangingPunct="1"/>
            <a:endParaRPr lang="en-AU" altLang="en-US" sz="2000" b="1" i="1">
              <a:solidFill>
                <a:srgbClr val="C00000"/>
              </a:solidFill>
            </a:endParaRPr>
          </a:p>
          <a:p>
            <a:pPr eaLnBrk="1" hangingPunct="1"/>
            <a:endParaRPr lang="en-US" altLang="en-US"/>
          </a:p>
        </p:txBody>
      </p:sp>
      <p:pic>
        <p:nvPicPr>
          <p:cNvPr id="12295"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98" y="4094025"/>
            <a:ext cx="3088554" cy="205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407" y="4085932"/>
            <a:ext cx="3133807" cy="2059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0135" y="4085932"/>
            <a:ext cx="3435027" cy="2080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FCB0467-63F5-4EA4-98F6-B98B28540B15}" type="slidenum">
              <a:rPr lang="en-AU" smtClean="0"/>
              <a:pPr>
                <a:defRPr/>
              </a:pPr>
              <a:t>11</a:t>
            </a:fld>
            <a:endParaRPr lang="en-AU"/>
          </a:p>
        </p:txBody>
      </p:sp>
      <p:sp>
        <p:nvSpPr>
          <p:cNvPr id="13315" name="TextBox 11"/>
          <p:cNvSpPr txBox="1">
            <a:spLocks noChangeArrowheads="1"/>
          </p:cNvSpPr>
          <p:nvPr/>
        </p:nvSpPr>
        <p:spPr bwMode="auto">
          <a:xfrm>
            <a:off x="355600" y="2001838"/>
            <a:ext cx="101901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dirty="0"/>
              <a:t>While living in Australia there are also a couple of important things to keep in mind:</a:t>
            </a:r>
          </a:p>
          <a:p>
            <a:pPr eaLnBrk="1" hangingPunct="1"/>
            <a:endParaRPr lang="en-AU" altLang="en-US" b="1" dirty="0"/>
          </a:p>
          <a:p>
            <a:pPr eaLnBrk="1" hangingPunct="1"/>
            <a:endParaRPr lang="en-AU" altLang="en-US" b="1" dirty="0"/>
          </a:p>
          <a:p>
            <a:pPr eaLnBrk="1" hangingPunct="1"/>
            <a:r>
              <a:rPr lang="en-AU" altLang="en-US" b="1" dirty="0"/>
              <a:t>Emergency Contacts: </a:t>
            </a:r>
            <a:r>
              <a:rPr lang="en-AU" altLang="en-US" dirty="0"/>
              <a:t>Triple Zero (000) is only to be used in a life threatening or critical situation when contacting the Police, Ambulance or Fire Services. Calls to Triple Zero (000) are FREE.</a:t>
            </a:r>
          </a:p>
          <a:p>
            <a:pPr eaLnBrk="1" hangingPunct="1"/>
            <a:endParaRPr lang="en-AU" altLang="en-US" b="1" dirty="0"/>
          </a:p>
          <a:p>
            <a:pPr eaLnBrk="1" hangingPunct="1"/>
            <a:r>
              <a:rPr lang="en-AU" altLang="en-US" b="1" dirty="0"/>
              <a:t>International Student Safety: </a:t>
            </a:r>
            <a:r>
              <a:rPr lang="en-AU" altLang="en-US" dirty="0">
                <a:hlinkClick r:id="rId2"/>
              </a:rPr>
              <a:t>https://www.safeworkaustralia.gov.au/</a:t>
            </a:r>
            <a:br>
              <a:rPr lang="en-AU" altLang="en-US" dirty="0">
                <a:hlinkClick r:id="rId2"/>
              </a:rPr>
            </a:br>
            <a:r>
              <a:rPr lang="en-AU" altLang="en-US" dirty="0">
                <a:hlinkClick r:id="rId2"/>
              </a:rPr>
              <a:t>covid-19-information-workplaces/industry-information/public-transport</a:t>
            </a:r>
            <a:endParaRPr lang="en-AU" altLang="en-US" dirty="0"/>
          </a:p>
          <a:p>
            <a:pPr eaLnBrk="1" hangingPunct="1"/>
            <a:endParaRPr lang="en-AU" altLang="en-US" b="1" dirty="0"/>
          </a:p>
          <a:p>
            <a:pPr eaLnBrk="1" hangingPunct="1"/>
            <a:r>
              <a:rPr lang="en-AU" altLang="en-US" b="1" dirty="0"/>
              <a:t>Beach Safety: </a:t>
            </a:r>
            <a:r>
              <a:rPr lang="en-AU" altLang="en-US" dirty="0">
                <a:hlinkClick r:id="rId3"/>
              </a:rPr>
              <a:t>https://www.healthdirect.gov.au/beach-safety</a:t>
            </a:r>
            <a:r>
              <a:rPr lang="en-AU" altLang="en-US" dirty="0"/>
              <a:t> </a:t>
            </a:r>
          </a:p>
          <a:p>
            <a:pPr eaLnBrk="1" hangingPunct="1"/>
            <a:endParaRPr lang="en-AU" altLang="en-US" b="1" dirty="0"/>
          </a:p>
          <a:p>
            <a:pPr eaLnBrk="1" hangingPunct="1"/>
            <a:r>
              <a:rPr lang="en-AU" altLang="en-US" b="1" dirty="0"/>
              <a:t>Overseas Student Health Cover: </a:t>
            </a:r>
            <a:r>
              <a:rPr lang="en-AU" altLang="en-US" dirty="0">
                <a:hlinkClick r:id="rId4"/>
              </a:rPr>
              <a:t>https://oshcaustralia.com.au/en</a:t>
            </a:r>
            <a:r>
              <a:rPr lang="en-AU" altLang="en-US" dirty="0"/>
              <a:t> </a:t>
            </a:r>
          </a:p>
          <a:p>
            <a:pPr eaLnBrk="1" hangingPunct="1"/>
            <a:endParaRPr lang="en-AU" altLang="en-US" b="1" dirty="0"/>
          </a:p>
          <a:p>
            <a:pPr eaLnBrk="1" hangingPunct="1"/>
            <a:r>
              <a:rPr lang="en-AU" altLang="en-US" b="1" dirty="0"/>
              <a:t>Legal Advice</a:t>
            </a:r>
            <a:r>
              <a:rPr lang="en-AU" altLang="en-US" dirty="0"/>
              <a:t>: </a:t>
            </a:r>
            <a:r>
              <a:rPr lang="en-AU" altLang="en-US" dirty="0">
                <a:hlinkClick r:id="rId5"/>
              </a:rPr>
              <a:t>http://www.study.sydney/live/support-services</a:t>
            </a:r>
            <a:r>
              <a:rPr lang="en-AU" altLang="en-US" dirty="0"/>
              <a:t> </a:t>
            </a:r>
          </a:p>
        </p:txBody>
      </p:sp>
      <p:sp>
        <p:nvSpPr>
          <p:cNvPr id="9" name="Rectangle 8"/>
          <p:cNvSpPr/>
          <p:nvPr/>
        </p:nvSpPr>
        <p:spPr>
          <a:xfrm>
            <a:off x="355600" y="346075"/>
            <a:ext cx="6332538"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17" name="TextBox 9"/>
          <p:cNvSpPr txBox="1">
            <a:spLocks noChangeArrowheads="1"/>
          </p:cNvSpPr>
          <p:nvPr/>
        </p:nvSpPr>
        <p:spPr bwMode="auto">
          <a:xfrm>
            <a:off x="495300" y="54610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Living in Australia</a:t>
            </a:r>
          </a:p>
        </p:txBody>
      </p:sp>
      <p:pic>
        <p:nvPicPr>
          <p:cNvPr id="13318"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5763" y="2692400"/>
            <a:ext cx="93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a:stretch>
            <a:fillRect/>
          </a:stretch>
        </p:blipFill>
        <p:spPr>
          <a:xfrm>
            <a:off x="9152120" y="4443432"/>
            <a:ext cx="2333307" cy="1559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320" name="Picture 4" descr="Text&#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4DDC929-462A-446F-82BE-968EFCE8EEBB}" type="slidenum">
              <a:rPr lang="en-AU" smtClean="0"/>
              <a:pPr>
                <a:defRPr/>
              </a:pPr>
              <a:t>12</a:t>
            </a:fld>
            <a:endParaRPr lang="en-AU"/>
          </a:p>
        </p:txBody>
      </p:sp>
      <p:pic>
        <p:nvPicPr>
          <p:cNvPr id="11" name="Picture 10"/>
          <p:cNvPicPr>
            <a:picLocks noChangeAspect="1"/>
          </p:cNvPicPr>
          <p:nvPr/>
        </p:nvPicPr>
        <p:blipFill>
          <a:blip r:embed="rId2"/>
          <a:stretch>
            <a:fillRect/>
          </a:stretch>
        </p:blipFill>
        <p:spPr>
          <a:xfrm>
            <a:off x="286589" y="3203733"/>
            <a:ext cx="2753066" cy="2071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30"/>
          <p:cNvSpPr/>
          <p:nvPr/>
        </p:nvSpPr>
        <p:spPr>
          <a:xfrm>
            <a:off x="287338" y="346075"/>
            <a:ext cx="6330950"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1" name="TextBox 31"/>
          <p:cNvSpPr txBox="1">
            <a:spLocks noChangeArrowheads="1"/>
          </p:cNvSpPr>
          <p:nvPr/>
        </p:nvSpPr>
        <p:spPr bwMode="auto">
          <a:xfrm>
            <a:off x="495300" y="54610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Living in Melbourne</a:t>
            </a:r>
          </a:p>
        </p:txBody>
      </p:sp>
      <p:sp>
        <p:nvSpPr>
          <p:cNvPr id="14342" name="Rectangle 3"/>
          <p:cNvSpPr>
            <a:spLocks noChangeArrowheads="1"/>
          </p:cNvSpPr>
          <p:nvPr/>
        </p:nvSpPr>
        <p:spPr bwMode="auto">
          <a:xfrm>
            <a:off x="495300" y="1700213"/>
            <a:ext cx="11522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dirty="0"/>
              <a:t>“</a:t>
            </a:r>
            <a:r>
              <a:rPr lang="en-US" altLang="en-US" dirty="0"/>
              <a:t>Melbourne is the capital city of Victoria and one of the southern hemisphere’s largest business, cultural, sporting and recreational cities. People living in Melbourne enjoy a safe city, affordable healthcare, world-class education, reliable infrastructure, business opportunities and a healthy environment”</a:t>
            </a:r>
          </a:p>
          <a:p>
            <a:pPr eaLnBrk="1" hangingPunct="1"/>
            <a:r>
              <a:rPr lang="en-US" altLang="en-US" dirty="0">
                <a:hlinkClick r:id="rId3"/>
              </a:rPr>
              <a:t>https://liveinmelbourne.vic.gov.au/discover</a:t>
            </a:r>
            <a:r>
              <a:rPr lang="en-US" altLang="en-US" dirty="0"/>
              <a:t> </a:t>
            </a:r>
          </a:p>
        </p:txBody>
      </p:sp>
      <p:pic>
        <p:nvPicPr>
          <p:cNvPr id="14343"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585" y="2900346"/>
            <a:ext cx="4715435" cy="2136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2409" y="4131574"/>
            <a:ext cx="3634422" cy="2042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4044A48-D34B-4D6B-A42F-6F3EB03F4C98}" type="slidenum">
              <a:rPr lang="en-AU" smtClean="0"/>
              <a:pPr>
                <a:defRPr/>
              </a:pPr>
              <a:t>13</a:t>
            </a:fld>
            <a:endParaRPr lang="en-AU"/>
          </a:p>
        </p:txBody>
      </p:sp>
      <p:sp>
        <p:nvSpPr>
          <p:cNvPr id="31" name="Rectangle 30"/>
          <p:cNvSpPr/>
          <p:nvPr/>
        </p:nvSpPr>
        <p:spPr>
          <a:xfrm>
            <a:off x="287338" y="346075"/>
            <a:ext cx="6330950"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64" name="TextBox 31"/>
          <p:cNvSpPr txBox="1">
            <a:spLocks noChangeArrowheads="1"/>
          </p:cNvSpPr>
          <p:nvPr/>
        </p:nvSpPr>
        <p:spPr bwMode="auto">
          <a:xfrm>
            <a:off x="495300" y="54610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Living in Melbourne</a:t>
            </a:r>
          </a:p>
        </p:txBody>
      </p:sp>
      <p:sp>
        <p:nvSpPr>
          <p:cNvPr id="15365" name="Rectangle 3"/>
          <p:cNvSpPr>
            <a:spLocks noChangeArrowheads="1"/>
          </p:cNvSpPr>
          <p:nvPr/>
        </p:nvSpPr>
        <p:spPr bwMode="auto">
          <a:xfrm>
            <a:off x="228600" y="1700213"/>
            <a:ext cx="1178877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dirty="0"/>
              <a:t>Places to Explore</a:t>
            </a:r>
          </a:p>
          <a:p>
            <a:pPr eaLnBrk="1" hangingPunct="1"/>
            <a:r>
              <a:rPr lang="en-US" altLang="en-US" dirty="0"/>
              <a:t>“ Melbourne’s unique climate has something for everyone – summers that are warm, autumns that are moderate, winters that are cool, and springs that are sunny and bright. There are also great activities to enjoy.” </a:t>
            </a:r>
          </a:p>
          <a:p>
            <a:pPr eaLnBrk="1" hangingPunct="1"/>
            <a:r>
              <a:rPr lang="en-US" altLang="en-US" dirty="0">
                <a:hlinkClick r:id="rId2"/>
              </a:rPr>
              <a:t>https://liveinmelbourne.vic.gov.au/discover/things-to-do-in-melbourne</a:t>
            </a:r>
            <a:r>
              <a:rPr lang="en-US" altLang="en-US" dirty="0"/>
              <a:t> </a:t>
            </a:r>
          </a:p>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dirty="0"/>
          </a:p>
          <a:p>
            <a:pPr eaLnBrk="1" hangingPunct="1"/>
            <a:endParaRPr lang="en-AU" altLang="en-US" b="1" dirty="0"/>
          </a:p>
          <a:p>
            <a:pPr eaLnBrk="1" hangingPunct="1"/>
            <a:endParaRPr lang="en-AU" altLang="en-US" b="1" dirty="0"/>
          </a:p>
          <a:p>
            <a:pPr eaLnBrk="1" hangingPunct="1"/>
            <a:endParaRPr lang="en-AU" altLang="en-US" b="1" dirty="0"/>
          </a:p>
          <a:p>
            <a:pPr eaLnBrk="1" hangingPunct="1"/>
            <a:endParaRPr lang="en-AU" altLang="en-US" b="1" dirty="0"/>
          </a:p>
          <a:p>
            <a:pPr eaLnBrk="1" hangingPunct="1"/>
            <a:endParaRPr lang="en-AU" altLang="en-US" b="1" dirty="0"/>
          </a:p>
          <a:p>
            <a:pPr eaLnBrk="1" hangingPunct="1"/>
            <a:r>
              <a:rPr lang="en-AU" altLang="en-US" b="1" dirty="0"/>
              <a:t>Cost of Living - </a:t>
            </a:r>
            <a:r>
              <a:rPr lang="en-AU" altLang="en-US" dirty="0"/>
              <a:t>Rent (or other accommodation), utilities, groceries, restaurants and </a:t>
            </a:r>
            <a:r>
              <a:rPr lang="en-AU" altLang="en-US" dirty="0" smtClean="0"/>
              <a:t>transport</a:t>
            </a:r>
            <a:r>
              <a:rPr lang="en-US" altLang="en-US" dirty="0" smtClean="0"/>
              <a:t>.</a:t>
            </a:r>
            <a:r>
              <a:rPr lang="en-AU" altLang="en-US" b="1" dirty="0"/>
              <a:t> </a:t>
            </a:r>
            <a:r>
              <a:rPr lang="en-AU" altLang="en-US" dirty="0"/>
              <a:t>Students should be aware that the costs of studying in Australia will depend on your education provider, the level of study you choose and your study location in Australia. </a:t>
            </a:r>
            <a:endParaRPr lang="en-AU" altLang="en-US" dirty="0" smtClean="0"/>
          </a:p>
          <a:p>
            <a:pPr eaLnBrk="1" hangingPunct="1"/>
            <a:r>
              <a:rPr lang="en-AU" altLang="en-US" dirty="0">
                <a:hlinkClick r:id="rId3"/>
              </a:rPr>
              <a:t>https://</a:t>
            </a:r>
            <a:r>
              <a:rPr lang="en-AU" altLang="en-US" dirty="0" smtClean="0">
                <a:hlinkClick r:id="rId3"/>
              </a:rPr>
              <a:t>www.studyinaustralia.gov.au/english/live-in-australia/living-costs</a:t>
            </a:r>
            <a:r>
              <a:rPr lang="en-AU" altLang="en-US" dirty="0" smtClean="0"/>
              <a:t> </a:t>
            </a:r>
            <a:endParaRPr lang="en-AU" altLang="en-US" dirty="0"/>
          </a:p>
          <a:p>
            <a:pPr eaLnBrk="1" hangingPunct="1"/>
            <a:endParaRPr lang="en-US" altLang="en-US" dirty="0"/>
          </a:p>
        </p:txBody>
      </p:sp>
      <p:pic>
        <p:nvPicPr>
          <p:cNvPr id="15366"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179" y="3093145"/>
            <a:ext cx="3074150" cy="204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8600" y="3038821"/>
            <a:ext cx="2805009" cy="2103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462" y="3101009"/>
            <a:ext cx="3072368" cy="204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87338" y="450850"/>
            <a:ext cx="7312025" cy="1106488"/>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Slide Number Placeholder 4"/>
          <p:cNvSpPr>
            <a:spLocks noGrp="1"/>
          </p:cNvSpPr>
          <p:nvPr>
            <p:ph type="sldNum" sz="quarter" idx="12"/>
          </p:nvPr>
        </p:nvSpPr>
        <p:spPr/>
        <p:txBody>
          <a:bodyPr/>
          <a:lstStyle/>
          <a:p>
            <a:pPr>
              <a:defRPr/>
            </a:pPr>
            <a:fld id="{F5490C18-27A0-46FF-8A45-6B8B23DB2CB4}" type="slidenum">
              <a:rPr lang="en-AU" smtClean="0"/>
              <a:pPr>
                <a:defRPr/>
              </a:pPr>
              <a:t>14</a:t>
            </a:fld>
            <a:endParaRPr lang="en-AU"/>
          </a:p>
        </p:txBody>
      </p:sp>
      <p:sp>
        <p:nvSpPr>
          <p:cNvPr id="16388" name="TextBox 2"/>
          <p:cNvSpPr txBox="1">
            <a:spLocks noChangeArrowheads="1"/>
          </p:cNvSpPr>
          <p:nvPr/>
        </p:nvSpPr>
        <p:spPr bwMode="auto">
          <a:xfrm>
            <a:off x="406400" y="690563"/>
            <a:ext cx="6796088"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Our Melbourne CBD Campus</a:t>
            </a:r>
          </a:p>
        </p:txBody>
      </p:sp>
      <p:sp>
        <p:nvSpPr>
          <p:cNvPr id="16389" name="TextBox 10"/>
          <p:cNvSpPr txBox="1">
            <a:spLocks noChangeArrowheads="1"/>
          </p:cNvSpPr>
          <p:nvPr/>
        </p:nvSpPr>
        <p:spPr bwMode="auto">
          <a:xfrm>
            <a:off x="666750" y="2824163"/>
            <a:ext cx="4700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2000"/>
              <a:t>Level 2, 158 Swanston Street</a:t>
            </a:r>
          </a:p>
          <a:p>
            <a:pPr algn="ctr" eaLnBrk="1" hangingPunct="1"/>
            <a:r>
              <a:rPr lang="en-AU" altLang="en-US" sz="2000"/>
              <a:t>Melbourne VIC 3000</a:t>
            </a:r>
          </a:p>
          <a:p>
            <a:pPr algn="ctr" eaLnBrk="1" hangingPunct="1"/>
            <a:r>
              <a:rPr lang="en-AU" altLang="en-US" sz="2000"/>
              <a:t>Australia</a:t>
            </a:r>
            <a:endParaRPr lang="en-US" altLang="en-US" sz="2000"/>
          </a:p>
        </p:txBody>
      </p:sp>
      <p:sp>
        <p:nvSpPr>
          <p:cNvPr id="16390" name="TextBox 13"/>
          <p:cNvSpPr txBox="1">
            <a:spLocks noChangeArrowheads="1"/>
          </p:cNvSpPr>
          <p:nvPr/>
        </p:nvSpPr>
        <p:spPr bwMode="auto">
          <a:xfrm>
            <a:off x="5670550" y="1630363"/>
            <a:ext cx="6364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2800">
                <a:latin typeface="Britannic Bold" panose="020B0903060703020204" pitchFamily="34" charset="0"/>
              </a:rPr>
              <a:t>“The CBD is your campus”</a:t>
            </a:r>
            <a:endParaRPr lang="en-US" altLang="en-US" sz="2800">
              <a:latin typeface="Britannic Bold" panose="020B0903060703020204" pitchFamily="34" charset="0"/>
            </a:endParaRPr>
          </a:p>
        </p:txBody>
      </p:sp>
      <p:sp>
        <p:nvSpPr>
          <p:cNvPr id="16391" name="Rectangle 5"/>
          <p:cNvSpPr>
            <a:spLocks noChangeArrowheads="1"/>
          </p:cNvSpPr>
          <p:nvPr/>
        </p:nvSpPr>
        <p:spPr bwMode="auto">
          <a:xfrm>
            <a:off x="249238" y="1849438"/>
            <a:ext cx="603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1600"/>
              <a:t>The UBSS Melbourne CBD campus is in the heart of the Melbourne CBD just doors up from The Melbourne Town Hall and intersecting both Bourke Street and Collins Street</a:t>
            </a:r>
            <a:endParaRPr lang="en-US" altLang="en-US" sz="1600"/>
          </a:p>
        </p:txBody>
      </p:sp>
      <p:sp>
        <p:nvSpPr>
          <p:cNvPr id="16392" name="TextBox 15"/>
          <p:cNvSpPr txBox="1">
            <a:spLocks noChangeArrowheads="1"/>
          </p:cNvSpPr>
          <p:nvPr/>
        </p:nvSpPr>
        <p:spPr bwMode="auto">
          <a:xfrm>
            <a:off x="893763" y="3767138"/>
            <a:ext cx="185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AU" altLang="en-US">
              <a:cs typeface="Calibri" panose="020F0502020204030204" pitchFamily="34" charset="0"/>
            </a:endParaRPr>
          </a:p>
          <a:p>
            <a:pPr eaLnBrk="1" hangingPunct="1"/>
            <a:endParaRPr lang="en-AU" altLang="en-US"/>
          </a:p>
        </p:txBody>
      </p:sp>
      <p:pic>
        <p:nvPicPr>
          <p:cNvPr id="16393" name="Picture 4" descr="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225" y="4279807"/>
            <a:ext cx="2209922" cy="1647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652" t="5636" r="7294" b="10397"/>
          <a:stretch/>
        </p:blipFill>
        <p:spPr>
          <a:xfrm>
            <a:off x="3012444" y="4279807"/>
            <a:ext cx="2658402" cy="1647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2143" t="12970" r="18158" b="16484"/>
          <a:stretch/>
        </p:blipFill>
        <p:spPr>
          <a:xfrm>
            <a:off x="6402766" y="2419004"/>
            <a:ext cx="5375286" cy="3936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87338" y="450850"/>
            <a:ext cx="7002462" cy="1106488"/>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Slide Number Placeholder 4"/>
          <p:cNvSpPr>
            <a:spLocks noGrp="1"/>
          </p:cNvSpPr>
          <p:nvPr>
            <p:ph type="sldNum" sz="quarter" idx="12"/>
          </p:nvPr>
        </p:nvSpPr>
        <p:spPr/>
        <p:txBody>
          <a:bodyPr/>
          <a:lstStyle/>
          <a:p>
            <a:pPr>
              <a:defRPr/>
            </a:pPr>
            <a:fld id="{BC9226F5-61EA-40F9-B6E0-E178574F2097}" type="slidenum">
              <a:rPr lang="en-AU" smtClean="0"/>
              <a:pPr>
                <a:defRPr/>
              </a:pPr>
              <a:t>15</a:t>
            </a:fld>
            <a:endParaRPr lang="en-AU"/>
          </a:p>
        </p:txBody>
      </p:sp>
      <p:sp>
        <p:nvSpPr>
          <p:cNvPr id="17412" name="TextBox 2"/>
          <p:cNvSpPr txBox="1">
            <a:spLocks noChangeArrowheads="1"/>
          </p:cNvSpPr>
          <p:nvPr/>
        </p:nvSpPr>
        <p:spPr bwMode="auto">
          <a:xfrm>
            <a:off x="434975" y="614363"/>
            <a:ext cx="6707188"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Our Melbourne CBD Campus</a:t>
            </a:r>
          </a:p>
        </p:txBody>
      </p:sp>
      <p:sp>
        <p:nvSpPr>
          <p:cNvPr id="17413" name="AutoShape 2" descr="/media/1493/ubss_01_0106rhs_comp_final.jpg?width=478&amp;height=324&amp;mode=max"/>
          <p:cNvSpPr>
            <a:spLocks noChangeAspect="1" noChangeArrowheads="1"/>
          </p:cNvSpPr>
          <p:nvPr/>
        </p:nvSpPr>
        <p:spPr bwMode="auto">
          <a:xfrm>
            <a:off x="155575" y="-144463"/>
            <a:ext cx="3267075" cy="32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1741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4352925"/>
            <a:ext cx="18462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718794" y="4352878"/>
            <a:ext cx="8168640" cy="2308324"/>
          </a:xfrm>
          <a:prstGeom prst="rect">
            <a:avLst/>
          </a:prstGeom>
          <a:noFill/>
        </p:spPr>
        <p:txBody>
          <a:bodyPr>
            <a:spAutoFit/>
          </a:bodyPr>
          <a:lstStyle/>
          <a:p>
            <a:pPr eaLnBrk="1" fontAlgn="auto" hangingPunct="1">
              <a:spcBef>
                <a:spcPts val="0"/>
              </a:spcBef>
              <a:spcAft>
                <a:spcPts val="0"/>
              </a:spcAft>
              <a:defRPr/>
            </a:pPr>
            <a:r>
              <a:rPr lang="en-AU" b="1" dirty="0">
                <a:latin typeface="+mn-lt"/>
              </a:rPr>
              <a:t>Health</a:t>
            </a:r>
          </a:p>
          <a:p>
            <a:pPr eaLnBrk="1" fontAlgn="auto" hangingPunct="1">
              <a:spcBef>
                <a:spcPts val="0"/>
              </a:spcBef>
              <a:spcAft>
                <a:spcPts val="0"/>
              </a:spcAft>
              <a:defRPr/>
            </a:pPr>
            <a:endParaRPr lang="en-AU" dirty="0">
              <a:latin typeface="+mn-lt"/>
            </a:endParaRPr>
          </a:p>
          <a:p>
            <a:pPr eaLnBrk="1" fontAlgn="auto" hangingPunct="1">
              <a:spcBef>
                <a:spcPts val="0"/>
              </a:spcBef>
              <a:spcAft>
                <a:spcPts val="0"/>
              </a:spcAft>
              <a:defRPr/>
            </a:pPr>
            <a:r>
              <a:rPr lang="en-AU" dirty="0">
                <a:latin typeface="+mn-lt"/>
              </a:rPr>
              <a:t>For all health related matters you can visit the nearest medical centre, </a:t>
            </a:r>
            <a:r>
              <a:rPr lang="en-US" b="1" dirty="0">
                <a:latin typeface="+mn-lt"/>
              </a:rPr>
              <a:t>Swanston Street Medical Centre</a:t>
            </a:r>
            <a:r>
              <a:rPr lang="en-US" dirty="0">
                <a:latin typeface="+mn-lt"/>
              </a:rPr>
              <a:t>.</a:t>
            </a: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r>
              <a:rPr lang="en-US" dirty="0">
                <a:latin typeface="+mn-lt"/>
              </a:rPr>
              <a:t>Telephone: +61 3 9205 7500</a:t>
            </a:r>
          </a:p>
          <a:p>
            <a:pPr eaLnBrk="1" fontAlgn="auto" hangingPunct="1">
              <a:spcBef>
                <a:spcPts val="0"/>
              </a:spcBef>
              <a:spcAft>
                <a:spcPts val="0"/>
              </a:spcAft>
              <a:defRPr/>
            </a:pPr>
            <a:r>
              <a:rPr lang="en-US" dirty="0">
                <a:latin typeface="+mn-lt"/>
              </a:rPr>
              <a:t>Address: Level 3, 255 Bourke Street Melbourne VIC 3000</a:t>
            </a:r>
          </a:p>
          <a:p>
            <a:pPr eaLnBrk="1" fontAlgn="auto" hangingPunct="1">
              <a:spcBef>
                <a:spcPts val="0"/>
              </a:spcBef>
              <a:spcAft>
                <a:spcPts val="0"/>
              </a:spcAft>
              <a:defRPr/>
            </a:pPr>
            <a:endParaRPr lang="en-AU" dirty="0">
              <a:highlight>
                <a:srgbClr val="FFFF00"/>
              </a:highlight>
              <a:latin typeface="+mn-lt"/>
              <a:cs typeface="Calibri"/>
            </a:endParaRPr>
          </a:p>
        </p:txBody>
      </p:sp>
      <p:pic>
        <p:nvPicPr>
          <p:cNvPr id="174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925638"/>
            <a:ext cx="183832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6"/>
          <p:cNvSpPr txBox="1">
            <a:spLocks noChangeArrowheads="1"/>
          </p:cNvSpPr>
          <p:nvPr/>
        </p:nvSpPr>
        <p:spPr bwMode="auto">
          <a:xfrm>
            <a:off x="2719388" y="2058988"/>
            <a:ext cx="86344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a:t>Security</a:t>
            </a:r>
          </a:p>
          <a:p>
            <a:pPr eaLnBrk="1" hangingPunct="1"/>
            <a:endParaRPr lang="en-AU" altLang="en-US"/>
          </a:p>
          <a:p>
            <a:pPr eaLnBrk="1" hangingPunct="1"/>
            <a:r>
              <a:rPr lang="en-AU" altLang="en-US"/>
              <a:t>UBSS Melbourne CBD Campus has 24/7 security cameras to ensure your safety on campus.</a:t>
            </a:r>
          </a:p>
          <a:p>
            <a:pPr eaLnBrk="1" hangingPunct="1"/>
            <a:endParaRPr lang="en-AU" altLang="en-US"/>
          </a:p>
          <a:p>
            <a:pPr eaLnBrk="1" hangingPunct="1"/>
            <a:r>
              <a:rPr lang="en-AU" altLang="en-US"/>
              <a:t>DO NOT leave your belongings unattended anywhere.</a:t>
            </a:r>
            <a:endParaRPr lang="en-US" altLang="en-US"/>
          </a:p>
        </p:txBody>
      </p:sp>
      <p:pic>
        <p:nvPicPr>
          <p:cNvPr id="17418"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6E801A-ACC9-4DEB-8B37-43E044B84BCE}" type="slidenum">
              <a:rPr lang="en-AU" altLang="en-US" smtClean="0">
                <a:solidFill>
                  <a:schemeClr val="bg1"/>
                </a:solidFill>
              </a:rPr>
              <a:pPr fontAlgn="base">
                <a:spcBef>
                  <a:spcPct val="0"/>
                </a:spcBef>
                <a:spcAft>
                  <a:spcPct val="0"/>
                </a:spcAft>
              </a:pPr>
              <a:t>16</a:t>
            </a:fld>
            <a:endParaRPr lang="en-AU" altLang="en-US" smtClean="0">
              <a:solidFill>
                <a:schemeClr val="bg1"/>
              </a:solidFill>
            </a:endParaRPr>
          </a:p>
        </p:txBody>
      </p:sp>
      <p:sp>
        <p:nvSpPr>
          <p:cNvPr id="11" name="Rectangle 10"/>
          <p:cNvSpPr/>
          <p:nvPr/>
        </p:nvSpPr>
        <p:spPr>
          <a:xfrm>
            <a:off x="287338" y="493713"/>
            <a:ext cx="421798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7" name="TextBox 11"/>
          <p:cNvSpPr txBox="1">
            <a:spLocks noChangeArrowheads="1"/>
          </p:cNvSpPr>
          <p:nvPr/>
        </p:nvSpPr>
        <p:spPr bwMode="auto">
          <a:xfrm>
            <a:off x="576263" y="692150"/>
            <a:ext cx="363855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First Aid  </a:t>
            </a:r>
          </a:p>
        </p:txBody>
      </p:sp>
      <p:pic>
        <p:nvPicPr>
          <p:cNvPr id="1843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4471988"/>
            <a:ext cx="142081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900" y="3562350"/>
            <a:ext cx="40767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2"/>
          <p:cNvSpPr>
            <a:spLocks noChangeArrowheads="1"/>
          </p:cNvSpPr>
          <p:nvPr/>
        </p:nvSpPr>
        <p:spPr bwMode="auto">
          <a:xfrm>
            <a:off x="382588" y="2390775"/>
            <a:ext cx="8653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All programs are currently being delivered online, we will inform you of further details once face-to-face classes are back.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45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54830DD-5BB5-4391-8AC9-C4437BADF3A6}" type="slidenum">
              <a:rPr lang="en-AU" altLang="en-US" smtClean="0">
                <a:solidFill>
                  <a:schemeClr val="bg1"/>
                </a:solidFill>
              </a:rPr>
              <a:pPr fontAlgn="base">
                <a:spcBef>
                  <a:spcPct val="0"/>
                </a:spcBef>
                <a:spcAft>
                  <a:spcPct val="0"/>
                </a:spcAft>
              </a:pPr>
              <a:t>17</a:t>
            </a:fld>
            <a:endParaRPr lang="en-AU" altLang="en-US" smtClean="0">
              <a:solidFill>
                <a:schemeClr val="bg1"/>
              </a:solidFill>
            </a:endParaRPr>
          </a:p>
        </p:txBody>
      </p:sp>
      <p:sp>
        <p:nvSpPr>
          <p:cNvPr id="11" name="Rectangle 10"/>
          <p:cNvSpPr/>
          <p:nvPr/>
        </p:nvSpPr>
        <p:spPr>
          <a:xfrm>
            <a:off x="287338" y="493713"/>
            <a:ext cx="517366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461" name="TextBox 11"/>
          <p:cNvSpPr txBox="1">
            <a:spLocks noChangeArrowheads="1"/>
          </p:cNvSpPr>
          <p:nvPr/>
        </p:nvSpPr>
        <p:spPr bwMode="auto">
          <a:xfrm>
            <a:off x="382588" y="690563"/>
            <a:ext cx="4911725"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Hygiene on Campus</a:t>
            </a:r>
          </a:p>
        </p:txBody>
      </p:sp>
      <p:pic>
        <p:nvPicPr>
          <p:cNvPr id="1946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997075"/>
            <a:ext cx="57499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2497138"/>
            <a:ext cx="1079658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38" y="4362450"/>
            <a:ext cx="21447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8" y="4995863"/>
            <a:ext cx="6467475"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48725" y="4095750"/>
            <a:ext cx="1738313"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20100" y="1381125"/>
            <a:ext cx="240188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4" descr="Text&#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69AF84-8C92-4867-A483-9BA0C4326A13}" type="slidenum">
              <a:rPr lang="en-AU" altLang="en-US" smtClean="0">
                <a:solidFill>
                  <a:schemeClr val="bg1"/>
                </a:solidFill>
              </a:rPr>
              <a:pPr fontAlgn="base">
                <a:spcBef>
                  <a:spcPct val="0"/>
                </a:spcBef>
                <a:spcAft>
                  <a:spcPct val="0"/>
                </a:spcAft>
              </a:pPr>
              <a:t>18</a:t>
            </a:fld>
            <a:endParaRPr lang="en-AU" altLang="en-US" smtClean="0">
              <a:solidFill>
                <a:schemeClr val="bg1"/>
              </a:solidFill>
            </a:endParaRPr>
          </a:p>
        </p:txBody>
      </p:sp>
      <p:sp>
        <p:nvSpPr>
          <p:cNvPr id="11" name="Rectangle 10"/>
          <p:cNvSpPr/>
          <p:nvPr/>
        </p:nvSpPr>
        <p:spPr>
          <a:xfrm>
            <a:off x="287338" y="493713"/>
            <a:ext cx="5086350"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5" name="TextBox 11"/>
          <p:cNvSpPr txBox="1">
            <a:spLocks noChangeArrowheads="1"/>
          </p:cNvSpPr>
          <p:nvPr/>
        </p:nvSpPr>
        <p:spPr bwMode="auto">
          <a:xfrm>
            <a:off x="382588" y="690563"/>
            <a:ext cx="4694237"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Hygiene on Campus</a:t>
            </a:r>
          </a:p>
        </p:txBody>
      </p:sp>
      <p:pic>
        <p:nvPicPr>
          <p:cNvPr id="20486"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1650" y="2803525"/>
            <a:ext cx="19494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3688" y="4633913"/>
            <a:ext cx="37242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3688" y="5303838"/>
            <a:ext cx="37607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2"/>
          <p:cNvSpPr txBox="1">
            <a:spLocks noChangeArrowheads="1"/>
          </p:cNvSpPr>
          <p:nvPr/>
        </p:nvSpPr>
        <p:spPr bwMode="auto">
          <a:xfrm>
            <a:off x="5373688" y="1847850"/>
            <a:ext cx="7064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a:t>Students are to keep bathrooms clean and tidy.</a:t>
            </a:r>
          </a:p>
          <a:p>
            <a:pPr eaLnBrk="1" hangingPunct="1"/>
            <a:r>
              <a:rPr lang="en-AU" altLang="en-US" sz="2000"/>
              <a:t>Consider others – </a:t>
            </a:r>
            <a:r>
              <a:rPr lang="en-AU" altLang="en-US" sz="2000" b="1"/>
              <a:t>clean up after yourselves.</a:t>
            </a:r>
            <a:endParaRPr lang="en-US" altLang="en-US" sz="2000" b="1"/>
          </a:p>
        </p:txBody>
      </p:sp>
      <p:pic>
        <p:nvPicPr>
          <p:cNvPr id="20490"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475" y="4508500"/>
            <a:ext cx="120173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4" descr="Novel Coronavirus (COVID-19) update - Byron Community Cent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1887538"/>
            <a:ext cx="39243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4" descr="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0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F9A566A-8520-4B0F-8316-2266E7D6F0D6}" type="slidenum">
              <a:rPr lang="en-AU" altLang="en-US" smtClean="0">
                <a:solidFill>
                  <a:schemeClr val="bg1"/>
                </a:solidFill>
              </a:rPr>
              <a:pPr fontAlgn="base">
                <a:spcBef>
                  <a:spcPct val="0"/>
                </a:spcBef>
                <a:spcAft>
                  <a:spcPct val="0"/>
                </a:spcAft>
              </a:pPr>
              <a:t>19</a:t>
            </a:fld>
            <a:endParaRPr lang="en-AU" altLang="en-US" smtClean="0">
              <a:solidFill>
                <a:schemeClr val="bg1"/>
              </a:solidFill>
            </a:endParaRPr>
          </a:p>
        </p:txBody>
      </p:sp>
      <p:sp>
        <p:nvSpPr>
          <p:cNvPr id="11" name="Rectangle 10"/>
          <p:cNvSpPr/>
          <p:nvPr/>
        </p:nvSpPr>
        <p:spPr>
          <a:xfrm>
            <a:off x="287338" y="493713"/>
            <a:ext cx="77327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09" name="TextBox 11"/>
          <p:cNvSpPr txBox="1">
            <a:spLocks noChangeArrowheads="1"/>
          </p:cNvSpPr>
          <p:nvPr/>
        </p:nvSpPr>
        <p:spPr bwMode="auto">
          <a:xfrm>
            <a:off x="398463" y="692150"/>
            <a:ext cx="737076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Campus Evacuation Procedure </a:t>
            </a:r>
          </a:p>
        </p:txBody>
      </p:sp>
      <p:pic>
        <p:nvPicPr>
          <p:cNvPr id="15" name="Picture 14"/>
          <p:cNvPicPr>
            <a:picLocks noChangeAspect="1"/>
          </p:cNvPicPr>
          <p:nvPr/>
        </p:nvPicPr>
        <p:blipFill>
          <a:blip r:embed="rId2"/>
          <a:stretch>
            <a:fillRect/>
          </a:stretch>
        </p:blipFill>
        <p:spPr>
          <a:xfrm>
            <a:off x="8020593" y="2793463"/>
            <a:ext cx="2261812" cy="26641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511" name="TextBox 3"/>
          <p:cNvSpPr txBox="1">
            <a:spLocks noChangeArrowheads="1"/>
          </p:cNvSpPr>
          <p:nvPr/>
        </p:nvSpPr>
        <p:spPr bwMode="auto">
          <a:xfrm>
            <a:off x="655638" y="2940050"/>
            <a:ext cx="6770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All programs are currently being delivered online, we will inform you of further details once face-to-face classes are back.</a:t>
            </a:r>
            <a:endParaRPr lang="en-US" altLang="en-US">
              <a:cs typeface="Calibri" panose="020F0502020204030204" pitchFamily="34" charset="0"/>
            </a:endParaRPr>
          </a:p>
        </p:txBody>
      </p:sp>
      <p:pic>
        <p:nvPicPr>
          <p:cNvPr id="21512"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2"/>
          <p:cNvSpPr/>
          <p:nvPr/>
        </p:nvSpPr>
        <p:spPr>
          <a:xfrm>
            <a:off x="636588" y="3392488"/>
            <a:ext cx="7461250" cy="3328987"/>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1" name="Rectangle 10"/>
          <p:cNvSpPr/>
          <p:nvPr/>
        </p:nvSpPr>
        <p:spPr>
          <a:xfrm>
            <a:off x="355600" y="346075"/>
            <a:ext cx="6332538"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00" name="TextBox 12"/>
          <p:cNvSpPr txBox="1">
            <a:spLocks noChangeArrowheads="1"/>
          </p:cNvSpPr>
          <p:nvPr/>
        </p:nvSpPr>
        <p:spPr bwMode="auto">
          <a:xfrm>
            <a:off x="508000" y="54610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Today’s Topics</a:t>
            </a:r>
          </a:p>
        </p:txBody>
      </p:sp>
      <p:sp>
        <p:nvSpPr>
          <p:cNvPr id="2" name="TextBox 1"/>
          <p:cNvSpPr txBox="1"/>
          <p:nvPr/>
        </p:nvSpPr>
        <p:spPr>
          <a:xfrm>
            <a:off x="423863" y="1636713"/>
            <a:ext cx="4732337" cy="4940300"/>
          </a:xfrm>
          <a:prstGeom prst="rect">
            <a:avLst/>
          </a:prstGeom>
          <a:noFill/>
        </p:spPr>
        <p:txBody>
          <a:bodyPr>
            <a:spAutoFit/>
          </a:bodyPr>
          <a:lstStyle/>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Welcome message</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Introduction to UBSS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Living in Australia</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Living in Melbourne</a:t>
            </a:r>
            <a:endParaRPr lang="en-AU" dirty="0">
              <a:latin typeface="+mn-lt"/>
              <a:cs typeface="Calibri"/>
            </a:endParaRP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Our Melbourne CBD Campus</a:t>
            </a:r>
            <a:endParaRPr lang="en-AU" dirty="0">
              <a:latin typeface="+mn-lt"/>
              <a:cs typeface="Calibri" panose="020F0502020204030204"/>
            </a:endParaRP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Facilities and Resources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Support Services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Skills Development</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Important Procedures</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Compliance </a:t>
            </a:r>
          </a:p>
          <a:p>
            <a:pPr marL="285750" indent="-285750" eaLnBrk="1" fontAlgn="auto" hangingPunct="1">
              <a:lnSpc>
                <a:spcPct val="150000"/>
              </a:lnSpc>
              <a:spcBef>
                <a:spcPts val="0"/>
              </a:spcBef>
              <a:spcAft>
                <a:spcPts val="0"/>
              </a:spcAft>
              <a:buFont typeface="Arial" panose="020B0604020202020204" pitchFamily="34" charset="0"/>
              <a:buChar char="•"/>
              <a:defRPr/>
            </a:pPr>
            <a:r>
              <a:rPr lang="en-AU" dirty="0">
                <a:latin typeface="+mn-lt"/>
              </a:rPr>
              <a:t>Policies and Procedures</a:t>
            </a:r>
          </a:p>
          <a:p>
            <a:pPr eaLnBrk="1" fontAlgn="auto" hangingPunct="1">
              <a:spcBef>
                <a:spcPts val="0"/>
              </a:spcBef>
              <a:spcAft>
                <a:spcPts val="0"/>
              </a:spcAft>
              <a:defRPr/>
            </a:pPr>
            <a:endParaRPr lang="en-AU" dirty="0">
              <a:latin typeface="+mn-lt"/>
            </a:endParaRPr>
          </a:p>
        </p:txBody>
      </p:sp>
      <p:pic>
        <p:nvPicPr>
          <p:cNvPr id="4102" name="Picture 13"/>
          <p:cNvPicPr>
            <a:picLocks noChangeAspect="1"/>
          </p:cNvPicPr>
          <p:nvPr/>
        </p:nvPicPr>
        <p:blipFill>
          <a:blip r:embed="rId4" cstate="print">
            <a:extLst>
              <a:ext uri="{28A0092B-C50C-407E-A947-70E740481C1C}">
                <a14:useLocalDpi xmlns:a14="http://schemas.microsoft.com/office/drawing/2010/main" val="0"/>
              </a:ext>
            </a:extLst>
          </a:blip>
          <a:srcRect l="27415" t="19943" r="33725" b="22420"/>
          <a:stretch>
            <a:fillRect/>
          </a:stretch>
        </p:blipFill>
        <p:spPr bwMode="auto">
          <a:xfrm>
            <a:off x="7081838" y="2540000"/>
            <a:ext cx="29003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Triangle 14"/>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9C1167-AA4E-484F-875D-4D209E92C988}" type="slidenum">
              <a:rPr lang="en-AU" altLang="en-US" smtClean="0">
                <a:solidFill>
                  <a:schemeClr val="bg1"/>
                </a:solidFill>
              </a:rPr>
              <a:pPr fontAlgn="base">
                <a:spcBef>
                  <a:spcPct val="0"/>
                </a:spcBef>
                <a:spcAft>
                  <a:spcPct val="0"/>
                </a:spcAft>
              </a:pPr>
              <a:t>2</a:t>
            </a:fld>
            <a:endParaRPr lang="en-AU" altLang="en-US" smtClean="0">
              <a:solidFill>
                <a:schemeClr val="bg1"/>
              </a:solidFill>
            </a:endParaRPr>
          </a:p>
        </p:txBody>
      </p:sp>
      <p:pic>
        <p:nvPicPr>
          <p:cNvPr id="4105"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7"/>
    </mc:Choice>
    <mc:Fallback xmlns="">
      <p:transition spd="slow" advTm="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87338" y="493713"/>
            <a:ext cx="74628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Slide Number Placeholder 1"/>
          <p:cNvSpPr>
            <a:spLocks noGrp="1"/>
          </p:cNvSpPr>
          <p:nvPr>
            <p:ph type="sldNum" sz="quarter" idx="12"/>
          </p:nvPr>
        </p:nvSpPr>
        <p:spPr/>
        <p:txBody>
          <a:bodyPr/>
          <a:lstStyle/>
          <a:p>
            <a:pPr>
              <a:defRPr/>
            </a:pPr>
            <a:fld id="{7CADFE36-5DE7-452B-A2FA-3002497FAEA0}" type="slidenum">
              <a:rPr lang="en-AU" smtClean="0"/>
              <a:pPr>
                <a:defRPr/>
              </a:pPr>
              <a:t>20</a:t>
            </a:fld>
            <a:endParaRPr lang="en-AU"/>
          </a:p>
        </p:txBody>
      </p:sp>
      <p:sp>
        <p:nvSpPr>
          <p:cNvPr id="22533" name="TextBox 9"/>
          <p:cNvSpPr txBox="1">
            <a:spLocks noChangeArrowheads="1"/>
          </p:cNvSpPr>
          <p:nvPr/>
        </p:nvSpPr>
        <p:spPr bwMode="auto">
          <a:xfrm>
            <a:off x="215900" y="558800"/>
            <a:ext cx="6283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800">
                <a:solidFill>
                  <a:schemeClr val="bg1"/>
                </a:solidFill>
              </a:rPr>
              <a:t>3. Life on Campus</a:t>
            </a:r>
          </a:p>
        </p:txBody>
      </p:sp>
      <p:sp>
        <p:nvSpPr>
          <p:cNvPr id="22534" name="TextBox 12"/>
          <p:cNvSpPr txBox="1">
            <a:spLocks noChangeArrowheads="1"/>
          </p:cNvSpPr>
          <p:nvPr/>
        </p:nvSpPr>
        <p:spPr bwMode="auto">
          <a:xfrm>
            <a:off x="629170" y="2346028"/>
            <a:ext cx="4746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3200" dirty="0"/>
              <a:t>UBSS Student Central</a:t>
            </a:r>
          </a:p>
          <a:p>
            <a:pPr eaLnBrk="1" hangingPunct="1"/>
            <a:r>
              <a:rPr lang="en-AU" altLang="en-US" sz="2000" dirty="0"/>
              <a:t>Easy access to all your student resources.</a:t>
            </a:r>
          </a:p>
          <a:p>
            <a:pPr eaLnBrk="1" hangingPunct="1"/>
            <a:r>
              <a:rPr lang="en-AU" altLang="en-US" sz="2000" dirty="0">
                <a:hlinkClick r:id="rId2"/>
              </a:rPr>
              <a:t>https://www.ubss.edu.au/student-central/</a:t>
            </a:r>
            <a:endParaRPr lang="en-AU" altLang="en-US" sz="2000" dirty="0"/>
          </a:p>
          <a:p>
            <a:pPr eaLnBrk="1" hangingPunct="1"/>
            <a:endParaRPr lang="en-US" altLang="en-US" sz="2000" dirty="0"/>
          </a:p>
        </p:txBody>
      </p:sp>
      <p:sp>
        <p:nvSpPr>
          <p:cNvPr id="22536" name="TextBox 15"/>
          <p:cNvSpPr txBox="1">
            <a:spLocks noChangeArrowheads="1"/>
          </p:cNvSpPr>
          <p:nvPr/>
        </p:nvSpPr>
        <p:spPr bwMode="auto">
          <a:xfrm>
            <a:off x="382588" y="690563"/>
            <a:ext cx="709771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Our Melbourne CBD Campus</a:t>
            </a:r>
          </a:p>
        </p:txBody>
      </p:sp>
      <p:pic>
        <p:nvPicPr>
          <p:cNvPr id="22537"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652" t="5636" r="7294" b="10397"/>
          <a:stretch/>
        </p:blipFill>
        <p:spPr>
          <a:xfrm>
            <a:off x="6752756" y="2073553"/>
            <a:ext cx="2873752" cy="178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755" y="4495538"/>
            <a:ext cx="2989451" cy="1992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55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40CF05-221D-4894-8E1B-119B16C5BD3D}" type="slidenum">
              <a:rPr lang="en-AU" altLang="en-US" smtClean="0">
                <a:solidFill>
                  <a:schemeClr val="bg1"/>
                </a:solidFill>
              </a:rPr>
              <a:pPr fontAlgn="base">
                <a:spcBef>
                  <a:spcPct val="0"/>
                </a:spcBef>
                <a:spcAft>
                  <a:spcPct val="0"/>
                </a:spcAft>
              </a:pPr>
              <a:t>21</a:t>
            </a:fld>
            <a:endParaRPr lang="en-AU" altLang="en-US" smtClean="0">
              <a:solidFill>
                <a:schemeClr val="bg1"/>
              </a:solidFill>
            </a:endParaRPr>
          </a:p>
        </p:txBody>
      </p:sp>
      <p:pic>
        <p:nvPicPr>
          <p:cNvPr id="2355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800225"/>
            <a:ext cx="748982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136900"/>
            <a:ext cx="254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87338" y="493713"/>
            <a:ext cx="77327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559" name="TextBox 11"/>
          <p:cNvSpPr txBox="1">
            <a:spLocks noChangeArrowheads="1"/>
          </p:cNvSpPr>
          <p:nvPr/>
        </p:nvSpPr>
        <p:spPr bwMode="auto">
          <a:xfrm>
            <a:off x="382588" y="690563"/>
            <a:ext cx="7342187"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Facilities &amp; Resources - Moodle</a:t>
            </a:r>
          </a:p>
        </p:txBody>
      </p:sp>
      <p:sp>
        <p:nvSpPr>
          <p:cNvPr id="23560" name="TextBox 2"/>
          <p:cNvSpPr txBox="1">
            <a:spLocks noChangeArrowheads="1"/>
          </p:cNvSpPr>
          <p:nvPr/>
        </p:nvSpPr>
        <p:spPr bwMode="auto">
          <a:xfrm>
            <a:off x="287338" y="5573713"/>
            <a:ext cx="9004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Moodle is a learning platform designed to provide educators, administrators and learners with a single robust, secure and integrated system to create personalised learning environments.</a:t>
            </a:r>
            <a:endParaRPr lang="en-US" altLang="en-US"/>
          </a:p>
        </p:txBody>
      </p:sp>
      <p:pic>
        <p:nvPicPr>
          <p:cNvPr id="23561"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57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47E7EF-D556-4E9B-9074-0C0F09457994}" type="slidenum">
              <a:rPr lang="en-AU" altLang="en-US" smtClean="0">
                <a:solidFill>
                  <a:schemeClr val="bg1"/>
                </a:solidFill>
              </a:rPr>
              <a:pPr fontAlgn="base">
                <a:spcBef>
                  <a:spcPct val="0"/>
                </a:spcBef>
                <a:spcAft>
                  <a:spcPct val="0"/>
                </a:spcAft>
              </a:pPr>
              <a:t>22</a:t>
            </a:fld>
            <a:endParaRPr lang="en-AU" altLang="en-US" smtClean="0">
              <a:solidFill>
                <a:schemeClr val="bg1"/>
              </a:solidFill>
            </a:endParaRPr>
          </a:p>
        </p:txBody>
      </p:sp>
      <p:sp>
        <p:nvSpPr>
          <p:cNvPr id="11" name="Rectangle 10"/>
          <p:cNvSpPr/>
          <p:nvPr/>
        </p:nvSpPr>
        <p:spPr>
          <a:xfrm>
            <a:off x="287338" y="493713"/>
            <a:ext cx="77327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581" name="TextBox 11"/>
          <p:cNvSpPr txBox="1">
            <a:spLocks noChangeArrowheads="1"/>
          </p:cNvSpPr>
          <p:nvPr/>
        </p:nvSpPr>
        <p:spPr bwMode="auto">
          <a:xfrm>
            <a:off x="382588" y="690563"/>
            <a:ext cx="7342187"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Facilities &amp; Resources - Moodle</a:t>
            </a:r>
          </a:p>
        </p:txBody>
      </p:sp>
      <p:sp>
        <p:nvSpPr>
          <p:cNvPr id="24582" name="TextBox 2"/>
          <p:cNvSpPr txBox="1">
            <a:spLocks noChangeArrowheads="1"/>
          </p:cNvSpPr>
          <p:nvPr/>
        </p:nvSpPr>
        <p:spPr bwMode="auto">
          <a:xfrm>
            <a:off x="382588" y="5110163"/>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Moodle can be accessed through your Student Central found on the UBSS website.</a:t>
            </a:r>
          </a:p>
          <a:p>
            <a:pPr eaLnBrk="1" hangingPunct="1"/>
            <a:r>
              <a:rPr lang="en-US" altLang="en-US">
                <a:hlinkClick r:id="rId2"/>
              </a:rPr>
              <a:t>https://www.ubss.edu.au/student-central/</a:t>
            </a:r>
            <a:r>
              <a:rPr lang="en-US" altLang="en-US"/>
              <a:t> </a:t>
            </a:r>
          </a:p>
        </p:txBody>
      </p:sp>
      <p:sp>
        <p:nvSpPr>
          <p:cNvPr id="4" name="TextBox 3"/>
          <p:cNvSpPr txBox="1"/>
          <p:nvPr/>
        </p:nvSpPr>
        <p:spPr>
          <a:xfrm>
            <a:off x="382588" y="2054225"/>
            <a:ext cx="7229475" cy="2862263"/>
          </a:xfrm>
          <a:prstGeom prst="rect">
            <a:avLst/>
          </a:prstGeom>
          <a:noFill/>
        </p:spPr>
        <p:txBody>
          <a:bodyPr>
            <a:spAutoFit/>
          </a:bodyPr>
          <a:lstStyle/>
          <a:p>
            <a:pPr eaLnBrk="1" fontAlgn="auto" hangingPunct="1">
              <a:spcBef>
                <a:spcPts val="0"/>
              </a:spcBef>
              <a:spcAft>
                <a:spcPts val="0"/>
              </a:spcAft>
              <a:defRPr/>
            </a:pPr>
            <a:r>
              <a:rPr lang="en-AU" dirty="0">
                <a:latin typeface="+mn-lt"/>
              </a:rPr>
              <a:t>Moodle will give you access to:</a:t>
            </a:r>
          </a:p>
          <a:p>
            <a:pPr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Subject outlines</a:t>
            </a:r>
          </a:p>
          <a:p>
            <a:pPr lvl="4"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Readings and recordings</a:t>
            </a:r>
          </a:p>
          <a:p>
            <a:pPr lvl="4"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Submission of assignments</a:t>
            </a:r>
          </a:p>
          <a:p>
            <a:pPr lvl="4"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Grades and marks</a:t>
            </a:r>
          </a:p>
          <a:p>
            <a:pPr eaLnBrk="1" fontAlgn="auto" hangingPunct="1">
              <a:spcBef>
                <a:spcPts val="0"/>
              </a:spcBef>
              <a:spcAft>
                <a:spcPts val="0"/>
              </a:spcAft>
              <a:defRPr/>
            </a:pPr>
            <a:endParaRPr lang="en-AU" dirty="0">
              <a:latin typeface="+mn-lt"/>
            </a:endParaRPr>
          </a:p>
        </p:txBody>
      </p:sp>
      <p:pic>
        <p:nvPicPr>
          <p:cNvPr id="24584"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0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6258198-6BCC-46F5-8987-2EFDE8250734}" type="slidenum">
              <a:rPr lang="en-AU" altLang="en-US" smtClean="0">
                <a:solidFill>
                  <a:schemeClr val="bg1"/>
                </a:solidFill>
              </a:rPr>
              <a:pPr fontAlgn="base">
                <a:spcBef>
                  <a:spcPct val="0"/>
                </a:spcBef>
                <a:spcAft>
                  <a:spcPct val="0"/>
                </a:spcAft>
              </a:pPr>
              <a:t>23</a:t>
            </a:fld>
            <a:endParaRPr lang="en-AU" altLang="en-US" smtClean="0">
              <a:solidFill>
                <a:schemeClr val="bg1"/>
              </a:solidFill>
            </a:endParaRPr>
          </a:p>
        </p:txBody>
      </p:sp>
      <p:sp>
        <p:nvSpPr>
          <p:cNvPr id="11" name="Rectangle 10"/>
          <p:cNvSpPr/>
          <p:nvPr/>
        </p:nvSpPr>
        <p:spPr>
          <a:xfrm>
            <a:off x="287338" y="493713"/>
            <a:ext cx="77327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05" name="TextBox 11"/>
          <p:cNvSpPr txBox="1">
            <a:spLocks noChangeArrowheads="1"/>
          </p:cNvSpPr>
          <p:nvPr/>
        </p:nvSpPr>
        <p:spPr bwMode="auto">
          <a:xfrm>
            <a:off x="382588" y="690563"/>
            <a:ext cx="7342187"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Facilities &amp; Resources - myGCA</a:t>
            </a:r>
          </a:p>
        </p:txBody>
      </p:sp>
      <p:pic>
        <p:nvPicPr>
          <p:cNvPr id="25606" name="Picture 3"/>
          <p:cNvPicPr>
            <a:picLocks noChangeAspect="1"/>
          </p:cNvPicPr>
          <p:nvPr/>
        </p:nvPicPr>
        <p:blipFill>
          <a:blip r:embed="rId2">
            <a:extLst>
              <a:ext uri="{28A0092B-C50C-407E-A947-70E740481C1C}">
                <a14:useLocalDpi xmlns:a14="http://schemas.microsoft.com/office/drawing/2010/main" val="0"/>
              </a:ext>
            </a:extLst>
          </a:blip>
          <a:srcRect l="50833" t="4117" r="8775" b="22070"/>
          <a:stretch>
            <a:fillRect/>
          </a:stretch>
        </p:blipFill>
        <p:spPr bwMode="auto">
          <a:xfrm>
            <a:off x="287338" y="1954213"/>
            <a:ext cx="6915150"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25" y="3122613"/>
            <a:ext cx="254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4"/>
          <p:cNvSpPr>
            <a:spLocks noChangeArrowheads="1"/>
          </p:cNvSpPr>
          <p:nvPr/>
        </p:nvSpPr>
        <p:spPr bwMode="auto">
          <a:xfrm>
            <a:off x="287338" y="5757863"/>
            <a:ext cx="9351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solidFill>
                  <a:srgbClr val="070306"/>
                </a:solidFill>
              </a:rPr>
              <a:t>myGCA Connect enhances the entire student experience with user-friendly online educational tools that streamline and automate everyday tasks, and provides a collaborative ecosystem for students.</a:t>
            </a:r>
            <a:endParaRPr lang="en-US" altLang="en-US"/>
          </a:p>
        </p:txBody>
      </p:sp>
      <p:pic>
        <p:nvPicPr>
          <p:cNvPr id="25609"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2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D9BDA2-87FA-44A9-A833-6C5C1C5FB4FB}" type="slidenum">
              <a:rPr lang="en-AU" altLang="en-US" smtClean="0">
                <a:solidFill>
                  <a:schemeClr val="bg1"/>
                </a:solidFill>
              </a:rPr>
              <a:pPr fontAlgn="base">
                <a:spcBef>
                  <a:spcPct val="0"/>
                </a:spcBef>
                <a:spcAft>
                  <a:spcPct val="0"/>
                </a:spcAft>
              </a:pPr>
              <a:t>24</a:t>
            </a:fld>
            <a:endParaRPr lang="en-AU" altLang="en-US" smtClean="0">
              <a:solidFill>
                <a:schemeClr val="bg1"/>
              </a:solidFill>
            </a:endParaRPr>
          </a:p>
        </p:txBody>
      </p:sp>
      <p:sp>
        <p:nvSpPr>
          <p:cNvPr id="11" name="Rectangle 10"/>
          <p:cNvSpPr/>
          <p:nvPr/>
        </p:nvSpPr>
        <p:spPr>
          <a:xfrm>
            <a:off x="287338" y="493713"/>
            <a:ext cx="77327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29" name="TextBox 11"/>
          <p:cNvSpPr txBox="1">
            <a:spLocks noChangeArrowheads="1"/>
          </p:cNvSpPr>
          <p:nvPr/>
        </p:nvSpPr>
        <p:spPr bwMode="auto">
          <a:xfrm>
            <a:off x="382588" y="690563"/>
            <a:ext cx="7342187"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Facilities &amp; Resources - myGCA</a:t>
            </a:r>
          </a:p>
        </p:txBody>
      </p:sp>
      <p:sp>
        <p:nvSpPr>
          <p:cNvPr id="26630" name="TextBox 2"/>
          <p:cNvSpPr txBox="1">
            <a:spLocks noChangeArrowheads="1"/>
          </p:cNvSpPr>
          <p:nvPr/>
        </p:nvSpPr>
        <p:spPr bwMode="auto">
          <a:xfrm>
            <a:off x="482600" y="5599113"/>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myGCA can be accessed through your Student Central found on the UBSS website.</a:t>
            </a:r>
          </a:p>
          <a:p>
            <a:pPr eaLnBrk="1" hangingPunct="1"/>
            <a:r>
              <a:rPr lang="en-US" altLang="en-US">
                <a:hlinkClick r:id="rId2"/>
              </a:rPr>
              <a:t>https://www.ubss.edu.au/student-central/</a:t>
            </a:r>
            <a:r>
              <a:rPr lang="en-US" altLang="en-US"/>
              <a:t> </a:t>
            </a:r>
          </a:p>
        </p:txBody>
      </p:sp>
      <p:sp>
        <p:nvSpPr>
          <p:cNvPr id="4" name="TextBox 3"/>
          <p:cNvSpPr txBox="1"/>
          <p:nvPr/>
        </p:nvSpPr>
        <p:spPr>
          <a:xfrm>
            <a:off x="382588" y="2054225"/>
            <a:ext cx="10494962" cy="3416300"/>
          </a:xfrm>
          <a:prstGeom prst="rect">
            <a:avLst/>
          </a:prstGeom>
          <a:noFill/>
        </p:spPr>
        <p:txBody>
          <a:bodyPr>
            <a:spAutoFit/>
          </a:bodyPr>
          <a:lstStyle/>
          <a:p>
            <a:pPr eaLnBrk="1" fontAlgn="auto" hangingPunct="1">
              <a:spcBef>
                <a:spcPts val="0"/>
              </a:spcBef>
              <a:spcAft>
                <a:spcPts val="0"/>
              </a:spcAft>
              <a:defRPr/>
            </a:pPr>
            <a:r>
              <a:rPr lang="en-AU" dirty="0" err="1">
                <a:latin typeface="+mn-lt"/>
              </a:rPr>
              <a:t>myGCA</a:t>
            </a:r>
            <a:r>
              <a:rPr lang="en-AU" dirty="0">
                <a:latin typeface="+mn-lt"/>
              </a:rPr>
              <a:t> will give you access to:</a:t>
            </a:r>
          </a:p>
          <a:p>
            <a:pPr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Your student information (please make sure your contact details are up-to-date)</a:t>
            </a:r>
          </a:p>
          <a:p>
            <a:pPr lvl="4"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Academic Certificates and academic progress</a:t>
            </a:r>
          </a:p>
          <a:p>
            <a:pPr lvl="4" eaLnBrk="1" fontAlgn="auto" hangingPunct="1">
              <a:spcBef>
                <a:spcPts val="0"/>
              </a:spcBef>
              <a:spcAft>
                <a:spcPts val="0"/>
              </a:spcAft>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Support Services (leave, deferment and study load applications among other services)</a:t>
            </a:r>
          </a:p>
          <a:p>
            <a:pPr marL="2114550" lvl="4" indent="-285750" eaLnBrk="1" fontAlgn="auto" hangingPunct="1">
              <a:spcBef>
                <a:spcPts val="0"/>
              </a:spcBef>
              <a:spcAft>
                <a:spcPts val="0"/>
              </a:spcAft>
              <a:buFont typeface="Arial" panose="020B0604020202020204" pitchFamily="34" charset="0"/>
              <a:buChar char="•"/>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Financial Status (make tuition fee payments online)</a:t>
            </a:r>
          </a:p>
          <a:p>
            <a:pPr marL="2114550" lvl="4" indent="-285750" eaLnBrk="1" fontAlgn="auto" hangingPunct="1">
              <a:spcBef>
                <a:spcPts val="0"/>
              </a:spcBef>
              <a:spcAft>
                <a:spcPts val="0"/>
              </a:spcAft>
              <a:buFont typeface="Arial" panose="020B0604020202020204" pitchFamily="34" charset="0"/>
              <a:buChar char="•"/>
              <a:defRPr/>
            </a:pPr>
            <a:endParaRPr lang="en-AU" dirty="0">
              <a:latin typeface="+mn-lt"/>
            </a:endParaRPr>
          </a:p>
          <a:p>
            <a:pPr marL="2114550" lvl="4" indent="-285750" eaLnBrk="1" fontAlgn="auto" hangingPunct="1">
              <a:spcBef>
                <a:spcPts val="0"/>
              </a:spcBef>
              <a:spcAft>
                <a:spcPts val="0"/>
              </a:spcAft>
              <a:buFont typeface="Arial" panose="020B0604020202020204" pitchFamily="34" charset="0"/>
              <a:buChar char="•"/>
              <a:defRPr/>
            </a:pPr>
            <a:r>
              <a:rPr lang="en-AU" dirty="0">
                <a:latin typeface="+mn-lt"/>
              </a:rPr>
              <a:t>Subject selection and timetables and much more.</a:t>
            </a:r>
          </a:p>
          <a:p>
            <a:pPr eaLnBrk="1" fontAlgn="auto" hangingPunct="1">
              <a:spcBef>
                <a:spcPts val="0"/>
              </a:spcBef>
              <a:spcAft>
                <a:spcPts val="0"/>
              </a:spcAft>
              <a:defRPr/>
            </a:pPr>
            <a:endParaRPr lang="en-AU" dirty="0">
              <a:latin typeface="+mn-lt"/>
            </a:endParaRPr>
          </a:p>
        </p:txBody>
      </p:sp>
      <p:pic>
        <p:nvPicPr>
          <p:cNvPr id="26632"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65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B18735-7A9B-40A4-9D0A-2F6006FD7B07}" type="slidenum">
              <a:rPr lang="en-AU" altLang="en-US" smtClean="0">
                <a:solidFill>
                  <a:schemeClr val="bg1"/>
                </a:solidFill>
              </a:rPr>
              <a:pPr fontAlgn="base">
                <a:spcBef>
                  <a:spcPct val="0"/>
                </a:spcBef>
                <a:spcAft>
                  <a:spcPct val="0"/>
                </a:spcAft>
              </a:pPr>
              <a:t>25</a:t>
            </a:fld>
            <a:endParaRPr lang="en-AU" altLang="en-US" smtClean="0">
              <a:solidFill>
                <a:schemeClr val="bg1"/>
              </a:solidFill>
            </a:endParaRPr>
          </a:p>
        </p:txBody>
      </p:sp>
      <p:sp>
        <p:nvSpPr>
          <p:cNvPr id="11" name="Rectangle 10"/>
          <p:cNvSpPr/>
          <p:nvPr/>
        </p:nvSpPr>
        <p:spPr>
          <a:xfrm>
            <a:off x="287338" y="493713"/>
            <a:ext cx="86471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653" name="TextBox 11"/>
          <p:cNvSpPr txBox="1">
            <a:spLocks noChangeArrowheads="1"/>
          </p:cNvSpPr>
          <p:nvPr/>
        </p:nvSpPr>
        <p:spPr bwMode="auto">
          <a:xfrm>
            <a:off x="382588" y="690563"/>
            <a:ext cx="843121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4000">
                <a:solidFill>
                  <a:schemeClr val="bg1"/>
                </a:solidFill>
                <a:latin typeface="Britannic Bold" panose="020B0903060703020204" pitchFamily="34" charset="0"/>
              </a:rPr>
              <a:t>Facilities &amp; Resources – elibraries</a:t>
            </a:r>
          </a:p>
        </p:txBody>
      </p:sp>
      <p:pic>
        <p:nvPicPr>
          <p:cNvPr id="27654" name="Picture 7"/>
          <p:cNvPicPr>
            <a:picLocks noChangeAspect="1"/>
          </p:cNvPicPr>
          <p:nvPr/>
        </p:nvPicPr>
        <p:blipFill>
          <a:blip r:embed="rId2">
            <a:extLst>
              <a:ext uri="{28A0092B-C50C-407E-A947-70E740481C1C}">
                <a14:useLocalDpi xmlns:a14="http://schemas.microsoft.com/office/drawing/2010/main" val="0"/>
              </a:ext>
            </a:extLst>
          </a:blip>
          <a:srcRect l="18736" t="49492" r="44533" b="4179"/>
          <a:stretch>
            <a:fillRect/>
          </a:stretch>
        </p:blipFill>
        <p:spPr bwMode="auto">
          <a:xfrm>
            <a:off x="7613650" y="2289175"/>
            <a:ext cx="374015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p:cNvPicPr>
            <a:picLocks noChangeAspect="1"/>
          </p:cNvPicPr>
          <p:nvPr/>
        </p:nvPicPr>
        <p:blipFill>
          <a:blip r:embed="rId2">
            <a:extLst>
              <a:ext uri="{28A0092B-C50C-407E-A947-70E740481C1C}">
                <a14:useLocalDpi xmlns:a14="http://schemas.microsoft.com/office/drawing/2010/main" val="0"/>
              </a:ext>
            </a:extLst>
          </a:blip>
          <a:srcRect r="26221" b="74954"/>
          <a:stretch>
            <a:fillRect/>
          </a:stretch>
        </p:blipFill>
        <p:spPr bwMode="auto">
          <a:xfrm>
            <a:off x="287338" y="3559175"/>
            <a:ext cx="62087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2"/>
          <p:cNvSpPr txBox="1">
            <a:spLocks noChangeArrowheads="1"/>
          </p:cNvSpPr>
          <p:nvPr/>
        </p:nvSpPr>
        <p:spPr bwMode="auto">
          <a:xfrm>
            <a:off x="287338" y="5126038"/>
            <a:ext cx="417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hlinkClick r:id="rId3"/>
              </a:rPr>
              <a:t>https://www.ubss.edu.au/e-libraries/</a:t>
            </a:r>
            <a:endParaRPr lang="en-AU" altLang="en-US"/>
          </a:p>
        </p:txBody>
      </p:sp>
      <p:sp>
        <p:nvSpPr>
          <p:cNvPr id="27657" name="Rectangle 4"/>
          <p:cNvSpPr>
            <a:spLocks noChangeArrowheads="1"/>
          </p:cNvSpPr>
          <p:nvPr/>
        </p:nvSpPr>
        <p:spPr bwMode="auto">
          <a:xfrm>
            <a:off x="287338" y="2289175"/>
            <a:ext cx="643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800">
                <a:solidFill>
                  <a:srgbClr val="002060"/>
                </a:solidFill>
              </a:rPr>
              <a:t>Complete and optimized research solution.</a:t>
            </a:r>
          </a:p>
        </p:txBody>
      </p:sp>
      <p:pic>
        <p:nvPicPr>
          <p:cNvPr id="27658"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31775"/>
            <a:ext cx="19558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7338" y="493713"/>
            <a:ext cx="864711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675" name="TextBox 11"/>
          <p:cNvSpPr txBox="1">
            <a:spLocks noChangeArrowheads="1"/>
          </p:cNvSpPr>
          <p:nvPr/>
        </p:nvSpPr>
        <p:spPr bwMode="auto">
          <a:xfrm>
            <a:off x="404813" y="725488"/>
            <a:ext cx="8412162" cy="646112"/>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3600">
                <a:solidFill>
                  <a:schemeClr val="bg1"/>
                </a:solidFill>
                <a:latin typeface="Britannic Bold" panose="020B0903060703020204" pitchFamily="34" charset="0"/>
              </a:rPr>
              <a:t>Facilities &amp; Resources – Communication</a:t>
            </a:r>
          </a:p>
        </p:txBody>
      </p:sp>
      <p:sp>
        <p:nvSpPr>
          <p:cNvPr id="4" name="TextBox 3"/>
          <p:cNvSpPr txBox="1"/>
          <p:nvPr/>
        </p:nvSpPr>
        <p:spPr>
          <a:xfrm>
            <a:off x="287338" y="1951038"/>
            <a:ext cx="11407775" cy="5078412"/>
          </a:xfrm>
          <a:prstGeom prst="rect">
            <a:avLst/>
          </a:prstGeom>
          <a:noFill/>
        </p:spPr>
        <p:txBody>
          <a:bodyPr>
            <a:spAutoFit/>
          </a:bodyPr>
          <a:lstStyle/>
          <a:p>
            <a:pPr eaLnBrk="1" fontAlgn="auto" hangingPunct="1">
              <a:spcBef>
                <a:spcPts val="0"/>
              </a:spcBef>
              <a:spcAft>
                <a:spcPts val="0"/>
              </a:spcAft>
              <a:defRPr/>
            </a:pPr>
            <a:r>
              <a:rPr lang="en-AU" b="1" dirty="0">
                <a:latin typeface="+mn-lt"/>
              </a:rPr>
              <a:t>Effective communication between UBSS and students is VERY important.</a:t>
            </a:r>
          </a:p>
          <a:p>
            <a:pPr eaLnBrk="1" fontAlgn="auto" hangingPunct="1">
              <a:spcBef>
                <a:spcPts val="0"/>
              </a:spcBef>
              <a:spcAft>
                <a:spcPts val="0"/>
              </a:spcAft>
              <a:defRPr/>
            </a:pPr>
            <a:r>
              <a:rPr lang="en-AU" dirty="0">
                <a:latin typeface="+mn-lt"/>
              </a:rPr>
              <a:t>Like all large educational institutions in Australia, UBSS uses technology to communicate with students.</a:t>
            </a:r>
          </a:p>
          <a:p>
            <a:pPr eaLnBrk="1" fontAlgn="auto" hangingPunct="1">
              <a:spcBef>
                <a:spcPts val="0"/>
              </a:spcBef>
              <a:spcAft>
                <a:spcPts val="0"/>
              </a:spcAft>
              <a:defRPr/>
            </a:pPr>
            <a:r>
              <a:rPr lang="en-AU" dirty="0">
                <a:latin typeface="+mn-lt"/>
              </a:rPr>
              <a:t>There are 5 main ways of communicating with you:</a:t>
            </a:r>
          </a:p>
          <a:p>
            <a:pPr eaLnBrk="1" fontAlgn="auto" hangingPunct="1">
              <a:spcBef>
                <a:spcPts val="0"/>
              </a:spcBef>
              <a:spcAft>
                <a:spcPts val="0"/>
              </a:spcAft>
              <a:defRPr/>
            </a:pPr>
            <a:endParaRPr lang="en-AU" dirty="0">
              <a:latin typeface="+mn-lt"/>
            </a:endParaRPr>
          </a:p>
          <a:p>
            <a:pPr marL="342900" indent="-342900" eaLnBrk="1" fontAlgn="auto" hangingPunct="1">
              <a:spcBef>
                <a:spcPts val="0"/>
              </a:spcBef>
              <a:spcAft>
                <a:spcPts val="0"/>
              </a:spcAft>
              <a:buFontTx/>
              <a:buAutoNum type="arabicPeriod"/>
              <a:defRPr/>
            </a:pPr>
            <a:r>
              <a:rPr lang="en-AU" b="1" dirty="0" err="1">
                <a:latin typeface="+mn-lt"/>
              </a:rPr>
              <a:t>myGCA</a:t>
            </a:r>
            <a:r>
              <a:rPr lang="en-AU" b="1" dirty="0">
                <a:latin typeface="+mn-lt"/>
              </a:rPr>
              <a:t> Bulletin</a:t>
            </a:r>
            <a:r>
              <a:rPr lang="en-AU" dirty="0">
                <a:latin typeface="+mn-lt"/>
              </a:rPr>
              <a:t>: bulletins are sent out so you don’t miss anything important. They will automatically appear once you log into your </a:t>
            </a:r>
            <a:r>
              <a:rPr lang="en-AU" dirty="0" err="1">
                <a:latin typeface="+mn-lt"/>
              </a:rPr>
              <a:t>myGCA</a:t>
            </a:r>
            <a:r>
              <a:rPr lang="en-AU" dirty="0">
                <a:latin typeface="+mn-lt"/>
              </a:rPr>
              <a:t> account.</a:t>
            </a:r>
          </a:p>
          <a:p>
            <a:pPr marL="342900" indent="-342900" eaLnBrk="1" fontAlgn="auto" hangingPunct="1">
              <a:spcBef>
                <a:spcPts val="0"/>
              </a:spcBef>
              <a:spcAft>
                <a:spcPts val="0"/>
              </a:spcAft>
              <a:buFontTx/>
              <a:buAutoNum type="arabicPeriod"/>
              <a:defRPr/>
            </a:pPr>
            <a:endParaRPr lang="en-AU" dirty="0">
              <a:latin typeface="+mn-lt"/>
            </a:endParaRPr>
          </a:p>
          <a:p>
            <a:pPr marL="342900" indent="-342900" eaLnBrk="1" fontAlgn="auto" hangingPunct="1">
              <a:spcBef>
                <a:spcPts val="0"/>
              </a:spcBef>
              <a:spcAft>
                <a:spcPts val="0"/>
              </a:spcAft>
              <a:buFontTx/>
              <a:buAutoNum type="arabicPeriod"/>
              <a:defRPr/>
            </a:pPr>
            <a:r>
              <a:rPr lang="en-AU" b="1" dirty="0">
                <a:latin typeface="+mn-lt"/>
              </a:rPr>
              <a:t>GCA Webmail</a:t>
            </a:r>
            <a:r>
              <a:rPr lang="en-AU" dirty="0">
                <a:latin typeface="+mn-lt"/>
              </a:rPr>
              <a:t>: all students have an email account (</a:t>
            </a:r>
            <a:r>
              <a:rPr lang="en-AU" dirty="0">
                <a:latin typeface="+mn-lt"/>
                <a:hlinkClick r:id="rId2"/>
              </a:rPr>
              <a:t>studentID@studentmail.gca.edu.au</a:t>
            </a:r>
            <a:r>
              <a:rPr lang="en-AU" dirty="0">
                <a:latin typeface="+mn-lt"/>
              </a:rPr>
              <a:t>).</a:t>
            </a:r>
          </a:p>
          <a:p>
            <a:pPr eaLnBrk="1" fontAlgn="auto" hangingPunct="1">
              <a:spcBef>
                <a:spcPts val="0"/>
              </a:spcBef>
              <a:spcAft>
                <a:spcPts val="0"/>
              </a:spcAft>
              <a:defRPr/>
            </a:pPr>
            <a:endParaRPr lang="en-AU" dirty="0">
              <a:latin typeface="+mn-lt"/>
            </a:endParaRPr>
          </a:p>
          <a:p>
            <a:pPr marL="342900" indent="-342900" eaLnBrk="1" fontAlgn="auto" hangingPunct="1">
              <a:spcBef>
                <a:spcPts val="0"/>
              </a:spcBef>
              <a:spcAft>
                <a:spcPts val="0"/>
              </a:spcAft>
              <a:buFontTx/>
              <a:buAutoNum type="arabicPeriod" startAt="3"/>
              <a:defRPr/>
            </a:pPr>
            <a:r>
              <a:rPr lang="en-AU" b="1" dirty="0">
                <a:latin typeface="+mn-lt"/>
              </a:rPr>
              <a:t>SMS to mobile: </a:t>
            </a:r>
            <a:r>
              <a:rPr lang="en-AU" dirty="0">
                <a:latin typeface="+mn-lt"/>
              </a:rPr>
              <a:t>text messages are sometimes sent for urgent messaging.</a:t>
            </a:r>
          </a:p>
          <a:p>
            <a:pPr marL="342900" indent="-342900" eaLnBrk="1" fontAlgn="auto" hangingPunct="1">
              <a:spcBef>
                <a:spcPts val="0"/>
              </a:spcBef>
              <a:spcAft>
                <a:spcPts val="0"/>
              </a:spcAft>
              <a:buFontTx/>
              <a:buAutoNum type="arabicPeriod" startAt="3"/>
              <a:defRPr/>
            </a:pPr>
            <a:endParaRPr lang="en-AU" dirty="0">
              <a:latin typeface="+mn-lt"/>
            </a:endParaRPr>
          </a:p>
          <a:p>
            <a:pPr marL="342900" indent="-342900" eaLnBrk="1" fontAlgn="auto" hangingPunct="1">
              <a:spcBef>
                <a:spcPts val="0"/>
              </a:spcBef>
              <a:spcAft>
                <a:spcPts val="0"/>
              </a:spcAft>
              <a:buFontTx/>
              <a:buAutoNum type="arabicPeriod" startAt="3"/>
              <a:defRPr/>
            </a:pPr>
            <a:r>
              <a:rPr lang="en-AU" b="1" dirty="0">
                <a:latin typeface="+mn-lt"/>
              </a:rPr>
              <a:t>UBSS Mobile App: </a:t>
            </a:r>
            <a:r>
              <a:rPr lang="en-AU" dirty="0">
                <a:latin typeface="+mn-lt"/>
              </a:rPr>
              <a:t>we might send you notifications via your UBSS Mobile App, so make sure you download it.</a:t>
            </a:r>
          </a:p>
          <a:p>
            <a:pPr marL="342900" indent="-342900" eaLnBrk="1" fontAlgn="auto" hangingPunct="1">
              <a:spcBef>
                <a:spcPts val="0"/>
              </a:spcBef>
              <a:spcAft>
                <a:spcPts val="0"/>
              </a:spcAft>
              <a:buFontTx/>
              <a:buAutoNum type="arabicPeriod" startAt="3"/>
              <a:defRPr/>
            </a:pPr>
            <a:endParaRPr lang="en-AU" b="1" dirty="0">
              <a:latin typeface="+mn-lt"/>
            </a:endParaRPr>
          </a:p>
          <a:p>
            <a:pPr marL="342900" indent="-342900" eaLnBrk="1" fontAlgn="auto" hangingPunct="1">
              <a:spcBef>
                <a:spcPts val="0"/>
              </a:spcBef>
              <a:spcAft>
                <a:spcPts val="0"/>
              </a:spcAft>
              <a:buFontTx/>
              <a:buAutoNum type="arabicPeriod" startAt="3"/>
              <a:defRPr/>
            </a:pPr>
            <a:r>
              <a:rPr lang="en-AU" b="1" dirty="0">
                <a:latin typeface="+mn-lt"/>
              </a:rPr>
              <a:t>TV Monitors: </a:t>
            </a:r>
            <a:r>
              <a:rPr lang="en-AU" dirty="0">
                <a:latin typeface="+mn-lt"/>
              </a:rPr>
              <a:t>these are placed all over campus to provide you with student information and occasionally some “words of wisdom”.</a:t>
            </a:r>
          </a:p>
          <a:p>
            <a:pPr marL="342900" indent="-342900" eaLnBrk="1" fontAlgn="auto" hangingPunct="1">
              <a:spcBef>
                <a:spcPts val="0"/>
              </a:spcBef>
              <a:spcAft>
                <a:spcPts val="0"/>
              </a:spcAft>
              <a:buFontTx/>
              <a:buAutoNum type="arabicPeriod" startAt="3"/>
              <a:defRPr/>
            </a:pPr>
            <a:endParaRPr lang="en-AU" b="1" dirty="0">
              <a:latin typeface="+mn-lt"/>
            </a:endParaRPr>
          </a:p>
          <a:p>
            <a:pPr marL="342900" indent="-342900" eaLnBrk="1" fontAlgn="auto" hangingPunct="1">
              <a:spcBef>
                <a:spcPts val="0"/>
              </a:spcBef>
              <a:spcAft>
                <a:spcPts val="0"/>
              </a:spcAft>
              <a:buFontTx/>
              <a:buAutoNum type="arabicPeriod" startAt="3"/>
              <a:defRPr/>
            </a:pPr>
            <a:r>
              <a:rPr lang="en-AU" b="1" dirty="0">
                <a:latin typeface="+mn-lt"/>
              </a:rPr>
              <a:t>Online Surveys: </a:t>
            </a:r>
            <a:r>
              <a:rPr lang="en-AU" dirty="0">
                <a:latin typeface="+mn-lt"/>
              </a:rPr>
              <a:t>we like to hear from you. Through our online surveys we manage student satisfaction and feedback.</a:t>
            </a:r>
          </a:p>
          <a:p>
            <a:pPr marL="342900" indent="-342900" eaLnBrk="1" fontAlgn="auto" hangingPunct="1">
              <a:spcBef>
                <a:spcPts val="0"/>
              </a:spcBef>
              <a:spcAft>
                <a:spcPts val="0"/>
              </a:spcAft>
              <a:buFontTx/>
              <a:buAutoNum type="arabicPeriod"/>
              <a:defRPr/>
            </a:pPr>
            <a:endParaRPr lang="en-US" dirty="0">
              <a:latin typeface="+mn-lt"/>
            </a:endParaRPr>
          </a:p>
        </p:txBody>
      </p:sp>
      <p:pic>
        <p:nvPicPr>
          <p:cNvPr id="28677"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48413"/>
            <a:ext cx="2743200" cy="365125"/>
          </a:xfrm>
        </p:spPr>
        <p:txBody>
          <a:bodyPr/>
          <a:lstStyle/>
          <a:p>
            <a:pPr>
              <a:defRPr/>
            </a:pPr>
            <a:fld id="{D2BE42E7-90C4-4CF6-AFA2-9D955AB7B99D}" type="slidenum">
              <a:rPr lang="en-AU" smtClean="0"/>
              <a:pPr>
                <a:defRPr/>
              </a:pPr>
              <a:t>27</a:t>
            </a:fld>
            <a:endParaRPr lang="en-AU"/>
          </a:p>
        </p:txBody>
      </p:sp>
      <p:sp>
        <p:nvSpPr>
          <p:cNvPr id="3" name="TextBox 2"/>
          <p:cNvSpPr txBox="1"/>
          <p:nvPr/>
        </p:nvSpPr>
        <p:spPr>
          <a:xfrm>
            <a:off x="547688" y="2316163"/>
            <a:ext cx="3990975" cy="646112"/>
          </a:xfrm>
          <a:prstGeom prst="rect">
            <a:avLst/>
          </a:prstGeom>
          <a:noFill/>
          <a:ln>
            <a:solidFill>
              <a:srgbClr val="FF0000"/>
            </a:solidFill>
          </a:ln>
          <a:effectLst>
            <a:outerShdw blurRad="50800" dist="38100" dir="8100000" algn="tr" rotWithShape="0">
              <a:prstClr val="black">
                <a:alpha val="40000"/>
              </a:prstClr>
            </a:outerShdw>
          </a:effectLst>
        </p:spPr>
        <p:txBody>
          <a:bodyPr>
            <a:spAutoFit/>
          </a:bodyPr>
          <a:lstStyle/>
          <a:p>
            <a:pPr eaLnBrk="1" fontAlgn="auto" hangingPunct="1">
              <a:spcBef>
                <a:spcPts val="0"/>
              </a:spcBef>
              <a:spcAft>
                <a:spcPts val="0"/>
              </a:spcAft>
              <a:defRPr/>
            </a:pPr>
            <a:r>
              <a:rPr lang="en-AU" sz="3600" dirty="0">
                <a:solidFill>
                  <a:srgbClr val="C00000"/>
                </a:solidFill>
                <a:latin typeface="Britannic Bold" panose="020B0903060703020204" pitchFamily="34" charset="0"/>
              </a:rPr>
              <a:t>GCA Support Staff</a:t>
            </a:r>
          </a:p>
        </p:txBody>
      </p:sp>
      <p:sp>
        <p:nvSpPr>
          <p:cNvPr id="29700" name="TextBox 6"/>
          <p:cNvSpPr txBox="1">
            <a:spLocks noChangeArrowheads="1"/>
          </p:cNvSpPr>
          <p:nvPr/>
        </p:nvSpPr>
        <p:spPr bwMode="auto">
          <a:xfrm>
            <a:off x="2851150" y="4367213"/>
            <a:ext cx="24780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AU" altLang="en-US" sz="1600"/>
              <a:t>Sumera Qasim</a:t>
            </a:r>
            <a:br>
              <a:rPr lang="en-AU" altLang="en-US" sz="1600"/>
            </a:br>
            <a:r>
              <a:rPr lang="en-AU" altLang="en-US" sz="1600"/>
              <a:t>Manager, Student Services</a:t>
            </a:r>
            <a:r>
              <a:rPr lang="en-AU" altLang="en-US"/>
              <a:t/>
            </a:r>
            <a:br>
              <a:rPr lang="en-AU" altLang="en-US"/>
            </a:br>
            <a:r>
              <a:rPr lang="en-AU" altLang="en-US" sz="1600">
                <a:hlinkClick r:id="rId2"/>
              </a:rPr>
              <a:t>Sumera.Qasim@gca.edu.au</a:t>
            </a:r>
            <a:endParaRPr lang="en-AU" altLang="en-US" sz="1600"/>
          </a:p>
          <a:p>
            <a:pPr eaLnBrk="1" hangingPunct="1"/>
            <a:endParaRPr lang="en-AU" altLang="en-US"/>
          </a:p>
          <a:p>
            <a:pPr eaLnBrk="1" hangingPunct="1"/>
            <a:endParaRPr lang="en-AU" altLang="en-US"/>
          </a:p>
        </p:txBody>
      </p:sp>
      <p:sp>
        <p:nvSpPr>
          <p:cNvPr id="29701" name="TextBox 12"/>
          <p:cNvSpPr txBox="1">
            <a:spLocks noChangeArrowheads="1"/>
          </p:cNvSpPr>
          <p:nvPr/>
        </p:nvSpPr>
        <p:spPr bwMode="auto">
          <a:xfrm>
            <a:off x="8010525" y="4324350"/>
            <a:ext cx="3794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600"/>
              <a:t>Assistant Professor Veronica Sorace</a:t>
            </a:r>
          </a:p>
          <a:p>
            <a:pPr eaLnBrk="1" hangingPunct="1">
              <a:lnSpc>
                <a:spcPct val="150000"/>
              </a:lnSpc>
            </a:pPr>
            <a:r>
              <a:rPr lang="en-US" altLang="en-US" sz="1600"/>
              <a:t>Learning and Student Support Coordinator</a:t>
            </a:r>
            <a:endParaRPr lang="en-AU" altLang="en-US" sz="1600"/>
          </a:p>
          <a:p>
            <a:pPr eaLnBrk="1" hangingPunct="1">
              <a:lnSpc>
                <a:spcPct val="150000"/>
              </a:lnSpc>
            </a:pPr>
            <a:r>
              <a:rPr lang="en-AU" altLang="en-US" sz="1600">
                <a:hlinkClick r:id="rId3"/>
              </a:rPr>
              <a:t>veronica.sorace@ubss.edu.au</a:t>
            </a:r>
            <a:r>
              <a:rPr lang="en-AU" altLang="en-US" sz="1600"/>
              <a:t> </a:t>
            </a:r>
            <a:r>
              <a:rPr lang="en-AU" altLang="en-US"/>
              <a:t/>
            </a:r>
            <a:br>
              <a:rPr lang="en-AU" altLang="en-US"/>
            </a:br>
            <a:endParaRPr lang="en-AU" altLang="en-US"/>
          </a:p>
        </p:txBody>
      </p:sp>
      <p:sp>
        <p:nvSpPr>
          <p:cNvPr id="14" name="Rectangle 13"/>
          <p:cNvSpPr/>
          <p:nvPr/>
        </p:nvSpPr>
        <p:spPr>
          <a:xfrm>
            <a:off x="287338" y="493713"/>
            <a:ext cx="6330950"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703" name="TextBox 14"/>
          <p:cNvSpPr txBox="1">
            <a:spLocks noChangeArrowheads="1"/>
          </p:cNvSpPr>
          <p:nvPr/>
        </p:nvSpPr>
        <p:spPr bwMode="auto">
          <a:xfrm>
            <a:off x="442913" y="690563"/>
            <a:ext cx="582771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Support Services</a:t>
            </a:r>
          </a:p>
        </p:txBody>
      </p:sp>
      <p:pic>
        <p:nvPicPr>
          <p:cNvPr id="29704" name="Picture 15"/>
          <p:cNvPicPr>
            <a:picLocks noChangeAspect="1"/>
          </p:cNvPicPr>
          <p:nvPr/>
        </p:nvPicPr>
        <p:blipFill>
          <a:blip r:embed="rId4">
            <a:extLst>
              <a:ext uri="{28A0092B-C50C-407E-A947-70E740481C1C}">
                <a14:useLocalDpi xmlns:a14="http://schemas.microsoft.com/office/drawing/2010/main" val="0"/>
              </a:ext>
            </a:extLst>
          </a:blip>
          <a:srcRect l="64368" t="35297" r="26265" b="28519"/>
          <a:stretch>
            <a:fillRect/>
          </a:stretch>
        </p:blipFill>
        <p:spPr bwMode="auto">
          <a:xfrm>
            <a:off x="6997700" y="473075"/>
            <a:ext cx="21653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stretch>
            <a:fillRect/>
          </a:stretch>
        </p:blipFill>
        <p:spPr>
          <a:xfrm>
            <a:off x="580394" y="3440703"/>
            <a:ext cx="2121592" cy="2975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706" name="Picture 4" descr="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stretch>
            <a:fillRect/>
          </a:stretch>
        </p:blipFill>
        <p:spPr>
          <a:xfrm>
            <a:off x="5842103" y="3431842"/>
            <a:ext cx="1995295" cy="2983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D8A3C5-3386-47F4-A78C-FF850FDF49EE}" type="slidenum">
              <a:rPr lang="en-AU" smtClean="0"/>
              <a:t>28</a:t>
            </a:fld>
            <a:endParaRPr lang="en-AU"/>
          </a:p>
        </p:txBody>
      </p:sp>
      <p:pic>
        <p:nvPicPr>
          <p:cNvPr id="3" name="Picture 2" descr="cid:image005.png@01D7BE89.BB92400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465500" y="2117725"/>
            <a:ext cx="3695700" cy="4238625"/>
          </a:xfrm>
          <a:prstGeom prst="rect">
            <a:avLst/>
          </a:prstGeom>
          <a:noFill/>
          <a:ln>
            <a:noFill/>
          </a:ln>
        </p:spPr>
      </p:pic>
      <p:pic>
        <p:nvPicPr>
          <p:cNvPr id="4" name="Picture 3"/>
          <p:cNvPicPr>
            <a:picLocks noChangeAspect="1"/>
          </p:cNvPicPr>
          <p:nvPr/>
        </p:nvPicPr>
        <p:blipFill>
          <a:blip r:embed="rId4"/>
          <a:stretch>
            <a:fillRect/>
          </a:stretch>
        </p:blipFill>
        <p:spPr>
          <a:xfrm>
            <a:off x="8784041" y="4894918"/>
            <a:ext cx="3407959" cy="1963082"/>
          </a:xfrm>
          <a:prstGeom prst="rect">
            <a:avLst/>
          </a:prstGeom>
        </p:spPr>
      </p:pic>
      <p:sp>
        <p:nvSpPr>
          <p:cNvPr id="6" name="Rectangle 5"/>
          <p:cNvSpPr/>
          <p:nvPr/>
        </p:nvSpPr>
        <p:spPr>
          <a:xfrm>
            <a:off x="286589" y="494193"/>
            <a:ext cx="6332483" cy="1107421"/>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3200" dirty="0">
                <a:solidFill>
                  <a:schemeClr val="bg1"/>
                </a:solidFill>
                <a:latin typeface="Britannic Bold" panose="020B0903060703020204" pitchFamily="34" charset="0"/>
              </a:rPr>
              <a:t>Support Services</a:t>
            </a:r>
          </a:p>
        </p:txBody>
      </p:sp>
      <p:sp>
        <p:nvSpPr>
          <p:cNvPr id="8" name="TextBox 7"/>
          <p:cNvSpPr txBox="1"/>
          <p:nvPr/>
        </p:nvSpPr>
        <p:spPr>
          <a:xfrm>
            <a:off x="286589" y="1880552"/>
            <a:ext cx="3991709" cy="646331"/>
          </a:xfrm>
          <a:prstGeom prst="rect">
            <a:avLst/>
          </a:prstGeom>
          <a:noFill/>
          <a:ln>
            <a:solidFill>
              <a:srgbClr val="FF0000"/>
            </a:solidFill>
          </a:ln>
          <a:effectLst>
            <a:outerShdw blurRad="50800" dist="38100" dir="8100000" algn="tr" rotWithShape="0">
              <a:prstClr val="black">
                <a:alpha val="40000"/>
              </a:prstClr>
            </a:outerShdw>
          </a:effectLst>
        </p:spPr>
        <p:txBody>
          <a:bodyPr wrap="square" rtlCol="0">
            <a:spAutoFit/>
          </a:bodyPr>
          <a:lstStyle/>
          <a:p>
            <a:r>
              <a:rPr lang="en-AU" sz="3600" dirty="0" smtClean="0">
                <a:solidFill>
                  <a:srgbClr val="C00000"/>
                </a:solidFill>
                <a:latin typeface="Britannic Bold" panose="020B0903060703020204" pitchFamily="34" charset="0"/>
              </a:rPr>
              <a:t>UBSS Mobile App</a:t>
            </a:r>
            <a:endParaRPr lang="en-AU" sz="3600" dirty="0">
              <a:solidFill>
                <a:srgbClr val="C00000"/>
              </a:solidFill>
              <a:latin typeface="Britannic Bold" panose="020B0903060703020204" pitchFamily="34" charset="0"/>
            </a:endParaRPr>
          </a:p>
        </p:txBody>
      </p:sp>
      <p:sp>
        <p:nvSpPr>
          <p:cNvPr id="10" name="TextBox 9"/>
          <p:cNvSpPr txBox="1"/>
          <p:nvPr/>
        </p:nvSpPr>
        <p:spPr>
          <a:xfrm>
            <a:off x="286589" y="2597650"/>
            <a:ext cx="5556069" cy="4247317"/>
          </a:xfrm>
          <a:prstGeom prst="rect">
            <a:avLst/>
          </a:prstGeom>
          <a:noFill/>
        </p:spPr>
        <p:txBody>
          <a:bodyPr wrap="square" rtlCol="0">
            <a:spAutoFit/>
          </a:bodyPr>
          <a:lstStyle/>
          <a:p>
            <a:pPr>
              <a:lnSpc>
                <a:spcPct val="150000"/>
              </a:lnSpc>
            </a:pPr>
            <a:r>
              <a:rPr lang="en-AU" b="1" dirty="0" smtClean="0"/>
              <a:t>Via the UBSS App students are able to:</a:t>
            </a:r>
          </a:p>
          <a:p>
            <a:pPr marL="285750" indent="-285750">
              <a:lnSpc>
                <a:spcPct val="150000"/>
              </a:lnSpc>
              <a:buFontTx/>
              <a:buChar char="-"/>
            </a:pPr>
            <a:r>
              <a:rPr lang="en-AU" dirty="0" smtClean="0"/>
              <a:t>Check their timetables and schedule</a:t>
            </a:r>
          </a:p>
          <a:p>
            <a:pPr marL="285750" indent="-285750">
              <a:lnSpc>
                <a:spcPct val="150000"/>
              </a:lnSpc>
              <a:buFontTx/>
              <a:buChar char="-"/>
            </a:pPr>
            <a:r>
              <a:rPr lang="en-AU" dirty="0" smtClean="0"/>
              <a:t>Book appointments with UBSS staff</a:t>
            </a:r>
          </a:p>
          <a:p>
            <a:pPr marL="285750" indent="-285750">
              <a:lnSpc>
                <a:spcPct val="150000"/>
              </a:lnSpc>
              <a:buFontTx/>
              <a:buChar char="-"/>
            </a:pPr>
            <a:r>
              <a:rPr lang="en-AU" dirty="0" smtClean="0"/>
              <a:t>Live chat</a:t>
            </a:r>
          </a:p>
          <a:p>
            <a:pPr marL="285750" indent="-285750">
              <a:lnSpc>
                <a:spcPct val="150000"/>
              </a:lnSpc>
              <a:buFontTx/>
              <a:buChar char="-"/>
            </a:pPr>
            <a:r>
              <a:rPr lang="en-AU" dirty="0" smtClean="0"/>
              <a:t>Follow up on UBSS events</a:t>
            </a:r>
          </a:p>
          <a:p>
            <a:pPr marL="285750" indent="-285750">
              <a:lnSpc>
                <a:spcPct val="150000"/>
              </a:lnSpc>
              <a:buFontTx/>
              <a:buChar char="-"/>
            </a:pPr>
            <a:r>
              <a:rPr lang="en-AU" dirty="0" smtClean="0"/>
              <a:t>Check available courses</a:t>
            </a:r>
          </a:p>
          <a:p>
            <a:pPr marL="285750" indent="-285750">
              <a:lnSpc>
                <a:spcPct val="150000"/>
              </a:lnSpc>
              <a:buFontTx/>
              <a:buChar char="-"/>
            </a:pPr>
            <a:r>
              <a:rPr lang="en-AU" dirty="0" smtClean="0"/>
              <a:t>Gain access to the “Student Central”</a:t>
            </a:r>
          </a:p>
          <a:p>
            <a:pPr marL="285750" indent="-285750">
              <a:lnSpc>
                <a:spcPct val="150000"/>
              </a:lnSpc>
              <a:buFontTx/>
              <a:buChar char="-"/>
            </a:pPr>
            <a:r>
              <a:rPr lang="en-AU" dirty="0" smtClean="0"/>
              <a:t>View Frequently Asked Questions (FAQs)</a:t>
            </a:r>
          </a:p>
          <a:p>
            <a:pPr marL="285750" indent="-285750">
              <a:lnSpc>
                <a:spcPct val="150000"/>
              </a:lnSpc>
              <a:buFontTx/>
              <a:buChar char="-"/>
            </a:pPr>
            <a:r>
              <a:rPr lang="en-AU" dirty="0" smtClean="0"/>
              <a:t>View Policies and Procedures</a:t>
            </a:r>
          </a:p>
          <a:p>
            <a:pPr>
              <a:lnSpc>
                <a:spcPct val="150000"/>
              </a:lnSpc>
            </a:pPr>
            <a:endParaRPr lang="en-AU" dirty="0" smtClean="0"/>
          </a:p>
        </p:txBody>
      </p:sp>
      <p:sp>
        <p:nvSpPr>
          <p:cNvPr id="9" name="TextBox 8"/>
          <p:cNvSpPr txBox="1"/>
          <p:nvPr/>
        </p:nvSpPr>
        <p:spPr>
          <a:xfrm>
            <a:off x="11239500" y="6356350"/>
            <a:ext cx="341760" cy="276999"/>
          </a:xfrm>
          <a:prstGeom prst="rect">
            <a:avLst/>
          </a:prstGeom>
          <a:noFill/>
        </p:spPr>
        <p:txBody>
          <a:bodyPr wrap="none" rtlCol="0">
            <a:spAutoFit/>
          </a:bodyPr>
          <a:lstStyle/>
          <a:p>
            <a:r>
              <a:rPr lang="en-AU" sz="1200" dirty="0" smtClean="0">
                <a:solidFill>
                  <a:schemeClr val="bg1"/>
                </a:solidFill>
              </a:rPr>
              <a:t>29</a:t>
            </a:r>
            <a:endParaRPr lang="en-AU" sz="1200" dirty="0">
              <a:solidFill>
                <a:schemeClr val="bg1"/>
              </a:solidFill>
            </a:endParaRPr>
          </a:p>
        </p:txBody>
      </p:sp>
    </p:spTree>
    <p:extLst>
      <p:ext uri="{BB962C8B-B14F-4D97-AF65-F5344CB8AC3E}">
        <p14:creationId xmlns:p14="http://schemas.microsoft.com/office/powerpoint/2010/main" val="153989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D8A3C5-3386-47F4-A78C-FF850FDF49EE}" type="slidenum">
              <a:rPr lang="en-AU" smtClean="0"/>
              <a:t>29</a:t>
            </a:fld>
            <a:endParaRPr lang="en-AU"/>
          </a:p>
        </p:txBody>
      </p:sp>
      <p:pic>
        <p:nvPicPr>
          <p:cNvPr id="2050" name="x__x0000_i1026"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69" y="1841500"/>
            <a:ext cx="372427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81716" y="2286000"/>
            <a:ext cx="7334765" cy="2308324"/>
          </a:xfrm>
          <a:prstGeom prst="rect">
            <a:avLst/>
          </a:prstGeom>
          <a:noFill/>
        </p:spPr>
        <p:txBody>
          <a:bodyPr wrap="none" rtlCol="0">
            <a:spAutoFit/>
          </a:bodyPr>
          <a:lstStyle/>
          <a:p>
            <a:r>
              <a:rPr lang="en-AU" dirty="0" smtClean="0"/>
              <a:t>New improved features include:</a:t>
            </a:r>
          </a:p>
          <a:p>
            <a:endParaRPr lang="en-AU" dirty="0" smtClean="0"/>
          </a:p>
          <a:p>
            <a:pPr marL="285750" indent="-285750">
              <a:buFontTx/>
              <a:buChar char="-"/>
            </a:pPr>
            <a:r>
              <a:rPr lang="en-AU" dirty="0" smtClean="0"/>
              <a:t>Access to MyGCA Connect</a:t>
            </a:r>
          </a:p>
          <a:p>
            <a:pPr marL="285750" indent="-285750">
              <a:buFontTx/>
              <a:buChar char="-"/>
            </a:pPr>
            <a:endParaRPr lang="en-AU" dirty="0" smtClean="0"/>
          </a:p>
          <a:p>
            <a:pPr marL="285750" indent="-285750">
              <a:buFontTx/>
              <a:buChar char="-"/>
            </a:pPr>
            <a:r>
              <a:rPr lang="en-AU" dirty="0" smtClean="0"/>
              <a:t>Digital student card</a:t>
            </a:r>
          </a:p>
          <a:p>
            <a:pPr marL="285750" indent="-285750">
              <a:buFontTx/>
              <a:buChar char="-"/>
            </a:pPr>
            <a:endParaRPr lang="en-AU" dirty="0" smtClean="0"/>
          </a:p>
          <a:p>
            <a:r>
              <a:rPr lang="en-AU" b="1" dirty="0" smtClean="0">
                <a:solidFill>
                  <a:srgbClr val="FF0000"/>
                </a:solidFill>
              </a:rPr>
              <a:t>IMPORTANT:</a:t>
            </a:r>
          </a:p>
          <a:p>
            <a:r>
              <a:rPr lang="en-AU" b="1" dirty="0" smtClean="0">
                <a:solidFill>
                  <a:schemeClr val="accent5">
                    <a:lumMod val="75000"/>
                  </a:schemeClr>
                </a:solidFill>
              </a:rPr>
              <a:t>Upcoming </a:t>
            </a:r>
            <a:r>
              <a:rPr lang="en-AU" b="1" dirty="0">
                <a:solidFill>
                  <a:schemeClr val="accent5">
                    <a:lumMod val="75000"/>
                  </a:schemeClr>
                </a:solidFill>
              </a:rPr>
              <a:t>events &amp; important dates to </a:t>
            </a:r>
            <a:r>
              <a:rPr lang="en-AU" b="1" dirty="0" smtClean="0">
                <a:solidFill>
                  <a:schemeClr val="accent5">
                    <a:lumMod val="75000"/>
                  </a:schemeClr>
                </a:solidFill>
              </a:rPr>
              <a:t>be communicated </a:t>
            </a:r>
            <a:r>
              <a:rPr lang="en-AU" b="1" u="sng" dirty="0" smtClean="0">
                <a:solidFill>
                  <a:schemeClr val="accent5">
                    <a:lumMod val="75000"/>
                  </a:schemeClr>
                </a:solidFill>
              </a:rPr>
              <a:t>ONLY </a:t>
            </a:r>
            <a:r>
              <a:rPr lang="en-AU" b="1" u="sng" dirty="0">
                <a:solidFill>
                  <a:schemeClr val="accent5">
                    <a:lumMod val="75000"/>
                  </a:schemeClr>
                </a:solidFill>
              </a:rPr>
              <a:t>via the app</a:t>
            </a:r>
          </a:p>
        </p:txBody>
      </p:sp>
      <p:pic>
        <p:nvPicPr>
          <p:cNvPr id="4" name="Picture 3"/>
          <p:cNvPicPr>
            <a:picLocks noChangeAspect="1"/>
          </p:cNvPicPr>
          <p:nvPr/>
        </p:nvPicPr>
        <p:blipFill>
          <a:blip r:embed="rId3"/>
          <a:stretch>
            <a:fillRect/>
          </a:stretch>
        </p:blipFill>
        <p:spPr>
          <a:xfrm>
            <a:off x="8784041" y="4894918"/>
            <a:ext cx="3407959" cy="1963082"/>
          </a:xfrm>
          <a:prstGeom prst="rect">
            <a:avLst/>
          </a:prstGeom>
        </p:spPr>
      </p:pic>
      <p:pic>
        <p:nvPicPr>
          <p:cNvPr id="5" name="Picture 4"/>
          <p:cNvPicPr>
            <a:picLocks noChangeAspect="1"/>
          </p:cNvPicPr>
          <p:nvPr/>
        </p:nvPicPr>
        <p:blipFill>
          <a:blip r:embed="rId4"/>
          <a:stretch>
            <a:fillRect/>
          </a:stretch>
        </p:blipFill>
        <p:spPr>
          <a:xfrm>
            <a:off x="0" y="246975"/>
            <a:ext cx="6492803" cy="1121761"/>
          </a:xfrm>
          <a:prstGeom prst="rect">
            <a:avLst/>
          </a:prstGeom>
        </p:spPr>
      </p:pic>
      <p:sp>
        <p:nvSpPr>
          <p:cNvPr id="6" name="TextBox 5"/>
          <p:cNvSpPr txBox="1"/>
          <p:nvPr/>
        </p:nvSpPr>
        <p:spPr>
          <a:xfrm>
            <a:off x="11455400" y="6489700"/>
            <a:ext cx="328936" cy="261610"/>
          </a:xfrm>
          <a:prstGeom prst="rect">
            <a:avLst/>
          </a:prstGeom>
          <a:noFill/>
        </p:spPr>
        <p:txBody>
          <a:bodyPr wrap="none" rtlCol="0">
            <a:spAutoFit/>
          </a:bodyPr>
          <a:lstStyle/>
          <a:p>
            <a:r>
              <a:rPr lang="en-AU" sz="1100" dirty="0" smtClean="0">
                <a:solidFill>
                  <a:schemeClr val="bg1"/>
                </a:solidFill>
              </a:rPr>
              <a:t>30</a:t>
            </a:r>
            <a:endParaRPr lang="en-AU" sz="1100" dirty="0">
              <a:solidFill>
                <a:schemeClr val="bg1"/>
              </a:solidFill>
            </a:endParaRPr>
          </a:p>
        </p:txBody>
      </p:sp>
    </p:spTree>
    <p:extLst>
      <p:ext uri="{BB962C8B-B14F-4D97-AF65-F5344CB8AC3E}">
        <p14:creationId xmlns:p14="http://schemas.microsoft.com/office/powerpoint/2010/main" val="213406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CCCCA33-2D73-49FE-998C-2D3100CC02C4}" type="slidenum">
              <a:rPr lang="en-AU" smtClean="0"/>
              <a:pPr>
                <a:defRPr/>
              </a:pPr>
              <a:t>3</a:t>
            </a:fld>
            <a:endParaRPr lang="en-AU"/>
          </a:p>
        </p:txBody>
      </p:sp>
      <p:sp>
        <p:nvSpPr>
          <p:cNvPr id="3" name="Bevel 2"/>
          <p:cNvSpPr/>
          <p:nvPr/>
        </p:nvSpPr>
        <p:spPr>
          <a:xfrm>
            <a:off x="636588" y="3392488"/>
            <a:ext cx="7461250" cy="3328987"/>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1" name="Rectangle 10"/>
          <p:cNvSpPr/>
          <p:nvPr/>
        </p:nvSpPr>
        <p:spPr>
          <a:xfrm>
            <a:off x="355600" y="346075"/>
            <a:ext cx="6332538"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5" name="TextBox 12"/>
          <p:cNvSpPr txBox="1">
            <a:spLocks noChangeArrowheads="1"/>
          </p:cNvSpPr>
          <p:nvPr/>
        </p:nvSpPr>
        <p:spPr bwMode="auto">
          <a:xfrm>
            <a:off x="544513" y="546100"/>
            <a:ext cx="582771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Welcome Message</a:t>
            </a:r>
          </a:p>
        </p:txBody>
      </p:sp>
      <p:sp>
        <p:nvSpPr>
          <p:cNvPr id="5126" name="TextBox 1"/>
          <p:cNvSpPr txBox="1">
            <a:spLocks noChangeArrowheads="1"/>
          </p:cNvSpPr>
          <p:nvPr/>
        </p:nvSpPr>
        <p:spPr bwMode="auto">
          <a:xfrm>
            <a:off x="355600" y="1933575"/>
            <a:ext cx="79756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dirty="0"/>
              <a:t>Student success at UBSS is supported by a world class team of mostly PhD specialised academics and student support staff. </a:t>
            </a:r>
          </a:p>
          <a:p>
            <a:pPr eaLnBrk="1" hangingPunct="1"/>
            <a:endParaRPr lang="en-AU" altLang="en-US" dirty="0"/>
          </a:p>
          <a:p>
            <a:pPr eaLnBrk="1" hangingPunct="1"/>
            <a:r>
              <a:rPr lang="en-AU" altLang="en-US" dirty="0"/>
              <a:t>We are committed to students seeking to build or further their business leadership and accounting careers, based on an international education with an Australian experience, leading edge innovation and digital technology for those who want to be job ready when they graduate.</a:t>
            </a:r>
          </a:p>
          <a:p>
            <a:pPr eaLnBrk="1" hangingPunct="1"/>
            <a:endParaRPr lang="en-AU" altLang="en-US" dirty="0"/>
          </a:p>
          <a:p>
            <a:pPr eaLnBrk="1" hangingPunct="1"/>
            <a:r>
              <a:rPr lang="en-AU" altLang="en-US" dirty="0"/>
              <a:t>Set in the heart of Melbourne's education precinct, UBSS Melbourne CBD Campus offers students more than world class education. It is also surrounded by a bustling, cosmopolitan, inner city dining and shopping experience, only metres from the Melbourne Town Hall. With multiple tram routes also accessing the campus, students are assured of safe and reliable transport options. We look forward to welcoming you and supporting your career success.</a:t>
            </a:r>
            <a:r>
              <a:rPr lang="en-AU" altLang="en-US" dirty="0">
                <a:solidFill>
                  <a:srgbClr val="000000"/>
                </a:solidFill>
              </a:rPr>
              <a:t> </a:t>
            </a:r>
            <a:endParaRPr lang="en-AU" altLang="en-US" dirty="0" smtClean="0">
              <a:solidFill>
                <a:srgbClr val="000000"/>
              </a:solidFill>
            </a:endParaRPr>
          </a:p>
          <a:p>
            <a:pPr eaLnBrk="1" hangingPunct="1"/>
            <a:endParaRPr lang="en-AU" altLang="en-US" dirty="0">
              <a:solidFill>
                <a:srgbClr val="000000"/>
              </a:solidFill>
              <a:cs typeface="Calibri" panose="020F0502020204030204" pitchFamily="34" charset="0"/>
            </a:endParaRPr>
          </a:p>
          <a:p>
            <a:pPr eaLnBrk="1" hangingPunct="1"/>
            <a:r>
              <a:rPr lang="en-AU" altLang="en-US" dirty="0" smtClean="0">
                <a:solidFill>
                  <a:srgbClr val="000000"/>
                </a:solidFill>
                <a:cs typeface="Calibri" panose="020F0502020204030204" pitchFamily="34" charset="0"/>
              </a:rPr>
              <a:t>We are currently limited to a virtual campus at present – but we are hopeful to resume an onsite presence n the not too distant future.</a:t>
            </a:r>
            <a:endParaRPr lang="en-AU" altLang="en-US" dirty="0">
              <a:solidFill>
                <a:srgbClr val="000000"/>
              </a:solidFill>
              <a:cs typeface="Calibri" panose="020F0502020204030204" pitchFamily="34" charset="0"/>
            </a:endParaRPr>
          </a:p>
        </p:txBody>
      </p:sp>
      <p:pic>
        <p:nvPicPr>
          <p:cNvPr id="5127" name="Picture 4" descr="A picture containing text, person, person, suit&#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9350" y="1712913"/>
            <a:ext cx="18256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E8221D9-0D1A-4DCF-B576-E16FAA4866CA}"/>
              </a:ext>
            </a:extLst>
          </p:cNvPr>
          <p:cNvSpPr txBox="1"/>
          <p:nvPr/>
        </p:nvSpPr>
        <p:spPr>
          <a:xfrm>
            <a:off x="8772525" y="4391025"/>
            <a:ext cx="3016250" cy="646113"/>
          </a:xfrm>
          <a:prstGeom prst="rect">
            <a:avLst/>
          </a:prstGeom>
          <a:noFill/>
        </p:spPr>
        <p:txBody>
          <a:bodyPr>
            <a:spAutoFit/>
          </a:bodyPr>
          <a:lstStyle/>
          <a:p>
            <a:pPr eaLnBrk="1" fontAlgn="auto" hangingPunct="1">
              <a:spcBef>
                <a:spcPts val="0"/>
              </a:spcBef>
              <a:spcAft>
                <a:spcPts val="0"/>
              </a:spcAft>
              <a:defRPr/>
            </a:pPr>
            <a:r>
              <a:rPr lang="en-US" sz="1200" b="1" dirty="0">
                <a:latin typeface="+mn-lt"/>
                <a:ea typeface="+mn-lt"/>
                <a:cs typeface="+mn-lt"/>
              </a:rPr>
              <a:t>Emeritus Professor Greg Whateley</a:t>
            </a:r>
          </a:p>
          <a:p>
            <a:pPr eaLnBrk="1" fontAlgn="auto" hangingPunct="1">
              <a:spcBef>
                <a:spcPts val="0"/>
              </a:spcBef>
              <a:spcAft>
                <a:spcPts val="0"/>
              </a:spcAft>
              <a:defRPr/>
            </a:pPr>
            <a:r>
              <a:rPr lang="en-US" sz="1200" dirty="0">
                <a:latin typeface="+mn-lt"/>
                <a:ea typeface="+mn-lt"/>
                <a:cs typeface="+mn-lt"/>
              </a:rPr>
              <a:t>GCA Deputy Vice Chancellor</a:t>
            </a:r>
          </a:p>
          <a:p>
            <a:pPr eaLnBrk="1" fontAlgn="auto" hangingPunct="1">
              <a:spcBef>
                <a:spcPts val="0"/>
              </a:spcBef>
              <a:spcAft>
                <a:spcPts val="0"/>
              </a:spcAft>
              <a:defRPr/>
            </a:pPr>
            <a:r>
              <a:rPr lang="en-US" sz="1200" dirty="0">
                <a:latin typeface="+mn-lt"/>
                <a:ea typeface="+mn-lt"/>
                <a:cs typeface="+mn-lt"/>
              </a:rPr>
              <a:t>Provost, UBSS Melbourne Campus</a:t>
            </a:r>
            <a:endParaRPr lang="en-US" dirty="0">
              <a:latin typeface="+mn-lt"/>
            </a:endParaRPr>
          </a:p>
        </p:txBody>
      </p:sp>
      <p:pic>
        <p:nvPicPr>
          <p:cNvPr id="5129"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98"/>
    </mc:Choice>
    <mc:Fallback xmlns="">
      <p:transition spd="slow" advTm="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D8A3C5-3386-47F4-A78C-FF850FDF49EE}" type="slidenum">
              <a:rPr lang="en-AU" smtClean="0"/>
              <a:t>30</a:t>
            </a:fld>
            <a:endParaRPr lang="en-AU"/>
          </a:p>
        </p:txBody>
      </p:sp>
      <p:pic>
        <p:nvPicPr>
          <p:cNvPr id="3" name="Picture 2"/>
          <p:cNvPicPr>
            <a:picLocks noChangeAspect="1"/>
          </p:cNvPicPr>
          <p:nvPr/>
        </p:nvPicPr>
        <p:blipFill>
          <a:blip r:embed="rId2"/>
          <a:stretch>
            <a:fillRect/>
          </a:stretch>
        </p:blipFill>
        <p:spPr>
          <a:xfrm>
            <a:off x="0" y="246975"/>
            <a:ext cx="6492803" cy="1121761"/>
          </a:xfrm>
          <a:prstGeom prst="rect">
            <a:avLst/>
          </a:prstGeom>
        </p:spPr>
      </p:pic>
      <p:pic>
        <p:nvPicPr>
          <p:cNvPr id="4" name="Picture 3"/>
          <p:cNvPicPr>
            <a:picLocks noChangeAspect="1"/>
          </p:cNvPicPr>
          <p:nvPr/>
        </p:nvPicPr>
        <p:blipFill>
          <a:blip r:embed="rId3"/>
          <a:stretch>
            <a:fillRect/>
          </a:stretch>
        </p:blipFill>
        <p:spPr>
          <a:xfrm>
            <a:off x="8784041" y="4894918"/>
            <a:ext cx="3407959" cy="1963082"/>
          </a:xfrm>
          <a:prstGeom prst="rect">
            <a:avLst/>
          </a:prstGeom>
        </p:spPr>
      </p:pic>
      <p:pic>
        <p:nvPicPr>
          <p:cNvPr id="3074" name="x__x0000_i1027"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976" y="1475443"/>
            <a:ext cx="5589624" cy="509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607800" y="6568527"/>
            <a:ext cx="328936" cy="261610"/>
          </a:xfrm>
          <a:prstGeom prst="rect">
            <a:avLst/>
          </a:prstGeom>
          <a:noFill/>
        </p:spPr>
        <p:txBody>
          <a:bodyPr wrap="none" rtlCol="0">
            <a:spAutoFit/>
          </a:bodyPr>
          <a:lstStyle/>
          <a:p>
            <a:r>
              <a:rPr lang="en-AU" sz="1100" dirty="0" smtClean="0">
                <a:solidFill>
                  <a:schemeClr val="bg1"/>
                </a:solidFill>
              </a:rPr>
              <a:t>31</a:t>
            </a:r>
            <a:endParaRPr lang="en-AU" sz="1100" dirty="0">
              <a:solidFill>
                <a:schemeClr val="bg1"/>
              </a:solidFill>
            </a:endParaRPr>
          </a:p>
        </p:txBody>
      </p:sp>
    </p:spTree>
    <p:extLst>
      <p:ext uri="{BB962C8B-B14F-4D97-AF65-F5344CB8AC3E}">
        <p14:creationId xmlns:p14="http://schemas.microsoft.com/office/powerpoint/2010/main" val="679997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A918A57-EC50-42DC-BE3A-792D36DC2040}" type="slidenum">
              <a:rPr lang="en-AU" altLang="en-US" smtClean="0">
                <a:solidFill>
                  <a:schemeClr val="bg1"/>
                </a:solidFill>
              </a:rPr>
              <a:pPr fontAlgn="base">
                <a:spcBef>
                  <a:spcPct val="0"/>
                </a:spcBef>
                <a:spcAft>
                  <a:spcPct val="0"/>
                </a:spcAft>
              </a:pPr>
              <a:t>31</a:t>
            </a:fld>
            <a:endParaRPr lang="en-AU" altLang="en-US" smtClean="0">
              <a:solidFill>
                <a:schemeClr val="bg1"/>
              </a:solidFill>
            </a:endParaRPr>
          </a:p>
        </p:txBody>
      </p:sp>
      <p:sp>
        <p:nvSpPr>
          <p:cNvPr id="3" name="TextBox 2"/>
          <p:cNvSpPr txBox="1"/>
          <p:nvPr/>
        </p:nvSpPr>
        <p:spPr>
          <a:xfrm>
            <a:off x="547688" y="2316163"/>
            <a:ext cx="7299325" cy="646112"/>
          </a:xfrm>
          <a:prstGeom prst="rect">
            <a:avLst/>
          </a:prstGeom>
          <a:noFill/>
          <a:ln>
            <a:solidFill>
              <a:srgbClr val="FF0000"/>
            </a:solidFill>
          </a:ln>
          <a:effectLst>
            <a:outerShdw blurRad="50800" dist="38100" dir="8100000" algn="tr" rotWithShape="0">
              <a:prstClr val="black">
                <a:alpha val="40000"/>
              </a:prstClr>
            </a:outerShdw>
          </a:effectLst>
        </p:spPr>
        <p:txBody>
          <a:bodyPr>
            <a:spAutoFit/>
          </a:bodyPr>
          <a:lstStyle/>
          <a:p>
            <a:pPr eaLnBrk="1" fontAlgn="auto" hangingPunct="1">
              <a:spcBef>
                <a:spcPts val="0"/>
              </a:spcBef>
              <a:spcAft>
                <a:spcPts val="0"/>
              </a:spcAft>
              <a:defRPr/>
            </a:pPr>
            <a:r>
              <a:rPr lang="en-AU" sz="3600" dirty="0">
                <a:solidFill>
                  <a:srgbClr val="C00000"/>
                </a:solidFill>
                <a:latin typeface="Britannic Bold" panose="020B0903060703020204" pitchFamily="34" charset="0"/>
              </a:rPr>
              <a:t>CQ Queue Management System</a:t>
            </a:r>
          </a:p>
        </p:txBody>
      </p:sp>
      <p:sp>
        <p:nvSpPr>
          <p:cNvPr id="14" name="Rectangle 13"/>
          <p:cNvSpPr/>
          <p:nvPr/>
        </p:nvSpPr>
        <p:spPr>
          <a:xfrm>
            <a:off x="287338" y="493713"/>
            <a:ext cx="6330950"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50" name="TextBox 14"/>
          <p:cNvSpPr txBox="1">
            <a:spLocks noChangeArrowheads="1"/>
          </p:cNvSpPr>
          <p:nvPr/>
        </p:nvSpPr>
        <p:spPr bwMode="auto">
          <a:xfrm>
            <a:off x="442913" y="690563"/>
            <a:ext cx="582771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Support Services</a:t>
            </a:r>
          </a:p>
        </p:txBody>
      </p:sp>
      <p:sp>
        <p:nvSpPr>
          <p:cNvPr id="31751" name="TextBox 3"/>
          <p:cNvSpPr txBox="1">
            <a:spLocks noChangeArrowheads="1"/>
          </p:cNvSpPr>
          <p:nvPr/>
        </p:nvSpPr>
        <p:spPr bwMode="auto">
          <a:xfrm>
            <a:off x="442913" y="3405188"/>
            <a:ext cx="95456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UBSS utilises the </a:t>
            </a:r>
            <a:r>
              <a:rPr lang="en-AU" altLang="en-US">
                <a:hlinkClick r:id="rId2"/>
              </a:rPr>
              <a:t>CQ Queue Management System</a:t>
            </a:r>
            <a:r>
              <a:rPr lang="en-AU" altLang="en-US"/>
              <a:t> which allows students to:</a:t>
            </a:r>
          </a:p>
          <a:p>
            <a:pPr eaLnBrk="1" hangingPunct="1"/>
            <a:r>
              <a:rPr lang="en-AU" altLang="en-US"/>
              <a:t/>
            </a:r>
            <a:br>
              <a:rPr lang="en-AU" altLang="en-US"/>
            </a:br>
            <a:r>
              <a:rPr lang="en-AU" altLang="en-US"/>
              <a:t>• Take virtual tickets to join the Student Services queue</a:t>
            </a:r>
          </a:p>
          <a:p>
            <a:pPr eaLnBrk="1" hangingPunct="1"/>
            <a:r>
              <a:rPr lang="en-AU" altLang="en-US"/>
              <a:t/>
            </a:r>
            <a:br>
              <a:rPr lang="en-AU" altLang="en-US"/>
            </a:br>
            <a:r>
              <a:rPr lang="en-AU" altLang="en-US"/>
              <a:t>• Receive notifications when their ticket is about to be called</a:t>
            </a:r>
          </a:p>
          <a:p>
            <a:pPr eaLnBrk="1" hangingPunct="1"/>
            <a:r>
              <a:rPr lang="en-AU" altLang="en-US"/>
              <a:t/>
            </a:r>
            <a:br>
              <a:rPr lang="en-AU" altLang="en-US"/>
            </a:br>
            <a:r>
              <a:rPr lang="en-AU" altLang="en-US"/>
              <a:t>• Book appointments to see UBSS staff.</a:t>
            </a:r>
          </a:p>
          <a:p>
            <a:pPr eaLnBrk="1" hangingPunct="1"/>
            <a:endParaRPr lang="en-US" altLang="en-US"/>
          </a:p>
        </p:txBody>
      </p:sp>
      <p:pic>
        <p:nvPicPr>
          <p:cNvPr id="31752"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77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A6BA781-A85C-4ED5-9AFE-9D677DC3DDE3}" type="slidenum">
              <a:rPr lang="en-AU" altLang="en-US" smtClean="0">
                <a:solidFill>
                  <a:schemeClr val="bg1"/>
                </a:solidFill>
              </a:rPr>
              <a:pPr fontAlgn="base">
                <a:spcBef>
                  <a:spcPct val="0"/>
                </a:spcBef>
                <a:spcAft>
                  <a:spcPct val="0"/>
                </a:spcAft>
              </a:pPr>
              <a:t>32</a:t>
            </a:fld>
            <a:endParaRPr lang="en-AU" altLang="en-US" smtClean="0">
              <a:solidFill>
                <a:schemeClr val="bg1"/>
              </a:solidFill>
            </a:endParaRPr>
          </a:p>
        </p:txBody>
      </p:sp>
      <p:sp>
        <p:nvSpPr>
          <p:cNvPr id="3" name="TextBox 2"/>
          <p:cNvSpPr txBox="1"/>
          <p:nvPr/>
        </p:nvSpPr>
        <p:spPr>
          <a:xfrm>
            <a:off x="547688" y="2054225"/>
            <a:ext cx="9163050" cy="647700"/>
          </a:xfrm>
          <a:prstGeom prst="rect">
            <a:avLst/>
          </a:prstGeom>
          <a:noFill/>
          <a:ln>
            <a:solidFill>
              <a:srgbClr val="FF0000"/>
            </a:solidFill>
          </a:ln>
          <a:effectLst>
            <a:outerShdw blurRad="50800" dist="38100" dir="8100000" algn="tr" rotWithShape="0">
              <a:prstClr val="black">
                <a:alpha val="40000"/>
              </a:prstClr>
            </a:outerShdw>
          </a:effectLst>
        </p:spPr>
        <p:txBody>
          <a:bodyPr>
            <a:spAutoFit/>
          </a:bodyPr>
          <a:lstStyle/>
          <a:p>
            <a:pPr eaLnBrk="1" fontAlgn="auto" hangingPunct="1">
              <a:spcBef>
                <a:spcPts val="0"/>
              </a:spcBef>
              <a:spcAft>
                <a:spcPts val="0"/>
              </a:spcAft>
              <a:defRPr/>
            </a:pPr>
            <a:r>
              <a:rPr lang="en-AU" sz="3600" dirty="0">
                <a:solidFill>
                  <a:srgbClr val="C00000"/>
                </a:solidFill>
                <a:latin typeface="Britannic Bold" panose="020B0903060703020204" pitchFamily="34" charset="0"/>
              </a:rPr>
              <a:t>State-of-the-Art Online Education Facilities</a:t>
            </a:r>
          </a:p>
        </p:txBody>
      </p:sp>
      <p:sp>
        <p:nvSpPr>
          <p:cNvPr id="14" name="Rectangle 13"/>
          <p:cNvSpPr/>
          <p:nvPr/>
        </p:nvSpPr>
        <p:spPr>
          <a:xfrm>
            <a:off x="287338" y="493713"/>
            <a:ext cx="6330950"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774" name="TextBox 14"/>
          <p:cNvSpPr txBox="1">
            <a:spLocks noChangeArrowheads="1"/>
          </p:cNvSpPr>
          <p:nvPr/>
        </p:nvSpPr>
        <p:spPr bwMode="auto">
          <a:xfrm>
            <a:off x="442913" y="690563"/>
            <a:ext cx="5827712"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Support Services</a:t>
            </a:r>
          </a:p>
        </p:txBody>
      </p:sp>
      <p:sp>
        <p:nvSpPr>
          <p:cNvPr id="32775" name="Rectangle 3"/>
          <p:cNvSpPr>
            <a:spLocks noChangeArrowheads="1"/>
          </p:cNvSpPr>
          <p:nvPr/>
        </p:nvSpPr>
        <p:spPr bwMode="auto">
          <a:xfrm>
            <a:off x="522288" y="3024188"/>
            <a:ext cx="84756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a:t>Lecture Studios live broadcast of a lecture room for a richer and more advanced online student experience. All Lecture studios feature the following technologies:</a:t>
            </a:r>
          </a:p>
          <a:p>
            <a:pPr eaLnBrk="1" hangingPunct="1"/>
            <a:endParaRPr lang="en-AU" altLang="en-US" b="1"/>
          </a:p>
          <a:p>
            <a:pPr eaLnBrk="1" hangingPunct="1"/>
            <a:r>
              <a:rPr lang="en-AU" altLang="en-US"/>
              <a:t>• High definition automatic tracking cameras.</a:t>
            </a:r>
          </a:p>
          <a:p>
            <a:pPr eaLnBrk="1" hangingPunct="1"/>
            <a:endParaRPr lang="en-AU" altLang="en-US"/>
          </a:p>
          <a:p>
            <a:pPr eaLnBrk="1" hangingPunct="1"/>
            <a:r>
              <a:rPr lang="en-AU" altLang="en-US"/>
              <a:t>• High quality dual-channel wireless microphones.</a:t>
            </a:r>
          </a:p>
          <a:p>
            <a:pPr eaLnBrk="1" hangingPunct="1"/>
            <a:endParaRPr lang="en-AU" altLang="en-US"/>
          </a:p>
          <a:p>
            <a:pPr eaLnBrk="1" hangingPunct="1"/>
            <a:r>
              <a:rPr lang="en-AU" altLang="en-US"/>
              <a:t>• Dual interactive whiteboards.</a:t>
            </a:r>
          </a:p>
          <a:p>
            <a:pPr eaLnBrk="1" hangingPunct="1"/>
            <a:endParaRPr lang="en-AU" altLang="en-US"/>
          </a:p>
          <a:p>
            <a:pPr eaLnBrk="1" hangingPunct="1"/>
            <a:r>
              <a:rPr lang="en-AU" altLang="en-US"/>
              <a:t>• Dual display screens for more effective classroom management.</a:t>
            </a:r>
          </a:p>
          <a:p>
            <a:pPr eaLnBrk="1" hangingPunct="1"/>
            <a:endParaRPr lang="en-AU" altLang="en-US"/>
          </a:p>
          <a:p>
            <a:pPr eaLnBrk="1" hangingPunct="1"/>
            <a:r>
              <a:rPr lang="en-AU" altLang="en-US"/>
              <a:t>• Wireless presenter remotes.</a:t>
            </a:r>
          </a:p>
        </p:txBody>
      </p:sp>
      <p:pic>
        <p:nvPicPr>
          <p:cNvPr id="2050" name="Picture 2" descr="https://www.ubss.edu.au/media/1817/lecture-studio1.jpg?width=483&amp;height=362&amp;mode=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533" y="3774298"/>
            <a:ext cx="2665158" cy="1997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777"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79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21B59C-EAEC-409C-82F1-729552D5CE75}" type="slidenum">
              <a:rPr lang="en-AU" altLang="en-US" smtClean="0">
                <a:solidFill>
                  <a:schemeClr val="bg1"/>
                </a:solidFill>
              </a:rPr>
              <a:pPr fontAlgn="base">
                <a:spcBef>
                  <a:spcPct val="0"/>
                </a:spcBef>
                <a:spcAft>
                  <a:spcPct val="0"/>
                </a:spcAft>
              </a:pPr>
              <a:t>33</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797"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Skills Development</a:t>
            </a:r>
          </a:p>
        </p:txBody>
      </p:sp>
      <p:sp>
        <p:nvSpPr>
          <p:cNvPr id="33798" name="TextBox 5"/>
          <p:cNvSpPr txBox="1">
            <a:spLocks noChangeArrowheads="1"/>
          </p:cNvSpPr>
          <p:nvPr/>
        </p:nvSpPr>
        <p:spPr bwMode="auto">
          <a:xfrm>
            <a:off x="404813" y="2119313"/>
            <a:ext cx="70548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800" b="1" u="sng">
                <a:solidFill>
                  <a:srgbClr val="E51937"/>
                </a:solidFill>
              </a:rPr>
              <a:t>Centre for Entrepreneurship</a:t>
            </a:r>
          </a:p>
          <a:p>
            <a:pPr eaLnBrk="1" hangingPunct="1"/>
            <a:r>
              <a:rPr lang="en-US" altLang="en-US" b="1" u="sng">
                <a:solidFill>
                  <a:srgbClr val="E51937"/>
                </a:solidFill>
                <a:hlinkClick r:id="rId2"/>
              </a:rPr>
              <a:t>https://www.ubss.edu.au/centre-for-entrepreneurship/</a:t>
            </a:r>
            <a:endParaRPr lang="en-US" altLang="en-US" b="1" u="sng">
              <a:solidFill>
                <a:srgbClr val="E51937"/>
              </a:solidFill>
            </a:endParaRPr>
          </a:p>
          <a:p>
            <a:pPr eaLnBrk="1" hangingPunct="1"/>
            <a:endParaRPr lang="en-US" altLang="en-US" b="1" u="sng">
              <a:solidFill>
                <a:srgbClr val="E51937"/>
              </a:solidFill>
            </a:endParaRPr>
          </a:p>
          <a:p>
            <a:pPr eaLnBrk="1" hangingPunct="1"/>
            <a:r>
              <a:rPr lang="en-US" altLang="en-US" b="1" u="sng">
                <a:solidFill>
                  <a:srgbClr val="E51937"/>
                </a:solidFill>
              </a:rPr>
              <a:t> </a:t>
            </a:r>
          </a:p>
        </p:txBody>
      </p:sp>
      <p:sp>
        <p:nvSpPr>
          <p:cNvPr id="33799" name="TextBox 12"/>
          <p:cNvSpPr txBox="1">
            <a:spLocks noChangeArrowheads="1"/>
          </p:cNvSpPr>
          <p:nvPr/>
        </p:nvSpPr>
        <p:spPr bwMode="auto">
          <a:xfrm>
            <a:off x="404813" y="3679825"/>
            <a:ext cx="10871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sz="2400"/>
              <a:t>Welcome to the Centre for Entrepreneurship (CFE) - disrupting the higher education agenda. Where students have an immediate exposure to highly acclaimed entrepreneurs and organisations, directly involved in business in Australia.</a:t>
            </a:r>
            <a:endParaRPr lang="en-US" altLang="en-US" sz="2400" b="1" u="sng">
              <a:solidFill>
                <a:srgbClr val="E51937"/>
              </a:solidFill>
            </a:endParaRPr>
          </a:p>
          <a:p>
            <a:pPr algn="ctr" eaLnBrk="1" hangingPunct="1"/>
            <a:r>
              <a:rPr lang="en-US" altLang="en-US" b="1" u="sng">
                <a:solidFill>
                  <a:srgbClr val="E51937"/>
                </a:solidFill>
              </a:rPr>
              <a:t> </a:t>
            </a:r>
          </a:p>
        </p:txBody>
      </p:sp>
      <p:pic>
        <p:nvPicPr>
          <p:cNvPr id="33800"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8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9196EC-5096-4F2E-BC0C-B9FFD9C8C5C9}" type="slidenum">
              <a:rPr lang="en-AU" altLang="en-US" smtClean="0">
                <a:solidFill>
                  <a:schemeClr val="bg1"/>
                </a:solidFill>
              </a:rPr>
              <a:pPr fontAlgn="base">
                <a:spcBef>
                  <a:spcPct val="0"/>
                </a:spcBef>
                <a:spcAft>
                  <a:spcPct val="0"/>
                </a:spcAft>
              </a:pPr>
              <a:t>34</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821"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Skills Development</a:t>
            </a:r>
          </a:p>
        </p:txBody>
      </p:sp>
      <p:sp>
        <p:nvSpPr>
          <p:cNvPr id="34822" name="TextBox 5"/>
          <p:cNvSpPr txBox="1">
            <a:spLocks noChangeArrowheads="1"/>
          </p:cNvSpPr>
          <p:nvPr/>
        </p:nvSpPr>
        <p:spPr bwMode="auto">
          <a:xfrm>
            <a:off x="404813" y="1911350"/>
            <a:ext cx="7054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800" b="1" u="sng">
                <a:solidFill>
                  <a:srgbClr val="E51937"/>
                </a:solidFill>
              </a:rPr>
              <a:t>The Business Strategy Game (BSG)</a:t>
            </a:r>
          </a:p>
          <a:p>
            <a:pPr eaLnBrk="1" hangingPunct="1"/>
            <a:r>
              <a:rPr lang="en-US" altLang="en-US" b="1" u="sng">
                <a:solidFill>
                  <a:srgbClr val="E51937"/>
                </a:solidFill>
              </a:rPr>
              <a:t> </a:t>
            </a:r>
          </a:p>
        </p:txBody>
      </p:sp>
      <p:sp>
        <p:nvSpPr>
          <p:cNvPr id="34823" name="Rectangle 2"/>
          <p:cNvSpPr>
            <a:spLocks noChangeArrowheads="1"/>
          </p:cNvSpPr>
          <p:nvPr/>
        </p:nvSpPr>
        <p:spPr bwMode="auto">
          <a:xfrm>
            <a:off x="404813" y="3101975"/>
            <a:ext cx="109489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a:solidFill>
                  <a:srgbClr val="0E83CD"/>
                </a:solidFill>
                <a:latin typeface="Roboto Slab"/>
              </a:rPr>
              <a:t>What Is </a:t>
            </a:r>
            <a:r>
              <a:rPr lang="en-AU" altLang="en-US" i="1">
                <a:solidFill>
                  <a:srgbClr val="0E83CD"/>
                </a:solidFill>
                <a:latin typeface="Roboto Slab"/>
              </a:rPr>
              <a:t>The Business Strategy Game</a:t>
            </a:r>
            <a:r>
              <a:rPr lang="en-AU" altLang="en-US">
                <a:solidFill>
                  <a:srgbClr val="0E83CD"/>
                </a:solidFill>
                <a:latin typeface="Roboto Slab"/>
              </a:rPr>
              <a:t>?</a:t>
            </a:r>
          </a:p>
          <a:p>
            <a:pPr algn="ctr" eaLnBrk="1" hangingPunct="1"/>
            <a:r>
              <a:rPr lang="en-AU" altLang="en-US" b="1" i="1">
                <a:solidFill>
                  <a:srgbClr val="333333"/>
                </a:solidFill>
                <a:latin typeface="Roboto Slab"/>
              </a:rPr>
              <a:t>The Business Strategy Game</a:t>
            </a:r>
            <a:r>
              <a:rPr lang="en-AU" altLang="en-US" b="1">
                <a:solidFill>
                  <a:srgbClr val="333333"/>
                </a:solidFill>
                <a:latin typeface="Roboto Slab"/>
              </a:rPr>
              <a:t> is an online exercise where class members are divided into teams and assigned the task of running an athletic footwear company in head-to-head competition against companies managed by other class members. </a:t>
            </a:r>
          </a:p>
          <a:p>
            <a:pPr algn="ctr" eaLnBrk="1" hangingPunct="1"/>
            <a:endParaRPr lang="en-AU" altLang="en-US">
              <a:solidFill>
                <a:srgbClr val="333333"/>
              </a:solidFill>
              <a:latin typeface="Roboto Slab"/>
            </a:endParaRPr>
          </a:p>
          <a:p>
            <a:pPr algn="ctr" eaLnBrk="1" hangingPunct="1"/>
            <a:r>
              <a:rPr lang="en-AU" altLang="en-US" b="1">
                <a:solidFill>
                  <a:srgbClr val="333333"/>
                </a:solidFill>
                <a:latin typeface="Roboto Slab"/>
              </a:rPr>
              <a:t>Your company will also compete online against companies managed by other students from </a:t>
            </a:r>
          </a:p>
          <a:p>
            <a:pPr algn="ctr" eaLnBrk="1" hangingPunct="1"/>
            <a:r>
              <a:rPr lang="en-AU" altLang="en-US" b="1">
                <a:solidFill>
                  <a:srgbClr val="333333"/>
                </a:solidFill>
                <a:latin typeface="Roboto Slab"/>
              </a:rPr>
              <a:t>world-renowned universities and business schools around the world.</a:t>
            </a:r>
          </a:p>
          <a:p>
            <a:pPr algn="ctr" eaLnBrk="1" hangingPunct="1"/>
            <a:endParaRPr lang="en-AU" altLang="en-US" b="1">
              <a:solidFill>
                <a:srgbClr val="333333"/>
              </a:solidFill>
              <a:latin typeface="Roboto Slab"/>
            </a:endParaRPr>
          </a:p>
          <a:p>
            <a:pPr algn="ctr" eaLnBrk="1" hangingPunct="1"/>
            <a:r>
              <a:rPr lang="en-AU" altLang="en-US" b="1">
                <a:solidFill>
                  <a:srgbClr val="333333"/>
                </a:solidFill>
                <a:latin typeface="Roboto Slab"/>
              </a:rPr>
              <a:t>UBSS students have an outstanding performance </a:t>
            </a:r>
          </a:p>
          <a:p>
            <a:pPr algn="ctr" eaLnBrk="1" hangingPunct="1"/>
            <a:r>
              <a:rPr lang="en-AU" altLang="en-US" b="1">
                <a:solidFill>
                  <a:srgbClr val="333333"/>
                </a:solidFill>
                <a:latin typeface="Roboto Slab"/>
              </a:rPr>
              <a:t>and recently one group reached #1 in the world!!</a:t>
            </a:r>
          </a:p>
        </p:txBody>
      </p:sp>
      <p:pic>
        <p:nvPicPr>
          <p:cNvPr id="34824" name="Picture 4" descr="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84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EE45CA-F5FD-4DF1-A6FB-E92836B7EFB0}" type="slidenum">
              <a:rPr lang="en-AU" altLang="en-US" smtClean="0">
                <a:solidFill>
                  <a:schemeClr val="bg1"/>
                </a:solidFill>
              </a:rPr>
              <a:pPr fontAlgn="base">
                <a:spcBef>
                  <a:spcPct val="0"/>
                </a:spcBef>
                <a:spcAft>
                  <a:spcPct val="0"/>
                </a:spcAft>
              </a:pPr>
              <a:t>35</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845"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Skills Development</a:t>
            </a:r>
          </a:p>
        </p:txBody>
      </p:sp>
      <p:sp>
        <p:nvSpPr>
          <p:cNvPr id="35846" name="TextBox 5"/>
          <p:cNvSpPr txBox="1">
            <a:spLocks noChangeArrowheads="1"/>
          </p:cNvSpPr>
          <p:nvPr/>
        </p:nvSpPr>
        <p:spPr bwMode="auto">
          <a:xfrm>
            <a:off x="404813" y="1871663"/>
            <a:ext cx="70548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800" b="1" u="sng">
                <a:solidFill>
                  <a:srgbClr val="E51937"/>
                </a:solidFill>
              </a:rPr>
              <a:t>Capstone Project</a:t>
            </a:r>
          </a:p>
          <a:p>
            <a:pPr eaLnBrk="1" hangingPunct="1"/>
            <a:r>
              <a:rPr lang="en-US" altLang="en-US" b="1" u="sng">
                <a:solidFill>
                  <a:srgbClr val="E51937"/>
                </a:solidFill>
                <a:hlinkClick r:id="rId2"/>
              </a:rPr>
              <a:t>https://www.ubss.edu.au/centre-for-entrepreneurship/</a:t>
            </a:r>
            <a:endParaRPr lang="en-US" altLang="en-US" b="1" u="sng">
              <a:solidFill>
                <a:srgbClr val="E51937"/>
              </a:solidFill>
            </a:endParaRPr>
          </a:p>
          <a:p>
            <a:pPr eaLnBrk="1" hangingPunct="1"/>
            <a:endParaRPr lang="en-US" altLang="en-US" b="1" u="sng">
              <a:solidFill>
                <a:srgbClr val="E51937"/>
              </a:solidFill>
            </a:endParaRPr>
          </a:p>
          <a:p>
            <a:pPr eaLnBrk="1" hangingPunct="1"/>
            <a:r>
              <a:rPr lang="en-US" altLang="en-US" b="1" u="sng">
                <a:solidFill>
                  <a:srgbClr val="E51937"/>
                </a:solidFill>
              </a:rPr>
              <a:t> </a:t>
            </a:r>
          </a:p>
        </p:txBody>
      </p:sp>
      <p:sp>
        <p:nvSpPr>
          <p:cNvPr id="35847" name="Rectangle 2"/>
          <p:cNvSpPr>
            <a:spLocks noChangeArrowheads="1"/>
          </p:cNvSpPr>
          <p:nvPr/>
        </p:nvSpPr>
        <p:spPr bwMode="auto">
          <a:xfrm>
            <a:off x="1479550" y="2901950"/>
            <a:ext cx="874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b="1">
                <a:solidFill>
                  <a:srgbClr val="333333"/>
                </a:solidFill>
                <a:latin typeface="Heebo"/>
              </a:rPr>
              <a:t>“It is a multi-faceted project that serves as a culminating academic and intellectual experience for students.”</a:t>
            </a:r>
            <a:endParaRPr lang="en-US" altLang="en-US" b="1"/>
          </a:p>
        </p:txBody>
      </p:sp>
      <p:pic>
        <p:nvPicPr>
          <p:cNvPr id="3074" name="Picture 2" descr="UBSS Classroom and Interactive White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300" y="3945740"/>
            <a:ext cx="3805100" cy="2536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849"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8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CED611-2692-47D7-A57B-00C17264D810}" type="slidenum">
              <a:rPr lang="en-AU" altLang="en-US" smtClean="0">
                <a:solidFill>
                  <a:schemeClr val="bg1"/>
                </a:solidFill>
              </a:rPr>
              <a:pPr fontAlgn="base">
                <a:spcBef>
                  <a:spcPct val="0"/>
                </a:spcBef>
                <a:spcAft>
                  <a:spcPct val="0"/>
                </a:spcAft>
              </a:pPr>
              <a:t>36</a:t>
            </a:fld>
            <a:endParaRPr lang="en-AU" altLang="en-US" smtClean="0">
              <a:solidFill>
                <a:schemeClr val="bg1"/>
              </a:solidFill>
            </a:endParaRPr>
          </a:p>
        </p:txBody>
      </p:sp>
      <p:sp>
        <p:nvSpPr>
          <p:cNvPr id="10" name="Rectangle 9"/>
          <p:cNvSpPr/>
          <p:nvPr/>
        </p:nvSpPr>
        <p:spPr>
          <a:xfrm>
            <a:off x="404813" y="449263"/>
            <a:ext cx="6332537"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869" name="TextBox 10"/>
          <p:cNvSpPr txBox="1">
            <a:spLocks noChangeArrowheads="1"/>
          </p:cNvSpPr>
          <p:nvPr/>
        </p:nvSpPr>
        <p:spPr bwMode="auto">
          <a:xfrm>
            <a:off x="561975" y="644525"/>
            <a:ext cx="5827713"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Student ID Cards</a:t>
            </a:r>
          </a:p>
        </p:txBody>
      </p:sp>
      <p:sp>
        <p:nvSpPr>
          <p:cNvPr id="36870" name="TextBox 8"/>
          <p:cNvSpPr txBox="1">
            <a:spLocks noChangeArrowheads="1"/>
          </p:cNvSpPr>
          <p:nvPr/>
        </p:nvSpPr>
        <p:spPr bwMode="auto">
          <a:xfrm>
            <a:off x="561975" y="2746375"/>
            <a:ext cx="105838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a:t>Student Identification</a:t>
            </a:r>
            <a:br>
              <a:rPr lang="en-AU" altLang="en-US" b="1"/>
            </a:br>
            <a:r>
              <a:rPr lang="en-AU" altLang="en-US" b="1"/>
              <a:t/>
            </a:r>
            <a:br>
              <a:rPr lang="en-AU" altLang="en-US" b="1"/>
            </a:br>
            <a:r>
              <a:rPr lang="en-AU" altLang="en-US"/>
              <a:t>During the registration process you will be prompted to upload your ID photo. </a:t>
            </a:r>
            <a:endParaRPr lang="en-US" altLang="en-US"/>
          </a:p>
          <a:p>
            <a:pPr eaLnBrk="1" hangingPunct="1"/>
            <a:r>
              <a:rPr lang="en-AU" altLang="en-US"/>
              <a:t>You will have access to the digital student ID card on the UBSS Mobile App.</a:t>
            </a:r>
          </a:p>
          <a:p>
            <a:pPr eaLnBrk="1" hangingPunct="1"/>
            <a:endParaRPr lang="en-AU" altLang="en-US" b="1"/>
          </a:p>
          <a:p>
            <a:pPr eaLnBrk="1" hangingPunct="1"/>
            <a:r>
              <a:rPr lang="en-AU" altLang="en-US" b="1"/>
              <a:t>Please download your UBSS Mobile App today. </a:t>
            </a:r>
          </a:p>
          <a:p>
            <a:pPr eaLnBrk="1" hangingPunct="1"/>
            <a:r>
              <a:rPr lang="en-AU" altLang="en-US">
                <a:cs typeface="Calibri" panose="020F0502020204030204" pitchFamily="34" charset="0"/>
                <a:hlinkClick r:id="rId2"/>
              </a:rPr>
              <a:t>https://www.ubss.edu.au/ubss-mobile/?tab=Overview</a:t>
            </a:r>
            <a:r>
              <a:rPr lang="en-AU" altLang="en-US">
                <a:cs typeface="Calibri" panose="020F0502020204030204" pitchFamily="34" charset="0"/>
              </a:rPr>
              <a:t> </a:t>
            </a:r>
          </a:p>
        </p:txBody>
      </p:sp>
      <p:pic>
        <p:nvPicPr>
          <p:cNvPr id="36871"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7FCB52A-0A41-449D-880E-011BF1877058}" type="slidenum">
              <a:rPr lang="en-AU" altLang="en-US" smtClean="0"/>
              <a:pPr fontAlgn="base">
                <a:spcBef>
                  <a:spcPct val="0"/>
                </a:spcBef>
                <a:spcAft>
                  <a:spcPct val="0"/>
                </a:spcAft>
              </a:pPr>
              <a:t>37</a:t>
            </a:fld>
            <a:endParaRPr lang="en-AU" altLang="en-US" smtClean="0"/>
          </a:p>
        </p:txBody>
      </p:sp>
      <p:pic>
        <p:nvPicPr>
          <p:cNvPr id="378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34975"/>
            <a:ext cx="65706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4"/>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Academic Matters</a:t>
            </a:r>
          </a:p>
        </p:txBody>
      </p:sp>
      <p:sp>
        <p:nvSpPr>
          <p:cNvPr id="18" name="Rectangle 17"/>
          <p:cNvSpPr/>
          <p:nvPr/>
        </p:nvSpPr>
        <p:spPr>
          <a:xfrm>
            <a:off x="404813" y="449263"/>
            <a:ext cx="6332537"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894" name="TextBox 18"/>
          <p:cNvSpPr txBox="1">
            <a:spLocks noChangeArrowheads="1"/>
          </p:cNvSpPr>
          <p:nvPr/>
        </p:nvSpPr>
        <p:spPr bwMode="auto">
          <a:xfrm>
            <a:off x="561975" y="644525"/>
            <a:ext cx="5827713"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Subject Selection</a:t>
            </a:r>
          </a:p>
        </p:txBody>
      </p:sp>
      <p:sp>
        <p:nvSpPr>
          <p:cNvPr id="37895" name="TextBox 2"/>
          <p:cNvSpPr txBox="1">
            <a:spLocks noChangeArrowheads="1"/>
          </p:cNvSpPr>
          <p:nvPr/>
        </p:nvSpPr>
        <p:spPr bwMode="auto">
          <a:xfrm>
            <a:off x="404813" y="2601913"/>
            <a:ext cx="76152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Log into your myGCA account </a:t>
            </a:r>
            <a:r>
              <a:rPr lang="en-AU" altLang="en-US" b="1"/>
              <a:t>today</a:t>
            </a:r>
            <a:r>
              <a:rPr lang="en-AU" altLang="en-US"/>
              <a:t> and select your subjects.</a:t>
            </a:r>
          </a:p>
          <a:p>
            <a:pPr eaLnBrk="1" hangingPunct="1"/>
            <a:r>
              <a:rPr lang="en-AU" altLang="en-US"/>
              <a:t>Visit the UBSS website for more information on </a:t>
            </a:r>
            <a:r>
              <a:rPr lang="en-AU" altLang="en-US" b="1"/>
              <a:t>Subject Selection </a:t>
            </a:r>
            <a:r>
              <a:rPr lang="en-AU" altLang="en-US"/>
              <a:t>and </a:t>
            </a:r>
            <a:r>
              <a:rPr lang="en-AU" altLang="en-US" b="1"/>
              <a:t>Courses.</a:t>
            </a:r>
          </a:p>
          <a:p>
            <a:pPr eaLnBrk="1" hangingPunct="1"/>
            <a:r>
              <a:rPr lang="en-US" altLang="en-US">
                <a:hlinkClick r:id="rId3"/>
              </a:rPr>
              <a:t>https://www.ubss.edu.au/subject-selection</a:t>
            </a:r>
            <a:endParaRPr lang="en-US" altLang="en-US"/>
          </a:p>
          <a:p>
            <a:pPr eaLnBrk="1" hangingPunct="1"/>
            <a:r>
              <a:rPr lang="en-US" altLang="en-US">
                <a:hlinkClick r:id="rId4"/>
              </a:rPr>
              <a:t>https://www.ubss.edu.au/courses/</a:t>
            </a:r>
            <a:endParaRPr lang="en-US" altLang="en-US"/>
          </a:p>
          <a:p>
            <a:pPr eaLnBrk="1" hangingPunct="1"/>
            <a:endParaRPr lang="en-US" altLang="en-US"/>
          </a:p>
        </p:txBody>
      </p:sp>
      <p:graphicFrame>
        <p:nvGraphicFramePr>
          <p:cNvPr id="23" name="Diagram 22"/>
          <p:cNvGraphicFramePr/>
          <p:nvPr/>
        </p:nvGraphicFramePr>
        <p:xfrm>
          <a:off x="405192" y="4114733"/>
          <a:ext cx="10567607" cy="2477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7897"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1225" y="1804988"/>
            <a:ext cx="18923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4" descr="Text&#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4CAF07-03EB-4C78-8CFB-AE68D675C152}" type="slidenum">
              <a:rPr lang="en-AU" altLang="en-US" smtClean="0"/>
              <a:pPr fontAlgn="base">
                <a:spcBef>
                  <a:spcPct val="0"/>
                </a:spcBef>
                <a:spcAft>
                  <a:spcPct val="0"/>
                </a:spcAft>
              </a:pPr>
              <a:t>38</a:t>
            </a:fld>
            <a:endParaRPr lang="en-AU" altLang="en-US" smtClean="0"/>
          </a:p>
        </p:txBody>
      </p:sp>
      <p:pic>
        <p:nvPicPr>
          <p:cNvPr id="389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34975"/>
            <a:ext cx="65706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14"/>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Academic Matters</a:t>
            </a:r>
          </a:p>
        </p:txBody>
      </p:sp>
      <p:sp>
        <p:nvSpPr>
          <p:cNvPr id="18" name="Rectangle 17"/>
          <p:cNvSpPr/>
          <p:nvPr/>
        </p:nvSpPr>
        <p:spPr>
          <a:xfrm>
            <a:off x="404813" y="449263"/>
            <a:ext cx="8696325"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918" name="TextBox 18"/>
          <p:cNvSpPr txBox="1">
            <a:spLocks noChangeArrowheads="1"/>
          </p:cNvSpPr>
          <p:nvPr/>
        </p:nvSpPr>
        <p:spPr bwMode="auto">
          <a:xfrm>
            <a:off x="561975" y="644525"/>
            <a:ext cx="8445500"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Credit and Recognition of Prior Learning</a:t>
            </a:r>
          </a:p>
        </p:txBody>
      </p:sp>
      <p:sp>
        <p:nvSpPr>
          <p:cNvPr id="12" name="TextBox 11"/>
          <p:cNvSpPr txBox="1"/>
          <p:nvPr/>
        </p:nvSpPr>
        <p:spPr>
          <a:xfrm>
            <a:off x="404813" y="2459038"/>
            <a:ext cx="10702925" cy="4032250"/>
          </a:xfrm>
          <a:prstGeom prst="rect">
            <a:avLst/>
          </a:prstGeom>
          <a:noFill/>
        </p:spPr>
        <p:txBody>
          <a:bodyPr>
            <a:spAutoFit/>
          </a:bodyPr>
          <a:lstStyle/>
          <a:p>
            <a:pPr eaLnBrk="1" fontAlgn="auto" hangingPunct="1">
              <a:spcBef>
                <a:spcPts val="0"/>
              </a:spcBef>
              <a:spcAft>
                <a:spcPts val="0"/>
              </a:spcAft>
              <a:defRPr/>
            </a:pPr>
            <a:r>
              <a:rPr lang="en-AU" sz="1600" dirty="0">
                <a:latin typeface="+mn-lt"/>
              </a:rPr>
              <a:t>Credit and Recognition of Prior Learning is where you receive recognition for previous study where that study is the same as the course you are going to be doing.</a:t>
            </a:r>
          </a:p>
          <a:p>
            <a:pPr eaLnBrk="1" fontAlgn="auto" hangingPunct="1">
              <a:spcBef>
                <a:spcPts val="0"/>
              </a:spcBef>
              <a:spcAft>
                <a:spcPts val="0"/>
              </a:spcAft>
              <a:defRPr/>
            </a:pPr>
            <a:endParaRPr lang="en-AU" sz="1600" dirty="0">
              <a:latin typeface="+mn-lt"/>
            </a:endParaRPr>
          </a:p>
          <a:p>
            <a:pPr eaLnBrk="1" fontAlgn="auto" hangingPunct="1">
              <a:spcBef>
                <a:spcPts val="0"/>
              </a:spcBef>
              <a:spcAft>
                <a:spcPts val="0"/>
              </a:spcAft>
              <a:defRPr/>
            </a:pPr>
            <a:r>
              <a:rPr lang="en-AU" sz="1600" dirty="0">
                <a:latin typeface="+mn-lt"/>
              </a:rPr>
              <a:t>To be eligible for Recognition of Prior Learning (RPL), some conditions need to be met. The previous study must have:</a:t>
            </a:r>
          </a:p>
          <a:p>
            <a:pPr eaLnBrk="1" fontAlgn="auto" hangingPunct="1">
              <a:spcBef>
                <a:spcPts val="0"/>
              </a:spcBef>
              <a:spcAft>
                <a:spcPts val="0"/>
              </a:spcAft>
              <a:defRPr/>
            </a:pPr>
            <a:endParaRPr lang="en-AU" sz="1600" dirty="0">
              <a:latin typeface="+mn-lt"/>
            </a:endParaRPr>
          </a:p>
          <a:p>
            <a:pPr marL="342900" indent="-342900" eaLnBrk="1" fontAlgn="auto" hangingPunct="1">
              <a:spcBef>
                <a:spcPts val="0"/>
              </a:spcBef>
              <a:spcAft>
                <a:spcPts val="0"/>
              </a:spcAft>
              <a:buFontTx/>
              <a:buAutoNum type="arabicPeriod"/>
              <a:defRPr/>
            </a:pPr>
            <a:r>
              <a:rPr lang="en-AU" sz="1600" dirty="0">
                <a:latin typeface="+mn-lt"/>
              </a:rPr>
              <a:t>Same/similar content</a:t>
            </a:r>
          </a:p>
          <a:p>
            <a:pPr marL="342900" indent="-342900" eaLnBrk="1" fontAlgn="auto" hangingPunct="1">
              <a:spcBef>
                <a:spcPts val="0"/>
              </a:spcBef>
              <a:spcAft>
                <a:spcPts val="0"/>
              </a:spcAft>
              <a:buFontTx/>
              <a:buAutoNum type="arabicPeriod"/>
              <a:defRPr/>
            </a:pPr>
            <a:endParaRPr lang="en-AU" sz="1600" dirty="0">
              <a:latin typeface="+mn-lt"/>
            </a:endParaRPr>
          </a:p>
          <a:p>
            <a:pPr marL="342900" indent="-342900" eaLnBrk="1" fontAlgn="auto" hangingPunct="1">
              <a:spcBef>
                <a:spcPts val="0"/>
              </a:spcBef>
              <a:spcAft>
                <a:spcPts val="0"/>
              </a:spcAft>
              <a:buFontTx/>
              <a:buAutoNum type="arabicPeriod"/>
              <a:defRPr/>
            </a:pPr>
            <a:r>
              <a:rPr lang="en-AU" sz="1600" dirty="0">
                <a:latin typeface="+mn-lt"/>
              </a:rPr>
              <a:t>Same/similar duration</a:t>
            </a:r>
          </a:p>
          <a:p>
            <a:pPr marL="342900" indent="-342900" eaLnBrk="1" fontAlgn="auto" hangingPunct="1">
              <a:spcBef>
                <a:spcPts val="0"/>
              </a:spcBef>
              <a:spcAft>
                <a:spcPts val="0"/>
              </a:spcAft>
              <a:buFontTx/>
              <a:buAutoNum type="arabicPeriod"/>
              <a:defRPr/>
            </a:pPr>
            <a:endParaRPr lang="en-AU" sz="1600" dirty="0">
              <a:latin typeface="+mn-lt"/>
            </a:endParaRPr>
          </a:p>
          <a:p>
            <a:pPr marL="342900" indent="-342900" eaLnBrk="1" fontAlgn="auto" hangingPunct="1">
              <a:spcBef>
                <a:spcPts val="0"/>
              </a:spcBef>
              <a:spcAft>
                <a:spcPts val="0"/>
              </a:spcAft>
              <a:buFontTx/>
              <a:buAutoNum type="arabicPeriod"/>
              <a:defRPr/>
            </a:pPr>
            <a:r>
              <a:rPr lang="en-AU" sz="1600" dirty="0">
                <a:latin typeface="+mn-lt"/>
              </a:rPr>
              <a:t>Same/similar level of institution, </a:t>
            </a:r>
            <a:r>
              <a:rPr lang="en-AU" sz="1600" dirty="0" err="1">
                <a:latin typeface="+mn-lt"/>
              </a:rPr>
              <a:t>i.e</a:t>
            </a:r>
            <a:r>
              <a:rPr lang="en-AU" sz="1600" dirty="0">
                <a:latin typeface="+mn-lt"/>
              </a:rPr>
              <a:t> higher education/university or vocational education at an appropriate level of study.</a:t>
            </a:r>
          </a:p>
          <a:p>
            <a:pPr marL="342900" indent="-342900" eaLnBrk="1" fontAlgn="auto" hangingPunct="1">
              <a:spcBef>
                <a:spcPts val="0"/>
              </a:spcBef>
              <a:spcAft>
                <a:spcPts val="0"/>
              </a:spcAft>
              <a:buFontTx/>
              <a:buAutoNum type="arabicPeriod"/>
              <a:defRPr/>
            </a:pPr>
            <a:endParaRPr lang="en-AU" sz="1600" dirty="0">
              <a:latin typeface="+mn-lt"/>
            </a:endParaRPr>
          </a:p>
          <a:p>
            <a:pPr marL="342900" indent="-342900" eaLnBrk="1" fontAlgn="auto" hangingPunct="1">
              <a:spcBef>
                <a:spcPts val="0"/>
              </a:spcBef>
              <a:spcAft>
                <a:spcPts val="0"/>
              </a:spcAft>
              <a:buFontTx/>
              <a:buAutoNum type="arabicPeriod"/>
              <a:defRPr/>
            </a:pPr>
            <a:r>
              <a:rPr lang="en-AU" sz="1600" dirty="0">
                <a:latin typeface="+mn-lt"/>
              </a:rPr>
              <a:t>Application must be made by end of Week 2 of the beginning of your first trimester of study.</a:t>
            </a:r>
          </a:p>
          <a:p>
            <a:pPr marL="342900" indent="-342900" eaLnBrk="1" fontAlgn="auto" hangingPunct="1">
              <a:spcBef>
                <a:spcPts val="0"/>
              </a:spcBef>
              <a:spcAft>
                <a:spcPts val="0"/>
              </a:spcAft>
              <a:buFontTx/>
              <a:buAutoNum type="arabicPeriod"/>
              <a:defRPr/>
            </a:pPr>
            <a:endParaRPr lang="en-AU" sz="1600" dirty="0">
              <a:latin typeface="+mn-lt"/>
            </a:endParaRPr>
          </a:p>
          <a:p>
            <a:pPr marL="342900" indent="-342900" eaLnBrk="1" fontAlgn="auto" hangingPunct="1">
              <a:spcBef>
                <a:spcPts val="0"/>
              </a:spcBef>
              <a:spcAft>
                <a:spcPts val="0"/>
              </a:spcAft>
              <a:buFontTx/>
              <a:buAutoNum type="arabicPeriod"/>
              <a:defRPr/>
            </a:pPr>
            <a:r>
              <a:rPr lang="en-AU" sz="1600" dirty="0">
                <a:latin typeface="+mn-lt"/>
              </a:rPr>
              <a:t>Granting credit for courses that are unrelated to the course for which you are enrolled will not receive the same amount of credit as a related course.</a:t>
            </a:r>
            <a:endParaRPr lang="en-US" sz="1600" dirty="0">
              <a:latin typeface="+mn-lt"/>
            </a:endParaRPr>
          </a:p>
          <a:p>
            <a:pPr eaLnBrk="1" fontAlgn="auto" hangingPunct="1">
              <a:spcBef>
                <a:spcPts val="0"/>
              </a:spcBef>
              <a:spcAft>
                <a:spcPts val="0"/>
              </a:spcAft>
              <a:defRPr/>
            </a:pPr>
            <a:endParaRPr lang="en-US" sz="1600" dirty="0">
              <a:latin typeface="+mn-lt"/>
            </a:endParaRPr>
          </a:p>
        </p:txBody>
      </p:sp>
      <p:pic>
        <p:nvPicPr>
          <p:cNvPr id="38920"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360C2DA-107E-4CF8-B4D4-DDE93374EE65}" type="slidenum">
              <a:rPr lang="en-AU" altLang="en-US" smtClean="0"/>
              <a:pPr fontAlgn="base">
                <a:spcBef>
                  <a:spcPct val="0"/>
                </a:spcBef>
                <a:spcAft>
                  <a:spcPct val="0"/>
                </a:spcAft>
              </a:pPr>
              <a:t>39</a:t>
            </a:fld>
            <a:endParaRPr lang="en-AU" altLang="en-US" smtClean="0"/>
          </a:p>
        </p:txBody>
      </p:sp>
      <p:pic>
        <p:nvPicPr>
          <p:cNvPr id="399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34975"/>
            <a:ext cx="65706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4"/>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Academic Matters</a:t>
            </a:r>
          </a:p>
        </p:txBody>
      </p:sp>
      <p:sp>
        <p:nvSpPr>
          <p:cNvPr id="18" name="Rectangle 17"/>
          <p:cNvSpPr/>
          <p:nvPr/>
        </p:nvSpPr>
        <p:spPr>
          <a:xfrm>
            <a:off x="404813" y="449263"/>
            <a:ext cx="8696325"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942" name="TextBox 18"/>
          <p:cNvSpPr txBox="1">
            <a:spLocks noChangeArrowheads="1"/>
          </p:cNvSpPr>
          <p:nvPr/>
        </p:nvSpPr>
        <p:spPr bwMode="auto">
          <a:xfrm>
            <a:off x="561975" y="644525"/>
            <a:ext cx="8445500"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Credit and Recognition of Prior Learning</a:t>
            </a:r>
          </a:p>
        </p:txBody>
      </p:sp>
      <p:graphicFrame>
        <p:nvGraphicFramePr>
          <p:cNvPr id="23" name="Diagram 22"/>
          <p:cNvGraphicFramePr/>
          <p:nvPr/>
        </p:nvGraphicFramePr>
        <p:xfrm>
          <a:off x="561443" y="3184672"/>
          <a:ext cx="10567607" cy="2477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944"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17100" y="1841500"/>
            <a:ext cx="18923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Box 2"/>
          <p:cNvSpPr txBox="1">
            <a:spLocks noChangeArrowheads="1"/>
          </p:cNvSpPr>
          <p:nvPr/>
        </p:nvSpPr>
        <p:spPr bwMode="auto">
          <a:xfrm>
            <a:off x="479425" y="2516188"/>
            <a:ext cx="6399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a:t>How to apply for Recognition of Prior Learning?</a:t>
            </a:r>
            <a:endParaRPr lang="en-US" altLang="en-US" sz="2000" b="1"/>
          </a:p>
        </p:txBody>
      </p:sp>
      <p:sp>
        <p:nvSpPr>
          <p:cNvPr id="39946" name="TextBox 3"/>
          <p:cNvSpPr txBox="1">
            <a:spLocks noChangeArrowheads="1"/>
          </p:cNvSpPr>
          <p:nvPr/>
        </p:nvSpPr>
        <p:spPr bwMode="auto">
          <a:xfrm>
            <a:off x="404813" y="5926138"/>
            <a:ext cx="1080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Credit is granted for students on an individual basis; based on the UBSS Credit and Recognition of Prior Learning Policy found here: </a:t>
            </a:r>
            <a:r>
              <a:rPr lang="en-AU" altLang="en-US">
                <a:hlinkClick r:id="rId9"/>
              </a:rPr>
              <a:t>https://www.ubss.edu.au/policies-and-procedures</a:t>
            </a:r>
            <a:r>
              <a:rPr lang="en-AU" altLang="en-US"/>
              <a:t> </a:t>
            </a:r>
            <a:endParaRPr lang="en-US" altLang="en-US"/>
          </a:p>
        </p:txBody>
      </p:sp>
      <p:pic>
        <p:nvPicPr>
          <p:cNvPr id="39947" name="Picture 4" descr="Text&#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5600" y="346075"/>
            <a:ext cx="6332538"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7" name="TextBox 7"/>
          <p:cNvSpPr txBox="1">
            <a:spLocks noChangeArrowheads="1"/>
          </p:cNvSpPr>
          <p:nvPr/>
        </p:nvSpPr>
        <p:spPr bwMode="auto">
          <a:xfrm>
            <a:off x="469900" y="546100"/>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Introduction to UBSS  </a:t>
            </a:r>
          </a:p>
        </p:txBody>
      </p:sp>
      <p:sp>
        <p:nvSpPr>
          <p:cNvPr id="6148" name="TextBox 8"/>
          <p:cNvSpPr txBox="1">
            <a:spLocks noChangeArrowheads="1"/>
          </p:cNvSpPr>
          <p:nvPr/>
        </p:nvSpPr>
        <p:spPr bwMode="auto">
          <a:xfrm>
            <a:off x="355600" y="2009775"/>
            <a:ext cx="115665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a:t>UBSS is a nationally recognised business school and higher education provider of undergraduate and postgraduate programs that prepare you for the challenges of the global business marketplace. </a:t>
            </a:r>
          </a:p>
          <a:p>
            <a:pPr algn="ctr" eaLnBrk="1" hangingPunct="1"/>
            <a:endParaRPr lang="en-AU" altLang="en-US" sz="2400"/>
          </a:p>
          <a:p>
            <a:pPr eaLnBrk="1" hangingPunct="1"/>
            <a:r>
              <a:rPr lang="en-AU" altLang="en-US" sz="2000" b="1" u="sng">
                <a:solidFill>
                  <a:srgbClr val="C00000"/>
                </a:solidFill>
              </a:rPr>
              <a:t>Our Programs</a:t>
            </a:r>
          </a:p>
          <a:p>
            <a:pPr eaLnBrk="1" hangingPunct="1"/>
            <a:endParaRPr lang="en-AU" altLang="en-US" sz="2000" b="1" u="sng">
              <a:solidFill>
                <a:srgbClr val="C00000"/>
              </a:solidFill>
            </a:endParaRPr>
          </a:p>
          <a:p>
            <a:pPr eaLnBrk="1" hangingPunct="1"/>
            <a:r>
              <a:rPr lang="en-AU" altLang="en-US" sz="2000"/>
              <a:t>Bachelor of Accounting</a:t>
            </a:r>
          </a:p>
          <a:p>
            <a:pPr eaLnBrk="1" hangingPunct="1"/>
            <a:endParaRPr lang="en-AU" altLang="en-US" sz="2000"/>
          </a:p>
          <a:p>
            <a:pPr eaLnBrk="1" hangingPunct="1"/>
            <a:r>
              <a:rPr lang="en-AU" altLang="en-US" sz="2000"/>
              <a:t>Bachelor of Business</a:t>
            </a:r>
          </a:p>
          <a:p>
            <a:pPr eaLnBrk="1" hangingPunct="1"/>
            <a:endParaRPr lang="en-AU" altLang="en-US" sz="2000"/>
          </a:p>
          <a:p>
            <a:pPr eaLnBrk="1" hangingPunct="1"/>
            <a:r>
              <a:rPr lang="en-AU" altLang="en-US" sz="2000"/>
              <a:t>Master of Business Administration (MBA)</a:t>
            </a:r>
          </a:p>
          <a:p>
            <a:pPr lvl="1" eaLnBrk="1" hangingPunct="1"/>
            <a:r>
              <a:rPr lang="en-AU" altLang="en-US" i="1"/>
              <a:t>Accounting</a:t>
            </a:r>
          </a:p>
          <a:p>
            <a:pPr lvl="1" eaLnBrk="1" hangingPunct="1"/>
            <a:r>
              <a:rPr lang="en-AU" altLang="en-US" i="1"/>
              <a:t>Entrepreneurship</a:t>
            </a:r>
            <a:endParaRPr lang="en-US" altLang="en-US" i="1"/>
          </a:p>
        </p:txBody>
      </p:sp>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50" name="Slide Number Placeholder 1"/>
          <p:cNvSpPr>
            <a:spLocks noGrp="1"/>
          </p:cNvSpPr>
          <p:nvPr>
            <p:ph type="sldNum" sz="quarter" idx="12"/>
          </p:nvPr>
        </p:nvSpPr>
        <p:spPr bwMode="auto">
          <a:xfrm>
            <a:off x="8916988" y="647382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475FDF-2F18-45A4-9508-E08446146919}" type="slidenum">
              <a:rPr lang="en-AU" altLang="en-US" smtClean="0">
                <a:solidFill>
                  <a:schemeClr val="bg1"/>
                </a:solidFill>
              </a:rPr>
              <a:pPr fontAlgn="base">
                <a:spcBef>
                  <a:spcPct val="0"/>
                </a:spcBef>
                <a:spcAft>
                  <a:spcPct val="0"/>
                </a:spcAft>
              </a:pPr>
              <a:t>4</a:t>
            </a:fld>
            <a:endParaRPr lang="en-AU" altLang="en-US" smtClean="0">
              <a:solidFill>
                <a:schemeClr val="bg1"/>
              </a:solidFill>
            </a:endParaRPr>
          </a:p>
        </p:txBody>
      </p:sp>
      <p:pic>
        <p:nvPicPr>
          <p:cNvPr id="6151" name="Picture 12"/>
          <p:cNvPicPr>
            <a:picLocks noChangeAspect="1"/>
          </p:cNvPicPr>
          <p:nvPr/>
        </p:nvPicPr>
        <p:blipFill>
          <a:blip r:embed="rId4">
            <a:extLst>
              <a:ext uri="{28A0092B-C50C-407E-A947-70E740481C1C}">
                <a14:useLocalDpi xmlns:a14="http://schemas.microsoft.com/office/drawing/2010/main" val="0"/>
              </a:ext>
            </a:extLst>
          </a:blip>
          <a:srcRect l="86676" t="29825" r="3777" b="36407"/>
          <a:stretch>
            <a:fillRect/>
          </a:stretch>
        </p:blipFill>
        <p:spPr bwMode="auto">
          <a:xfrm>
            <a:off x="9507538" y="3254375"/>
            <a:ext cx="19891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p:cNvPicPr>
            <a:picLocks noChangeAspect="1"/>
          </p:cNvPicPr>
          <p:nvPr/>
        </p:nvPicPr>
        <p:blipFill>
          <a:blip r:embed="rId4">
            <a:extLst>
              <a:ext uri="{28A0092B-C50C-407E-A947-70E740481C1C}">
                <a14:useLocalDpi xmlns:a14="http://schemas.microsoft.com/office/drawing/2010/main" val="0"/>
              </a:ext>
            </a:extLst>
          </a:blip>
          <a:srcRect l="53357" t="29825" r="37344" b="37482"/>
          <a:stretch>
            <a:fillRect/>
          </a:stretch>
        </p:blipFill>
        <p:spPr bwMode="auto">
          <a:xfrm>
            <a:off x="5327650" y="3221038"/>
            <a:ext cx="2027238"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p:cNvPicPr>
            <a:picLocks noChangeAspect="1"/>
          </p:cNvPicPr>
          <p:nvPr/>
        </p:nvPicPr>
        <p:blipFill>
          <a:blip r:embed="rId4">
            <a:extLst>
              <a:ext uri="{28A0092B-C50C-407E-A947-70E740481C1C}">
                <a14:useLocalDpi xmlns:a14="http://schemas.microsoft.com/office/drawing/2010/main" val="0"/>
              </a:ext>
            </a:extLst>
          </a:blip>
          <a:srcRect l="75563" t="35744" r="14967" b="28519"/>
          <a:stretch>
            <a:fillRect/>
          </a:stretch>
        </p:blipFill>
        <p:spPr bwMode="auto">
          <a:xfrm>
            <a:off x="7485063" y="3462338"/>
            <a:ext cx="18923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851525" y="5426075"/>
            <a:ext cx="4808538" cy="415925"/>
          </a:xfrm>
          <a:prstGeom prst="rect">
            <a:avLst/>
          </a:prstGeom>
          <a:noFill/>
        </p:spPr>
        <p:txBody>
          <a:bodyPr>
            <a:spAutoFit/>
          </a:bodyPr>
          <a:lstStyle/>
          <a:p>
            <a:pPr eaLnBrk="1" fontAlgn="auto" hangingPunct="1">
              <a:spcBef>
                <a:spcPts val="0"/>
              </a:spcBef>
              <a:spcAft>
                <a:spcPts val="0"/>
              </a:spcAft>
              <a:defRPr/>
            </a:pPr>
            <a:r>
              <a:rPr lang="en-AU" sz="1050" dirty="0">
                <a:latin typeface="+mn-lt"/>
              </a:rPr>
              <a:t>Source: The Australian Government Department of Education and Training Quality Indicators for Learning and Teaching - </a:t>
            </a:r>
            <a:r>
              <a:rPr lang="en-AU" sz="1050" dirty="0">
                <a:latin typeface="+mn-lt"/>
                <a:hlinkClick r:id="rId5"/>
              </a:rPr>
              <a:t>qilt.edu.au</a:t>
            </a:r>
            <a:endParaRPr lang="en-US" sz="1050" dirty="0">
              <a:latin typeface="+mn-lt"/>
            </a:endParaRPr>
          </a:p>
        </p:txBody>
      </p:sp>
      <p:pic>
        <p:nvPicPr>
          <p:cNvPr id="6155" name="Picture 4" descr="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19"/>
    </mc:Choice>
    <mc:Fallback xmlns="">
      <p:transition spd="slow" advTm="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6676040-4F1D-4F0C-801A-CD20FF53818D}" type="slidenum">
              <a:rPr lang="en-AU" altLang="en-US" smtClean="0"/>
              <a:pPr fontAlgn="base">
                <a:spcBef>
                  <a:spcPct val="0"/>
                </a:spcBef>
                <a:spcAft>
                  <a:spcPct val="0"/>
                </a:spcAft>
              </a:pPr>
              <a:t>40</a:t>
            </a:fld>
            <a:endParaRPr lang="en-AU" altLang="en-US" smtClean="0"/>
          </a:p>
        </p:txBody>
      </p:sp>
      <p:sp>
        <p:nvSpPr>
          <p:cNvPr id="10" name="Rectangle 9"/>
          <p:cNvSpPr/>
          <p:nvPr/>
        </p:nvSpPr>
        <p:spPr>
          <a:xfrm>
            <a:off x="404813" y="449263"/>
            <a:ext cx="6332537"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964" name="TextBox 10"/>
          <p:cNvSpPr txBox="1">
            <a:spLocks noChangeArrowheads="1"/>
          </p:cNvSpPr>
          <p:nvPr/>
        </p:nvSpPr>
        <p:spPr bwMode="auto">
          <a:xfrm>
            <a:off x="561975" y="644525"/>
            <a:ext cx="5827713"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Paying your Tuition Fees</a:t>
            </a:r>
          </a:p>
        </p:txBody>
      </p:sp>
      <p:sp>
        <p:nvSpPr>
          <p:cNvPr id="40965" name="TextBox 13"/>
          <p:cNvSpPr txBox="1">
            <a:spLocks noChangeArrowheads="1"/>
          </p:cNvSpPr>
          <p:nvPr/>
        </p:nvSpPr>
        <p:spPr bwMode="auto">
          <a:xfrm>
            <a:off x="866775" y="2454275"/>
            <a:ext cx="4522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BPAY – the preferred payment option for UBSS</a:t>
            </a:r>
          </a:p>
        </p:txBody>
      </p:sp>
      <p:pic>
        <p:nvPicPr>
          <p:cNvPr id="40966" name="Picture 16"/>
          <p:cNvPicPr>
            <a:picLocks noChangeAspect="1"/>
          </p:cNvPicPr>
          <p:nvPr/>
        </p:nvPicPr>
        <p:blipFill>
          <a:blip r:embed="rId2">
            <a:extLst>
              <a:ext uri="{28A0092B-C50C-407E-A947-70E740481C1C}">
                <a14:useLocalDpi xmlns:a14="http://schemas.microsoft.com/office/drawing/2010/main" val="0"/>
              </a:ext>
            </a:extLst>
          </a:blip>
          <a:srcRect t="38432" r="65788"/>
          <a:stretch>
            <a:fillRect/>
          </a:stretch>
        </p:blipFill>
        <p:spPr bwMode="auto">
          <a:xfrm>
            <a:off x="866775" y="2970213"/>
            <a:ext cx="208597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1838" y="2924175"/>
            <a:ext cx="637222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01225" y="1804988"/>
            <a:ext cx="18923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1492D7-3D1F-4702-A652-00230C6AADA7}" type="slidenum">
              <a:rPr lang="en-AU" altLang="en-US" smtClean="0"/>
              <a:pPr fontAlgn="base">
                <a:spcBef>
                  <a:spcPct val="0"/>
                </a:spcBef>
                <a:spcAft>
                  <a:spcPct val="0"/>
                </a:spcAft>
              </a:pPr>
              <a:t>41</a:t>
            </a:fld>
            <a:endParaRPr lang="en-AU" altLang="en-US" smtClean="0"/>
          </a:p>
        </p:txBody>
      </p:sp>
      <p:sp>
        <p:nvSpPr>
          <p:cNvPr id="10" name="Rectangle 9"/>
          <p:cNvSpPr/>
          <p:nvPr/>
        </p:nvSpPr>
        <p:spPr>
          <a:xfrm>
            <a:off x="404813" y="449263"/>
            <a:ext cx="6332537"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988" name="TextBox 10"/>
          <p:cNvSpPr txBox="1">
            <a:spLocks noChangeArrowheads="1"/>
          </p:cNvSpPr>
          <p:nvPr/>
        </p:nvSpPr>
        <p:spPr bwMode="auto">
          <a:xfrm>
            <a:off x="561975" y="644525"/>
            <a:ext cx="5827713"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Paying your Tuition Fees</a:t>
            </a:r>
          </a:p>
        </p:txBody>
      </p:sp>
      <p:sp>
        <p:nvSpPr>
          <p:cNvPr id="41989" name="TextBox 13"/>
          <p:cNvSpPr txBox="1">
            <a:spLocks noChangeArrowheads="1"/>
          </p:cNvSpPr>
          <p:nvPr/>
        </p:nvSpPr>
        <p:spPr bwMode="auto">
          <a:xfrm>
            <a:off x="404813" y="2314575"/>
            <a:ext cx="3311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a:t>How to make a payment?</a:t>
            </a:r>
          </a:p>
        </p:txBody>
      </p:sp>
      <p:graphicFrame>
        <p:nvGraphicFramePr>
          <p:cNvPr id="3" name="Diagram 2"/>
          <p:cNvGraphicFramePr/>
          <p:nvPr/>
        </p:nvGraphicFramePr>
        <p:xfrm>
          <a:off x="405192" y="2883700"/>
          <a:ext cx="10567607" cy="3848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9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01225" y="1804988"/>
            <a:ext cx="18923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descr="Text&#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01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AD0679-9E1D-4FE2-AEE3-7CD496B53CB4}" type="slidenum">
              <a:rPr lang="en-AU" altLang="en-US" smtClean="0">
                <a:solidFill>
                  <a:schemeClr val="bg1"/>
                </a:solidFill>
              </a:rPr>
              <a:pPr fontAlgn="base">
                <a:spcBef>
                  <a:spcPct val="0"/>
                </a:spcBef>
                <a:spcAft>
                  <a:spcPct val="0"/>
                </a:spcAft>
              </a:pPr>
              <a:t>42</a:t>
            </a:fld>
            <a:endParaRPr lang="en-AU" altLang="en-US" smtClean="0">
              <a:solidFill>
                <a:schemeClr val="bg1"/>
              </a:solidFill>
            </a:endParaRPr>
          </a:p>
        </p:txBody>
      </p:sp>
      <p:pic>
        <p:nvPicPr>
          <p:cNvPr id="43012" name="Picture 2"/>
          <p:cNvPicPr>
            <a:picLocks noChangeAspect="1"/>
          </p:cNvPicPr>
          <p:nvPr/>
        </p:nvPicPr>
        <p:blipFill>
          <a:blip r:embed="rId2">
            <a:extLst>
              <a:ext uri="{28A0092B-C50C-407E-A947-70E740481C1C}">
                <a14:useLocalDpi xmlns:a14="http://schemas.microsoft.com/office/drawing/2010/main" val="0"/>
              </a:ext>
            </a:extLst>
          </a:blip>
          <a:srcRect r="34029" b="19839"/>
          <a:stretch>
            <a:fillRect/>
          </a:stretch>
        </p:blipFill>
        <p:spPr bwMode="auto">
          <a:xfrm>
            <a:off x="2112963" y="1165225"/>
            <a:ext cx="690721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0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795735E-CAB6-46C6-BFC7-5DDE13E01AF1}" type="slidenum">
              <a:rPr lang="en-AU" altLang="en-US" smtClean="0">
                <a:solidFill>
                  <a:schemeClr val="bg1"/>
                </a:solidFill>
              </a:rPr>
              <a:pPr fontAlgn="base">
                <a:spcBef>
                  <a:spcPct val="0"/>
                </a:spcBef>
                <a:spcAft>
                  <a:spcPct val="0"/>
                </a:spcAft>
              </a:pPr>
              <a:t>43</a:t>
            </a:fld>
            <a:endParaRPr lang="en-AU" altLang="en-US" smtClean="0">
              <a:solidFill>
                <a:schemeClr val="bg1"/>
              </a:solidFill>
            </a:endParaRPr>
          </a:p>
        </p:txBody>
      </p:sp>
      <p:sp>
        <p:nvSpPr>
          <p:cNvPr id="10" name="Rectangle 9"/>
          <p:cNvSpPr/>
          <p:nvPr/>
        </p:nvSpPr>
        <p:spPr>
          <a:xfrm>
            <a:off x="404813" y="449263"/>
            <a:ext cx="6332537"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037" name="TextBox 10"/>
          <p:cNvSpPr txBox="1">
            <a:spLocks noChangeArrowheads="1"/>
          </p:cNvSpPr>
          <p:nvPr/>
        </p:nvSpPr>
        <p:spPr bwMode="auto">
          <a:xfrm>
            <a:off x="561975" y="644525"/>
            <a:ext cx="5827713"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Medical Leave</a:t>
            </a:r>
          </a:p>
        </p:txBody>
      </p:sp>
      <p:sp>
        <p:nvSpPr>
          <p:cNvPr id="44038" name="TextBox 13"/>
          <p:cNvSpPr txBox="1">
            <a:spLocks noChangeArrowheads="1"/>
          </p:cNvSpPr>
          <p:nvPr/>
        </p:nvSpPr>
        <p:spPr bwMode="auto">
          <a:xfrm>
            <a:off x="404813" y="2303463"/>
            <a:ext cx="9475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Apply for Medical Leave via MyGCA /</a:t>
            </a:r>
            <a:r>
              <a:rPr lang="en-AU" altLang="en-US" b="1" i="1"/>
              <a:t> Student Services Online / Support Services / Approved Leave</a:t>
            </a:r>
            <a:br>
              <a:rPr lang="en-AU" altLang="en-US" b="1" i="1"/>
            </a:br>
            <a:r>
              <a:rPr lang="en-AU" altLang="en-US"/>
              <a:t>When you visit your Doctor ask for a medical certificate.</a:t>
            </a:r>
            <a:br>
              <a:rPr lang="en-AU" altLang="en-US"/>
            </a:br>
            <a:r>
              <a:rPr lang="en-AU" altLang="en-US"/>
              <a:t>Doctors are registered with the Australian government and will have a Medicare Provider Number.</a:t>
            </a:r>
            <a:endParaRPr lang="en-AU" altLang="en-US" b="1" i="1"/>
          </a:p>
        </p:txBody>
      </p:sp>
      <p:pic>
        <p:nvPicPr>
          <p:cNvPr id="44039"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5675" y="3433763"/>
            <a:ext cx="6170613"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17"/>
          <p:cNvSpPr txBox="1">
            <a:spLocks noChangeArrowheads="1"/>
          </p:cNvSpPr>
          <p:nvPr/>
        </p:nvSpPr>
        <p:spPr bwMode="auto">
          <a:xfrm>
            <a:off x="1112838" y="4840288"/>
            <a:ext cx="7542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a:t>UPLOAD YOUR MEDICAL CERTIFICATE and other documents where applicable.</a:t>
            </a:r>
          </a:p>
        </p:txBody>
      </p:sp>
      <p:pic>
        <p:nvPicPr>
          <p:cNvPr id="44041"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8475" y="5208588"/>
            <a:ext cx="196056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Box 19"/>
          <p:cNvSpPr txBox="1">
            <a:spLocks noChangeArrowheads="1"/>
          </p:cNvSpPr>
          <p:nvPr/>
        </p:nvSpPr>
        <p:spPr bwMode="auto">
          <a:xfrm>
            <a:off x="404813" y="5702300"/>
            <a:ext cx="5132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You must keep the original of all medical documents.</a:t>
            </a:r>
            <a:br>
              <a:rPr lang="en-AU" altLang="en-US"/>
            </a:br>
            <a:r>
              <a:rPr lang="en-AU" altLang="en-US"/>
              <a:t>DHA may wish to view the document.</a:t>
            </a:r>
          </a:p>
        </p:txBody>
      </p:sp>
      <p:pic>
        <p:nvPicPr>
          <p:cNvPr id="44043"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05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43FE548-F0EB-4127-8015-4C7FF3697DBB}" type="slidenum">
              <a:rPr lang="en-AU" altLang="en-US" smtClean="0">
                <a:solidFill>
                  <a:schemeClr val="bg1"/>
                </a:solidFill>
              </a:rPr>
              <a:pPr fontAlgn="base">
                <a:spcBef>
                  <a:spcPct val="0"/>
                </a:spcBef>
                <a:spcAft>
                  <a:spcPct val="0"/>
                </a:spcAft>
              </a:pPr>
              <a:t>44</a:t>
            </a:fld>
            <a:endParaRPr lang="en-AU" altLang="en-US" smtClean="0">
              <a:solidFill>
                <a:schemeClr val="bg1"/>
              </a:solidFill>
            </a:endParaRPr>
          </a:p>
        </p:txBody>
      </p:sp>
      <p:sp>
        <p:nvSpPr>
          <p:cNvPr id="10" name="Rectangle 9"/>
          <p:cNvSpPr/>
          <p:nvPr/>
        </p:nvSpPr>
        <p:spPr>
          <a:xfrm>
            <a:off x="404813" y="449263"/>
            <a:ext cx="6332537" cy="16589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061" name="TextBox 10"/>
          <p:cNvSpPr txBox="1">
            <a:spLocks noChangeArrowheads="1"/>
          </p:cNvSpPr>
          <p:nvPr/>
        </p:nvSpPr>
        <p:spPr bwMode="auto">
          <a:xfrm>
            <a:off x="561975" y="644525"/>
            <a:ext cx="5827713" cy="132397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Important Procedures – Refund &amp; Cancellation</a:t>
            </a:r>
          </a:p>
        </p:txBody>
      </p:sp>
      <p:sp>
        <p:nvSpPr>
          <p:cNvPr id="45062" name="TextBox 12"/>
          <p:cNvSpPr txBox="1">
            <a:spLocks noChangeArrowheads="1"/>
          </p:cNvSpPr>
          <p:nvPr/>
        </p:nvSpPr>
        <p:spPr bwMode="auto">
          <a:xfrm>
            <a:off x="379413" y="2389188"/>
            <a:ext cx="8332787"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The Refund and Cancellation Policy is outlined in your Offer Letter.</a:t>
            </a:r>
            <a:br>
              <a:rPr lang="en-AU" altLang="en-US"/>
            </a:br>
            <a:r>
              <a:rPr lang="en-AU" altLang="en-US"/>
              <a:t/>
            </a:r>
            <a:br>
              <a:rPr lang="en-AU" altLang="en-US"/>
            </a:br>
            <a:r>
              <a:rPr lang="en-AU" altLang="en-US"/>
              <a:t>For more details refer to:</a:t>
            </a:r>
          </a:p>
          <a:p>
            <a:pPr eaLnBrk="1" hangingPunct="1"/>
            <a:endParaRPr lang="en-AU" altLang="en-US" b="1"/>
          </a:p>
          <a:p>
            <a:pPr eaLnBrk="1" hangingPunct="1"/>
            <a:r>
              <a:rPr lang="en-AU" altLang="en-US" b="1"/>
              <a:t>GCA Refund Policy</a:t>
            </a:r>
          </a:p>
          <a:p>
            <a:pPr eaLnBrk="1" hangingPunct="1"/>
            <a:r>
              <a:rPr lang="en-AU" altLang="en-US"/>
              <a:t> </a:t>
            </a:r>
            <a:r>
              <a:rPr lang="en-AU" altLang="en-US">
                <a:hlinkClick r:id="rId2"/>
              </a:rPr>
              <a:t>https://www.gca.edu.au/Uploads/files/GCA%20Refund%20Policy%20v12%202019.pdf</a:t>
            </a:r>
            <a:endParaRPr lang="en-AU" altLang="en-US"/>
          </a:p>
          <a:p>
            <a:pPr eaLnBrk="1" hangingPunct="1"/>
            <a:endParaRPr lang="en-AU" altLang="en-US"/>
          </a:p>
          <a:p>
            <a:pPr eaLnBrk="1" hangingPunct="1"/>
            <a:endParaRPr lang="en-AU" altLang="en-US"/>
          </a:p>
          <a:p>
            <a:pPr eaLnBrk="1" hangingPunct="1"/>
            <a:r>
              <a:rPr lang="en-AU" altLang="en-US" b="1"/>
              <a:t>Information on Student Tuition Protection Scheme</a:t>
            </a:r>
          </a:p>
          <a:p>
            <a:pPr eaLnBrk="1" hangingPunct="1"/>
            <a:r>
              <a:rPr lang="en-AU" altLang="en-US">
                <a:hlinkClick r:id="rId3"/>
              </a:rPr>
              <a:t>https://www.ubss.edu.au/tuition-protection-service/</a:t>
            </a:r>
            <a:endParaRPr lang="en-AU" altLang="en-US" b="1"/>
          </a:p>
          <a:p>
            <a:pPr eaLnBrk="1" hangingPunct="1"/>
            <a:endParaRPr lang="en-AU" altLang="en-US"/>
          </a:p>
          <a:p>
            <a:pPr eaLnBrk="1" hangingPunct="1"/>
            <a:endParaRPr lang="en-AU" altLang="en-US"/>
          </a:p>
        </p:txBody>
      </p:sp>
      <p:pic>
        <p:nvPicPr>
          <p:cNvPr id="45063"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F32F2E5-AD8E-4F4E-94F5-529C58D5B77B}" type="slidenum">
              <a:rPr lang="en-AU" altLang="en-US" smtClean="0">
                <a:solidFill>
                  <a:schemeClr val="bg1"/>
                </a:solidFill>
              </a:rPr>
              <a:pPr fontAlgn="base">
                <a:spcBef>
                  <a:spcPct val="0"/>
                </a:spcBef>
                <a:spcAft>
                  <a:spcPct val="0"/>
                </a:spcAft>
              </a:pPr>
              <a:t>45</a:t>
            </a:fld>
            <a:endParaRPr lang="en-AU" altLang="en-US" smtClean="0">
              <a:solidFill>
                <a:schemeClr val="bg1"/>
              </a:solidFill>
            </a:endParaRPr>
          </a:p>
        </p:txBody>
      </p:sp>
      <p:sp>
        <p:nvSpPr>
          <p:cNvPr id="10" name="Rectangle 9"/>
          <p:cNvSpPr/>
          <p:nvPr/>
        </p:nvSpPr>
        <p:spPr>
          <a:xfrm>
            <a:off x="404813" y="449263"/>
            <a:ext cx="9001125" cy="110013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5" name="TextBox 10"/>
          <p:cNvSpPr txBox="1">
            <a:spLocks noChangeArrowheads="1"/>
          </p:cNvSpPr>
          <p:nvPr/>
        </p:nvSpPr>
        <p:spPr bwMode="auto">
          <a:xfrm>
            <a:off x="561975" y="644525"/>
            <a:ext cx="8651875"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Sexual Assault &amp; Sexual Harrassment</a:t>
            </a:r>
          </a:p>
        </p:txBody>
      </p:sp>
      <p:pic>
        <p:nvPicPr>
          <p:cNvPr id="46086" name="Picture 4" descr="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3"/>
          <p:cNvSpPr>
            <a:spLocks noChangeArrowheads="1"/>
          </p:cNvSpPr>
          <p:nvPr/>
        </p:nvSpPr>
        <p:spPr bwMode="auto">
          <a:xfrm>
            <a:off x="946150" y="1955800"/>
            <a:ext cx="6096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spcAft>
                <a:spcPts val="800"/>
              </a:spcAft>
            </a:pPr>
            <a:r>
              <a:rPr lang="en-US" altLang="en-US" dirty="0">
                <a:ea typeface="Calibri" panose="020F0502020204030204" pitchFamily="34" charset="0"/>
                <a:cs typeface="Cordia New"/>
              </a:rPr>
              <a:t>UBSS prides itself on creating a safe environment for the student community. If an </a:t>
            </a:r>
            <a:r>
              <a:rPr lang="en-US" altLang="en-US" dirty="0" smtClean="0">
                <a:ea typeface="Calibri" panose="020F0502020204030204" pitchFamily="34" charset="0"/>
                <a:cs typeface="Cordia New"/>
              </a:rPr>
              <a:t>incident </a:t>
            </a:r>
            <a:r>
              <a:rPr lang="en-US" altLang="en-US" dirty="0">
                <a:ea typeface="Calibri" panose="020F0502020204030204" pitchFamily="34" charset="0"/>
                <a:cs typeface="Cordia New"/>
              </a:rPr>
              <a:t>were to occur on the premises during class hours inform your teacher and/or contact the following Staff-  </a:t>
            </a:r>
          </a:p>
        </p:txBody>
      </p:sp>
      <p:pic>
        <p:nvPicPr>
          <p:cNvPr id="2" name="Picture 1"/>
          <p:cNvPicPr>
            <a:picLocks noChangeAspect="1"/>
          </p:cNvPicPr>
          <p:nvPr/>
        </p:nvPicPr>
        <p:blipFill>
          <a:blip r:embed="rId3"/>
          <a:stretch>
            <a:fillRect/>
          </a:stretch>
        </p:blipFill>
        <p:spPr>
          <a:xfrm>
            <a:off x="706634" y="3178615"/>
            <a:ext cx="6937849" cy="774259"/>
          </a:xfrm>
          <a:prstGeom prst="rect">
            <a:avLst/>
          </a:prstGeom>
        </p:spPr>
      </p:pic>
      <p:pic>
        <p:nvPicPr>
          <p:cNvPr id="3" name="Picture 2"/>
          <p:cNvPicPr>
            <a:picLocks noChangeAspect="1"/>
          </p:cNvPicPr>
          <p:nvPr/>
        </p:nvPicPr>
        <p:blipFill>
          <a:blip r:embed="rId4"/>
          <a:stretch>
            <a:fillRect/>
          </a:stretch>
        </p:blipFill>
        <p:spPr>
          <a:xfrm>
            <a:off x="706634" y="3849052"/>
            <a:ext cx="6151397" cy="774259"/>
          </a:xfrm>
          <a:prstGeom prst="rect">
            <a:avLst/>
          </a:prstGeom>
        </p:spPr>
      </p:pic>
      <p:pic>
        <p:nvPicPr>
          <p:cNvPr id="4" name="Picture 3"/>
          <p:cNvPicPr>
            <a:picLocks noChangeAspect="1"/>
          </p:cNvPicPr>
          <p:nvPr/>
        </p:nvPicPr>
        <p:blipFill>
          <a:blip r:embed="rId5"/>
          <a:stretch>
            <a:fillRect/>
          </a:stretch>
        </p:blipFill>
        <p:spPr>
          <a:xfrm>
            <a:off x="0" y="4913712"/>
            <a:ext cx="11144454" cy="85906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67425" y="6065949"/>
            <a:ext cx="8822029" cy="923330"/>
          </a:xfrm>
          <a:prstGeom prst="rect">
            <a:avLst/>
          </a:prstGeom>
          <a:noFill/>
        </p:spPr>
        <p:txBody>
          <a:bodyPr wrap="square" rtlCol="0">
            <a:spAutoFit/>
          </a:bodyPr>
          <a:lstStyle/>
          <a:p>
            <a:r>
              <a:rPr lang="en-AU" dirty="0" smtClean="0">
                <a:hlinkClick r:id="rId6"/>
              </a:rPr>
              <a:t>https://www.gca.edu.au/Uploads/files/GCA%20Sexual%20Misconduct%20Prevention%20and%20Response%20Policy%20v1(1).pdf</a:t>
            </a:r>
            <a:endParaRPr lang="en-AU" dirty="0" smtClean="0"/>
          </a:p>
          <a:p>
            <a:endParaRPr lang="en-A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p:cNvSpPr txBox="1"/>
          <p:nvPr/>
        </p:nvSpPr>
        <p:spPr>
          <a:xfrm>
            <a:off x="11153104" y="6323527"/>
            <a:ext cx="592428" cy="276999"/>
          </a:xfrm>
          <a:prstGeom prst="rect">
            <a:avLst/>
          </a:prstGeom>
          <a:noFill/>
        </p:spPr>
        <p:txBody>
          <a:bodyPr wrap="square" rtlCol="0">
            <a:spAutoFit/>
          </a:bodyPr>
          <a:lstStyle/>
          <a:p>
            <a:r>
              <a:rPr lang="en-AU" sz="1200" dirty="0" smtClean="0">
                <a:solidFill>
                  <a:schemeClr val="bg1"/>
                </a:solidFill>
              </a:rPr>
              <a:t>45</a:t>
            </a:r>
            <a:endParaRPr lang="en-AU" sz="1200" dirty="0">
              <a:solidFill>
                <a:schemeClr val="bg1"/>
              </a:solidFill>
            </a:endParaRPr>
          </a:p>
        </p:txBody>
      </p:sp>
      <p:pic>
        <p:nvPicPr>
          <p:cNvPr id="5" name="Picture 4"/>
          <p:cNvPicPr>
            <a:picLocks noChangeAspect="1"/>
          </p:cNvPicPr>
          <p:nvPr/>
        </p:nvPicPr>
        <p:blipFill>
          <a:blip r:embed="rId3"/>
          <a:stretch>
            <a:fillRect/>
          </a:stretch>
        </p:blipFill>
        <p:spPr>
          <a:xfrm>
            <a:off x="381117" y="372316"/>
            <a:ext cx="9016765" cy="1109568"/>
          </a:xfrm>
          <a:prstGeom prst="rect">
            <a:avLst/>
          </a:prstGeom>
        </p:spPr>
      </p:pic>
      <p:sp>
        <p:nvSpPr>
          <p:cNvPr id="6" name="TextBox 5"/>
          <p:cNvSpPr txBox="1"/>
          <p:nvPr/>
        </p:nvSpPr>
        <p:spPr>
          <a:xfrm>
            <a:off x="3369914" y="549124"/>
            <a:ext cx="4510870" cy="646331"/>
          </a:xfrm>
          <a:prstGeom prst="rect">
            <a:avLst/>
          </a:prstGeom>
          <a:noFill/>
        </p:spPr>
        <p:txBody>
          <a:bodyPr wrap="square" rtlCol="0">
            <a:spAutoFit/>
          </a:bodyPr>
          <a:lstStyle/>
          <a:p>
            <a:pPr algn="just"/>
            <a:r>
              <a:rPr lang="en-AU" sz="3600" dirty="0" smtClean="0">
                <a:solidFill>
                  <a:schemeClr val="bg1"/>
                </a:solidFill>
              </a:rPr>
              <a:t>Counselling</a:t>
            </a:r>
            <a:endParaRPr lang="en-AU" sz="3600" dirty="0">
              <a:solidFill>
                <a:schemeClr val="bg1"/>
              </a:solidFill>
            </a:endParaRPr>
          </a:p>
        </p:txBody>
      </p:sp>
      <p:sp>
        <p:nvSpPr>
          <p:cNvPr id="7" name="TextBox 6"/>
          <p:cNvSpPr txBox="1"/>
          <p:nvPr/>
        </p:nvSpPr>
        <p:spPr>
          <a:xfrm>
            <a:off x="965200" y="2273300"/>
            <a:ext cx="6652783" cy="2308324"/>
          </a:xfrm>
          <a:prstGeom prst="rect">
            <a:avLst/>
          </a:prstGeom>
          <a:noFill/>
        </p:spPr>
        <p:txBody>
          <a:bodyPr wrap="none" rtlCol="0">
            <a:spAutoFit/>
          </a:bodyPr>
          <a:lstStyle/>
          <a:p>
            <a:r>
              <a:rPr lang="en-AU" dirty="0" smtClean="0"/>
              <a:t>Are you having personal problems? Do you need to talk to someone?</a:t>
            </a:r>
          </a:p>
          <a:p>
            <a:endParaRPr lang="en-AU" dirty="0"/>
          </a:p>
          <a:p>
            <a:r>
              <a:rPr lang="en-AU" dirty="0" smtClean="0"/>
              <a:t>GCA suggests …</a:t>
            </a:r>
          </a:p>
          <a:p>
            <a:endParaRPr lang="en-AU" dirty="0"/>
          </a:p>
          <a:p>
            <a:r>
              <a:rPr lang="en-AU" dirty="0" smtClean="0"/>
              <a:t>Contact </a:t>
            </a:r>
            <a:r>
              <a:rPr lang="en-AU" dirty="0" smtClean="0">
                <a:solidFill>
                  <a:srgbClr val="0070C0"/>
                </a:solidFill>
              </a:rPr>
              <a:t>Overseas Student Health Cover (OSHC) </a:t>
            </a:r>
            <a:r>
              <a:rPr lang="en-AU" u="sng" dirty="0" smtClean="0">
                <a:solidFill>
                  <a:srgbClr val="0070C0"/>
                </a:solidFill>
              </a:rPr>
              <a:t>Refer Slide 11 </a:t>
            </a:r>
            <a:r>
              <a:rPr lang="en-AU" dirty="0" smtClean="0"/>
              <a:t>or call </a:t>
            </a:r>
          </a:p>
          <a:p>
            <a:endParaRPr lang="en-AU" dirty="0"/>
          </a:p>
          <a:p>
            <a:r>
              <a:rPr lang="en-AU" dirty="0" smtClean="0"/>
              <a:t>Lifeline 13 11 14</a:t>
            </a:r>
          </a:p>
          <a:p>
            <a:r>
              <a:rPr lang="en-AU" dirty="0" smtClean="0"/>
              <a:t>Beyond Blue 1300 22 4636</a:t>
            </a:r>
          </a:p>
        </p:txBody>
      </p:sp>
    </p:spTree>
    <p:extLst>
      <p:ext uri="{BB962C8B-B14F-4D97-AF65-F5344CB8AC3E}">
        <p14:creationId xmlns:p14="http://schemas.microsoft.com/office/powerpoint/2010/main" val="28974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1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E9C663-ACFE-411A-A162-607CC8270E9F}" type="slidenum">
              <a:rPr lang="en-AU" altLang="en-US" smtClean="0">
                <a:solidFill>
                  <a:schemeClr val="bg1"/>
                </a:solidFill>
              </a:rPr>
              <a:pPr fontAlgn="base">
                <a:spcBef>
                  <a:spcPct val="0"/>
                </a:spcBef>
                <a:spcAft>
                  <a:spcPct val="0"/>
                </a:spcAft>
              </a:pPr>
              <a:t>47</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133"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Holidays</a:t>
            </a:r>
          </a:p>
        </p:txBody>
      </p:sp>
      <p:pic>
        <p:nvPicPr>
          <p:cNvPr id="8" name="Picture 7"/>
          <p:cNvPicPr>
            <a:picLocks noChangeAspect="1"/>
          </p:cNvPicPr>
          <p:nvPr/>
        </p:nvPicPr>
        <p:blipFill>
          <a:blip r:embed="rId2"/>
          <a:stretch>
            <a:fillRect/>
          </a:stretch>
        </p:blipFill>
        <p:spPr>
          <a:xfrm>
            <a:off x="2988759" y="1904196"/>
            <a:ext cx="5169856" cy="2005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135" name="TextBox 13"/>
          <p:cNvSpPr txBox="1">
            <a:spLocks noChangeArrowheads="1"/>
          </p:cNvSpPr>
          <p:nvPr/>
        </p:nvSpPr>
        <p:spPr bwMode="auto">
          <a:xfrm>
            <a:off x="2073275" y="6032500"/>
            <a:ext cx="7143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AU" altLang="en-US"/>
              <a:t>Please send all Deferment enquiries to </a:t>
            </a:r>
            <a:r>
              <a:rPr lang="en-AU" altLang="en-US">
                <a:hlinkClick r:id="rId3"/>
              </a:rPr>
              <a:t>Madilina.Tresca@ubss.edu.au</a:t>
            </a:r>
            <a:endParaRPr lang="en-AU" altLang="en-US"/>
          </a:p>
          <a:p>
            <a:pPr eaLnBrk="1" hangingPunct="1"/>
            <a:endParaRPr lang="en-AU" altLang="en-US">
              <a:cs typeface="Calibri" panose="020F0502020204030204" pitchFamily="34" charset="0"/>
            </a:endParaRPr>
          </a:p>
        </p:txBody>
      </p:sp>
      <p:sp>
        <p:nvSpPr>
          <p:cNvPr id="48136" name="TextBox 3"/>
          <p:cNvSpPr txBox="1">
            <a:spLocks noChangeArrowheads="1"/>
          </p:cNvSpPr>
          <p:nvPr/>
        </p:nvSpPr>
        <p:spPr bwMode="auto">
          <a:xfrm>
            <a:off x="644525" y="4005263"/>
            <a:ext cx="106156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b="1"/>
              <a:t>End of trimester holidays </a:t>
            </a:r>
            <a:r>
              <a:rPr lang="en-AU" altLang="en-US"/>
              <a:t>are listed on your </a:t>
            </a:r>
            <a:r>
              <a:rPr lang="en-AU" altLang="en-US" b="1"/>
              <a:t>Academic Calendar </a:t>
            </a:r>
            <a:r>
              <a:rPr lang="en-AU" altLang="en-US"/>
              <a:t>available on the </a:t>
            </a:r>
            <a:r>
              <a:rPr lang="en-AU" altLang="en-US" b="1"/>
              <a:t>UBSS Student Central website</a:t>
            </a:r>
            <a:r>
              <a:rPr lang="en-AU" altLang="en-US"/>
              <a:t>.</a:t>
            </a:r>
          </a:p>
          <a:p>
            <a:pPr eaLnBrk="1" hangingPunct="1"/>
            <a:r>
              <a:rPr lang="en-US" altLang="en-US">
                <a:hlinkClick r:id="rId4"/>
              </a:rPr>
              <a:t>https://www.ubss.edu.au/academic-calendar/</a:t>
            </a:r>
            <a:endParaRPr lang="en-US" altLang="en-US"/>
          </a:p>
          <a:p>
            <a:pPr eaLnBrk="1" hangingPunct="1"/>
            <a:endParaRPr lang="en-AU" altLang="en-US"/>
          </a:p>
          <a:p>
            <a:pPr eaLnBrk="1" hangingPunct="1"/>
            <a:r>
              <a:rPr lang="en-AU" altLang="en-US"/>
              <a:t>If you would like to apply for holidays during your regular study periods you will need to </a:t>
            </a:r>
            <a:r>
              <a:rPr lang="en-AU" altLang="en-US" b="1"/>
              <a:t>apply for a deferment </a:t>
            </a:r>
            <a:r>
              <a:rPr lang="en-AU" altLang="en-US"/>
              <a:t>(3 month leave). For more information about this, please see </a:t>
            </a:r>
            <a:r>
              <a:rPr lang="en-AU" altLang="en-US" b="1"/>
              <a:t>our Deferment Policy.</a:t>
            </a:r>
          </a:p>
          <a:p>
            <a:pPr eaLnBrk="1" hangingPunct="1"/>
            <a:r>
              <a:rPr lang="en-AU" altLang="en-US">
                <a:hlinkClick r:id="rId5"/>
              </a:rPr>
              <a:t>https://www.ubss.edu.au/policies-and-procedures/?tab=Policies%20and%20Procedures</a:t>
            </a:r>
            <a:r>
              <a:rPr lang="en-AU" altLang="en-US"/>
              <a:t> </a:t>
            </a:r>
          </a:p>
          <a:p>
            <a:pPr eaLnBrk="1" hangingPunct="1"/>
            <a:endParaRPr lang="en-US" altLang="en-US"/>
          </a:p>
        </p:txBody>
      </p:sp>
      <p:pic>
        <p:nvPicPr>
          <p:cNvPr id="48137" name="Picture 4" descr="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15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220DED8-0EED-4833-990E-CC17450232FD}" type="slidenum">
              <a:rPr lang="en-AU" altLang="en-US" smtClean="0">
                <a:solidFill>
                  <a:schemeClr val="bg1"/>
                </a:solidFill>
              </a:rPr>
              <a:pPr fontAlgn="base">
                <a:spcBef>
                  <a:spcPct val="0"/>
                </a:spcBef>
                <a:spcAft>
                  <a:spcPct val="0"/>
                </a:spcAft>
              </a:pPr>
              <a:t>48</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157" name="TextBox 10"/>
          <p:cNvSpPr txBox="1">
            <a:spLocks noChangeArrowheads="1"/>
          </p:cNvSpPr>
          <p:nvPr/>
        </p:nvSpPr>
        <p:spPr bwMode="auto">
          <a:xfrm>
            <a:off x="996950" y="644525"/>
            <a:ext cx="50276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Places of Worship</a:t>
            </a:r>
          </a:p>
        </p:txBody>
      </p:sp>
      <p:sp>
        <p:nvSpPr>
          <p:cNvPr id="3" name="TextBox 2"/>
          <p:cNvSpPr txBox="1"/>
          <p:nvPr/>
        </p:nvSpPr>
        <p:spPr>
          <a:xfrm>
            <a:off x="404813" y="1976438"/>
            <a:ext cx="10948987" cy="1570037"/>
          </a:xfrm>
          <a:prstGeom prst="rect">
            <a:avLst/>
          </a:prstGeom>
          <a:noFill/>
        </p:spPr>
        <p:txBody>
          <a:bodyPr>
            <a:spAutoFit/>
          </a:bodyPr>
          <a:lstStyle/>
          <a:p>
            <a:pPr eaLnBrk="1" fontAlgn="auto" hangingPunct="1">
              <a:spcBef>
                <a:spcPts val="0"/>
              </a:spcBef>
              <a:spcAft>
                <a:spcPts val="0"/>
              </a:spcAft>
              <a:defRPr/>
            </a:pPr>
            <a:r>
              <a:rPr lang="en-AU" sz="2400" dirty="0">
                <a:latin typeface="+mn-lt"/>
              </a:rPr>
              <a:t>There are no prayer rooms on campus. Please visit the link below to find places of worship near the campus.</a:t>
            </a:r>
          </a:p>
          <a:p>
            <a:pPr eaLnBrk="1" fontAlgn="auto" hangingPunct="1">
              <a:spcBef>
                <a:spcPts val="0"/>
              </a:spcBef>
              <a:spcAft>
                <a:spcPts val="0"/>
              </a:spcAft>
              <a:defRPr/>
            </a:pPr>
            <a:r>
              <a:rPr lang="en-AU" sz="2400" dirty="0">
                <a:latin typeface="+mn-lt"/>
                <a:ea typeface="+mn-lt"/>
                <a:cs typeface="+mn-lt"/>
                <a:hlinkClick r:id="rId2"/>
              </a:rPr>
              <a:t>https://www.melbourne.vic.gov.au/sitecollectiondocuments/melbourne_city_map.pdf</a:t>
            </a:r>
            <a:r>
              <a:rPr lang="en-AU" sz="2400" dirty="0">
                <a:latin typeface="+mn-lt"/>
                <a:ea typeface="+mn-lt"/>
                <a:cs typeface="+mn-lt"/>
              </a:rPr>
              <a:t> </a:t>
            </a:r>
            <a:endParaRPr lang="en-AU" dirty="0">
              <a:latin typeface="+mn-lt"/>
              <a:ea typeface="+mn-lt"/>
              <a:cs typeface="+mn-lt"/>
            </a:endParaRPr>
          </a:p>
        </p:txBody>
      </p:sp>
      <p:pic>
        <p:nvPicPr>
          <p:cNvPr id="49160"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230241" y="3490404"/>
            <a:ext cx="847417" cy="847417"/>
          </a:xfrm>
          <a:prstGeom prst="rect">
            <a:avLst/>
          </a:prstGeom>
        </p:spPr>
      </p:pic>
      <p:sp>
        <p:nvSpPr>
          <p:cNvPr id="11" name="TextBox 10"/>
          <p:cNvSpPr txBox="1"/>
          <p:nvPr/>
        </p:nvSpPr>
        <p:spPr>
          <a:xfrm>
            <a:off x="250723" y="4395019"/>
            <a:ext cx="838691" cy="646331"/>
          </a:xfrm>
          <a:prstGeom prst="rect">
            <a:avLst/>
          </a:prstGeom>
          <a:noFill/>
        </p:spPr>
        <p:txBody>
          <a:bodyPr wrap="none" rtlCol="0">
            <a:spAutoFit/>
          </a:bodyPr>
          <a:lstStyle/>
          <a:p>
            <a:r>
              <a:rPr lang="en-AU" u="sng" dirty="0" err="1">
                <a:solidFill>
                  <a:srgbClr val="0645AD"/>
                </a:solidFill>
                <a:latin typeface="Arial" panose="020B0604020202020204" pitchFamily="34" charset="0"/>
                <a:hlinkClick r:id="rId5"/>
              </a:rPr>
              <a:t>Baháʼí</a:t>
            </a:r>
            <a:endParaRPr lang="en-AU" dirty="0"/>
          </a:p>
          <a:p>
            <a:endParaRPr lang="en-AU" dirty="0"/>
          </a:p>
        </p:txBody>
      </p:sp>
      <p:pic>
        <p:nvPicPr>
          <p:cNvPr id="14" name="Picture 13"/>
          <p:cNvPicPr>
            <a:picLocks noChangeAspect="1"/>
          </p:cNvPicPr>
          <p:nvPr/>
        </p:nvPicPr>
        <p:blipFill>
          <a:blip r:embed="rId6"/>
          <a:stretch>
            <a:fillRect/>
          </a:stretch>
        </p:blipFill>
        <p:spPr>
          <a:xfrm>
            <a:off x="2167354" y="3860908"/>
            <a:ext cx="798645" cy="798645"/>
          </a:xfrm>
          <a:prstGeom prst="rect">
            <a:avLst/>
          </a:prstGeom>
        </p:spPr>
      </p:pic>
      <p:sp>
        <p:nvSpPr>
          <p:cNvPr id="15" name="TextBox 14"/>
          <p:cNvSpPr txBox="1"/>
          <p:nvPr/>
        </p:nvSpPr>
        <p:spPr>
          <a:xfrm>
            <a:off x="2004664" y="4718184"/>
            <a:ext cx="1124026" cy="369332"/>
          </a:xfrm>
          <a:prstGeom prst="rect">
            <a:avLst/>
          </a:prstGeom>
          <a:noFill/>
        </p:spPr>
        <p:txBody>
          <a:bodyPr wrap="none" rtlCol="0">
            <a:spAutoFit/>
          </a:bodyPr>
          <a:lstStyle/>
          <a:p>
            <a:r>
              <a:rPr lang="en-AU" dirty="0" smtClean="0">
                <a:solidFill>
                  <a:srgbClr val="0070C0"/>
                </a:solidFill>
              </a:rPr>
              <a:t>Buddhism</a:t>
            </a:r>
            <a:endParaRPr lang="en-AU" dirty="0">
              <a:solidFill>
                <a:srgbClr val="0070C0"/>
              </a:solidFill>
            </a:endParaRPr>
          </a:p>
        </p:txBody>
      </p:sp>
      <p:pic>
        <p:nvPicPr>
          <p:cNvPr id="16" name="Picture 15"/>
          <p:cNvPicPr>
            <a:picLocks noChangeAspect="1"/>
          </p:cNvPicPr>
          <p:nvPr/>
        </p:nvPicPr>
        <p:blipFill>
          <a:blip r:embed="rId7"/>
          <a:stretch>
            <a:fillRect/>
          </a:stretch>
        </p:blipFill>
        <p:spPr>
          <a:xfrm>
            <a:off x="922582" y="5060441"/>
            <a:ext cx="954441" cy="863769"/>
          </a:xfrm>
          <a:prstGeom prst="rect">
            <a:avLst/>
          </a:prstGeom>
        </p:spPr>
      </p:pic>
      <p:sp>
        <p:nvSpPr>
          <p:cNvPr id="17" name="TextBox 16"/>
          <p:cNvSpPr txBox="1"/>
          <p:nvPr/>
        </p:nvSpPr>
        <p:spPr>
          <a:xfrm>
            <a:off x="922582" y="5923911"/>
            <a:ext cx="781432" cy="369332"/>
          </a:xfrm>
          <a:prstGeom prst="rect">
            <a:avLst/>
          </a:prstGeom>
          <a:noFill/>
        </p:spPr>
        <p:txBody>
          <a:bodyPr wrap="none" rtlCol="0">
            <a:spAutoFit/>
          </a:bodyPr>
          <a:lstStyle/>
          <a:p>
            <a:r>
              <a:rPr lang="en-AU" dirty="0" smtClean="0">
                <a:solidFill>
                  <a:srgbClr val="0070C0"/>
                </a:solidFill>
              </a:rPr>
              <a:t>Shinto</a:t>
            </a:r>
            <a:endParaRPr lang="en-AU" dirty="0">
              <a:solidFill>
                <a:srgbClr val="0070C0"/>
              </a:solidFill>
            </a:endParaRPr>
          </a:p>
        </p:txBody>
      </p:sp>
      <p:pic>
        <p:nvPicPr>
          <p:cNvPr id="18" name="Picture 17"/>
          <p:cNvPicPr>
            <a:picLocks noChangeAspect="1"/>
          </p:cNvPicPr>
          <p:nvPr/>
        </p:nvPicPr>
        <p:blipFill>
          <a:blip r:embed="rId8"/>
          <a:stretch>
            <a:fillRect/>
          </a:stretch>
        </p:blipFill>
        <p:spPr>
          <a:xfrm>
            <a:off x="4043939" y="3302691"/>
            <a:ext cx="627942" cy="877900"/>
          </a:xfrm>
          <a:prstGeom prst="rect">
            <a:avLst/>
          </a:prstGeom>
        </p:spPr>
      </p:pic>
      <p:sp>
        <p:nvSpPr>
          <p:cNvPr id="19" name="TextBox 18"/>
          <p:cNvSpPr txBox="1"/>
          <p:nvPr/>
        </p:nvSpPr>
        <p:spPr>
          <a:xfrm>
            <a:off x="3823856" y="4260230"/>
            <a:ext cx="1274618" cy="369332"/>
          </a:xfrm>
          <a:prstGeom prst="rect">
            <a:avLst/>
          </a:prstGeom>
          <a:noFill/>
        </p:spPr>
        <p:txBody>
          <a:bodyPr wrap="square" rtlCol="0">
            <a:spAutoFit/>
          </a:bodyPr>
          <a:lstStyle/>
          <a:p>
            <a:r>
              <a:rPr lang="en-AU" dirty="0" smtClean="0">
                <a:solidFill>
                  <a:srgbClr val="0070C0"/>
                </a:solidFill>
              </a:rPr>
              <a:t>Christianity</a:t>
            </a:r>
            <a:endParaRPr lang="en-AU" dirty="0">
              <a:solidFill>
                <a:srgbClr val="0070C0"/>
              </a:solidFill>
            </a:endParaRPr>
          </a:p>
        </p:txBody>
      </p:sp>
      <p:pic>
        <p:nvPicPr>
          <p:cNvPr id="20" name="Picture 19"/>
          <p:cNvPicPr>
            <a:picLocks noChangeAspect="1"/>
          </p:cNvPicPr>
          <p:nvPr/>
        </p:nvPicPr>
        <p:blipFill>
          <a:blip r:embed="rId9"/>
          <a:stretch>
            <a:fillRect/>
          </a:stretch>
        </p:blipFill>
        <p:spPr>
          <a:xfrm>
            <a:off x="3426290" y="4659553"/>
            <a:ext cx="795136" cy="982808"/>
          </a:xfrm>
          <a:prstGeom prst="rect">
            <a:avLst/>
          </a:prstGeom>
        </p:spPr>
      </p:pic>
      <p:sp>
        <p:nvSpPr>
          <p:cNvPr id="24" name="TextBox 23"/>
          <p:cNvSpPr txBox="1"/>
          <p:nvPr/>
        </p:nvSpPr>
        <p:spPr>
          <a:xfrm>
            <a:off x="3426289" y="5604388"/>
            <a:ext cx="1041546" cy="369332"/>
          </a:xfrm>
          <a:prstGeom prst="rect">
            <a:avLst/>
          </a:prstGeom>
          <a:noFill/>
        </p:spPr>
        <p:txBody>
          <a:bodyPr wrap="square" rtlCol="0">
            <a:spAutoFit/>
          </a:bodyPr>
          <a:lstStyle/>
          <a:p>
            <a:r>
              <a:rPr lang="en-AU" dirty="0" smtClean="0">
                <a:solidFill>
                  <a:srgbClr val="0070C0"/>
                </a:solidFill>
              </a:rPr>
              <a:t>Sikhism</a:t>
            </a:r>
            <a:endParaRPr lang="en-AU" dirty="0">
              <a:solidFill>
                <a:srgbClr val="0070C0"/>
              </a:solidFill>
            </a:endParaRPr>
          </a:p>
        </p:txBody>
      </p:sp>
      <p:pic>
        <p:nvPicPr>
          <p:cNvPr id="25" name="Picture 24"/>
          <p:cNvPicPr>
            <a:picLocks noChangeAspect="1"/>
          </p:cNvPicPr>
          <p:nvPr/>
        </p:nvPicPr>
        <p:blipFill>
          <a:blip r:embed="rId10"/>
          <a:stretch>
            <a:fillRect/>
          </a:stretch>
        </p:blipFill>
        <p:spPr>
          <a:xfrm>
            <a:off x="5749821" y="3985979"/>
            <a:ext cx="951058" cy="981541"/>
          </a:xfrm>
          <a:prstGeom prst="rect">
            <a:avLst/>
          </a:prstGeom>
        </p:spPr>
      </p:pic>
      <p:sp>
        <p:nvSpPr>
          <p:cNvPr id="26" name="TextBox 25"/>
          <p:cNvSpPr txBox="1"/>
          <p:nvPr/>
        </p:nvSpPr>
        <p:spPr>
          <a:xfrm>
            <a:off x="5749821" y="5087516"/>
            <a:ext cx="1149743" cy="369332"/>
          </a:xfrm>
          <a:prstGeom prst="rect">
            <a:avLst/>
          </a:prstGeom>
          <a:noFill/>
        </p:spPr>
        <p:txBody>
          <a:bodyPr wrap="square" rtlCol="0">
            <a:spAutoFit/>
          </a:bodyPr>
          <a:lstStyle/>
          <a:p>
            <a:r>
              <a:rPr lang="en-AU" dirty="0" smtClean="0">
                <a:solidFill>
                  <a:srgbClr val="0070C0"/>
                </a:solidFill>
              </a:rPr>
              <a:t>Hinduism</a:t>
            </a:r>
            <a:endParaRPr lang="en-AU" dirty="0">
              <a:solidFill>
                <a:srgbClr val="0070C0"/>
              </a:solidFill>
            </a:endParaRPr>
          </a:p>
        </p:txBody>
      </p:sp>
      <p:pic>
        <p:nvPicPr>
          <p:cNvPr id="27" name="Picture 26"/>
          <p:cNvPicPr>
            <a:picLocks noChangeAspect="1"/>
          </p:cNvPicPr>
          <p:nvPr/>
        </p:nvPicPr>
        <p:blipFill>
          <a:blip r:embed="rId11"/>
          <a:stretch>
            <a:fillRect/>
          </a:stretch>
        </p:blipFill>
        <p:spPr>
          <a:xfrm>
            <a:off x="4526228" y="5343317"/>
            <a:ext cx="1975275" cy="1054699"/>
          </a:xfrm>
          <a:prstGeom prst="rect">
            <a:avLst/>
          </a:prstGeom>
        </p:spPr>
      </p:pic>
      <p:sp>
        <p:nvSpPr>
          <p:cNvPr id="28" name="TextBox 27"/>
          <p:cNvSpPr txBox="1"/>
          <p:nvPr/>
        </p:nvSpPr>
        <p:spPr>
          <a:xfrm>
            <a:off x="4671882" y="6356350"/>
            <a:ext cx="2062178" cy="369332"/>
          </a:xfrm>
          <a:prstGeom prst="rect">
            <a:avLst/>
          </a:prstGeom>
          <a:noFill/>
        </p:spPr>
        <p:txBody>
          <a:bodyPr wrap="square" rtlCol="0">
            <a:spAutoFit/>
          </a:bodyPr>
          <a:lstStyle/>
          <a:p>
            <a:r>
              <a:rPr lang="en-AU" dirty="0" smtClean="0">
                <a:solidFill>
                  <a:srgbClr val="0070C0"/>
                </a:solidFill>
              </a:rPr>
              <a:t>Zoroastrianism</a:t>
            </a:r>
            <a:endParaRPr lang="en-AU" dirty="0">
              <a:solidFill>
                <a:srgbClr val="0070C0"/>
              </a:solidFill>
            </a:endParaRPr>
          </a:p>
        </p:txBody>
      </p:sp>
      <p:pic>
        <p:nvPicPr>
          <p:cNvPr id="29" name="Picture 28"/>
          <p:cNvPicPr>
            <a:picLocks noChangeAspect="1"/>
          </p:cNvPicPr>
          <p:nvPr/>
        </p:nvPicPr>
        <p:blipFill>
          <a:blip r:embed="rId12"/>
          <a:stretch>
            <a:fillRect/>
          </a:stretch>
        </p:blipFill>
        <p:spPr>
          <a:xfrm>
            <a:off x="7771147" y="3214838"/>
            <a:ext cx="1042653" cy="907062"/>
          </a:xfrm>
          <a:prstGeom prst="rect">
            <a:avLst/>
          </a:prstGeom>
        </p:spPr>
      </p:pic>
      <p:sp>
        <p:nvSpPr>
          <p:cNvPr id="30" name="TextBox 29"/>
          <p:cNvSpPr txBox="1"/>
          <p:nvPr/>
        </p:nvSpPr>
        <p:spPr>
          <a:xfrm>
            <a:off x="7823286" y="4157652"/>
            <a:ext cx="679994" cy="369332"/>
          </a:xfrm>
          <a:prstGeom prst="rect">
            <a:avLst/>
          </a:prstGeom>
          <a:noFill/>
        </p:spPr>
        <p:txBody>
          <a:bodyPr wrap="none" rtlCol="0">
            <a:spAutoFit/>
          </a:bodyPr>
          <a:lstStyle/>
          <a:p>
            <a:r>
              <a:rPr lang="en-AU" dirty="0" smtClean="0">
                <a:solidFill>
                  <a:srgbClr val="0070C0"/>
                </a:solidFill>
              </a:rPr>
              <a:t>Islam</a:t>
            </a:r>
            <a:endParaRPr lang="en-AU" dirty="0">
              <a:solidFill>
                <a:srgbClr val="0070C0"/>
              </a:solidFill>
            </a:endParaRPr>
          </a:p>
        </p:txBody>
      </p:sp>
      <p:pic>
        <p:nvPicPr>
          <p:cNvPr id="31" name="Picture 30"/>
          <p:cNvPicPr>
            <a:picLocks noChangeAspect="1"/>
          </p:cNvPicPr>
          <p:nvPr/>
        </p:nvPicPr>
        <p:blipFill>
          <a:blip r:embed="rId13"/>
          <a:stretch>
            <a:fillRect/>
          </a:stretch>
        </p:blipFill>
        <p:spPr>
          <a:xfrm>
            <a:off x="7724923" y="4860332"/>
            <a:ext cx="871980" cy="871980"/>
          </a:xfrm>
          <a:prstGeom prst="rect">
            <a:avLst/>
          </a:prstGeom>
        </p:spPr>
      </p:pic>
      <p:sp>
        <p:nvSpPr>
          <p:cNvPr id="32" name="TextBox 31"/>
          <p:cNvSpPr txBox="1"/>
          <p:nvPr/>
        </p:nvSpPr>
        <p:spPr>
          <a:xfrm>
            <a:off x="7823286" y="5859665"/>
            <a:ext cx="838306" cy="369332"/>
          </a:xfrm>
          <a:prstGeom prst="rect">
            <a:avLst/>
          </a:prstGeom>
          <a:noFill/>
        </p:spPr>
        <p:txBody>
          <a:bodyPr wrap="none" rtlCol="0">
            <a:spAutoFit/>
          </a:bodyPr>
          <a:lstStyle/>
          <a:p>
            <a:r>
              <a:rPr lang="en-AU" dirty="0" smtClean="0">
                <a:solidFill>
                  <a:srgbClr val="0070C0"/>
                </a:solidFill>
              </a:rPr>
              <a:t>Taoism</a:t>
            </a:r>
            <a:endParaRPr lang="en-AU" dirty="0">
              <a:solidFill>
                <a:srgbClr val="0070C0"/>
              </a:solidFill>
            </a:endParaRPr>
          </a:p>
        </p:txBody>
      </p:sp>
      <p:pic>
        <p:nvPicPr>
          <p:cNvPr id="33" name="Picture 32"/>
          <p:cNvPicPr>
            <a:picLocks noChangeAspect="1"/>
          </p:cNvPicPr>
          <p:nvPr/>
        </p:nvPicPr>
        <p:blipFill>
          <a:blip r:embed="rId14"/>
          <a:stretch>
            <a:fillRect/>
          </a:stretch>
        </p:blipFill>
        <p:spPr>
          <a:xfrm>
            <a:off x="10117394" y="3741641"/>
            <a:ext cx="864984" cy="998701"/>
          </a:xfrm>
          <a:prstGeom prst="rect">
            <a:avLst/>
          </a:prstGeom>
        </p:spPr>
      </p:pic>
      <p:sp>
        <p:nvSpPr>
          <p:cNvPr id="34" name="TextBox 33"/>
          <p:cNvSpPr txBox="1"/>
          <p:nvPr/>
        </p:nvSpPr>
        <p:spPr>
          <a:xfrm>
            <a:off x="10117394" y="4902850"/>
            <a:ext cx="939681" cy="369332"/>
          </a:xfrm>
          <a:prstGeom prst="rect">
            <a:avLst/>
          </a:prstGeom>
          <a:noFill/>
        </p:spPr>
        <p:txBody>
          <a:bodyPr wrap="none" rtlCol="0">
            <a:spAutoFit/>
          </a:bodyPr>
          <a:lstStyle/>
          <a:p>
            <a:r>
              <a:rPr lang="en-AU" dirty="0" smtClean="0">
                <a:solidFill>
                  <a:srgbClr val="0070C0"/>
                </a:solidFill>
              </a:rPr>
              <a:t>Judaism</a:t>
            </a:r>
            <a:endParaRPr lang="en-AU" dirty="0">
              <a:solidFill>
                <a:srgbClr val="0070C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017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12F4C9-AF48-42A3-84D7-7B3699AE4185}" type="slidenum">
              <a:rPr lang="en-AU" altLang="en-US" smtClean="0">
                <a:solidFill>
                  <a:schemeClr val="bg1"/>
                </a:solidFill>
              </a:rPr>
              <a:pPr fontAlgn="base">
                <a:spcBef>
                  <a:spcPct val="0"/>
                </a:spcBef>
                <a:spcAft>
                  <a:spcPct val="0"/>
                </a:spcAft>
              </a:pPr>
              <a:t>49</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0181"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Compliance (DHA)</a:t>
            </a:r>
          </a:p>
        </p:txBody>
      </p:sp>
      <p:pic>
        <p:nvPicPr>
          <p:cNvPr id="50182"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2576513"/>
            <a:ext cx="26035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4813" y="1901825"/>
            <a:ext cx="4619625" cy="3784600"/>
          </a:xfrm>
          <a:prstGeom prst="rect">
            <a:avLst/>
          </a:prstGeom>
          <a:noFill/>
        </p:spPr>
        <p:txBody>
          <a:bodyPr>
            <a:spAutoFit/>
          </a:bodyPr>
          <a:lstStyle/>
          <a:p>
            <a:pPr eaLnBrk="1" fontAlgn="auto" hangingPunct="1">
              <a:spcBef>
                <a:spcPts val="0"/>
              </a:spcBef>
              <a:spcAft>
                <a:spcPts val="0"/>
              </a:spcAft>
              <a:defRPr/>
            </a:pPr>
            <a:r>
              <a:rPr lang="en-AU" sz="2000" b="1" dirty="0">
                <a:solidFill>
                  <a:schemeClr val="accent1">
                    <a:lumMod val="75000"/>
                  </a:schemeClr>
                </a:solidFill>
                <a:latin typeface="+mn-lt"/>
              </a:rPr>
              <a:t>Department of Home Affairs (DHA)</a:t>
            </a:r>
          </a:p>
          <a:p>
            <a:pPr eaLnBrk="1" fontAlgn="auto" hangingPunct="1">
              <a:spcBef>
                <a:spcPts val="0"/>
              </a:spcBef>
              <a:spcAft>
                <a:spcPts val="0"/>
              </a:spcAft>
              <a:defRPr/>
            </a:pPr>
            <a:endParaRPr lang="en-AU" sz="2000" dirty="0">
              <a:latin typeface="+mn-lt"/>
            </a:endParaRPr>
          </a:p>
          <a:p>
            <a:pPr eaLnBrk="1" fontAlgn="auto" hangingPunct="1">
              <a:spcBef>
                <a:spcPts val="0"/>
              </a:spcBef>
              <a:spcAft>
                <a:spcPts val="0"/>
              </a:spcAft>
              <a:defRPr/>
            </a:pPr>
            <a:r>
              <a:rPr lang="en-AU" sz="2000" b="1" dirty="0">
                <a:latin typeface="+mn-lt"/>
              </a:rPr>
              <a:t>DHA deals with:</a:t>
            </a:r>
          </a:p>
          <a:p>
            <a:pPr marL="285750" indent="-285750" eaLnBrk="1" fontAlgn="auto" hangingPunct="1">
              <a:spcBef>
                <a:spcPts val="0"/>
              </a:spcBef>
              <a:spcAft>
                <a:spcPts val="0"/>
              </a:spcAft>
              <a:buFontTx/>
              <a:buChar char="-"/>
              <a:defRPr/>
            </a:pPr>
            <a:r>
              <a:rPr lang="en-AU" sz="2000" dirty="0">
                <a:latin typeface="+mn-lt"/>
              </a:rPr>
              <a:t>Students visas</a:t>
            </a:r>
          </a:p>
          <a:p>
            <a:pPr marL="285750" indent="-285750" eaLnBrk="1" fontAlgn="auto" hangingPunct="1">
              <a:spcBef>
                <a:spcPts val="0"/>
              </a:spcBef>
              <a:spcAft>
                <a:spcPts val="0"/>
              </a:spcAft>
              <a:buFontTx/>
              <a:buChar char="-"/>
              <a:defRPr/>
            </a:pPr>
            <a:r>
              <a:rPr lang="en-AU" sz="2000" dirty="0">
                <a:latin typeface="+mn-lt"/>
              </a:rPr>
              <a:t>Student visa holders monitoring</a:t>
            </a:r>
          </a:p>
          <a:p>
            <a:pPr marL="285750" indent="-285750" eaLnBrk="1" fontAlgn="auto" hangingPunct="1">
              <a:spcBef>
                <a:spcPts val="0"/>
              </a:spcBef>
              <a:spcAft>
                <a:spcPts val="0"/>
              </a:spcAft>
              <a:buFontTx/>
              <a:buChar char="-"/>
              <a:defRPr/>
            </a:pPr>
            <a:endParaRPr lang="en-AU" sz="2000" dirty="0">
              <a:latin typeface="+mn-lt"/>
            </a:endParaRPr>
          </a:p>
          <a:p>
            <a:pPr eaLnBrk="1" fontAlgn="auto" hangingPunct="1">
              <a:spcBef>
                <a:spcPts val="0"/>
              </a:spcBef>
              <a:spcAft>
                <a:spcPts val="0"/>
              </a:spcAft>
              <a:defRPr/>
            </a:pPr>
            <a:r>
              <a:rPr lang="en-AU" sz="2000" b="1" dirty="0">
                <a:latin typeface="+mn-lt"/>
              </a:rPr>
              <a:t>DHA is interested in:</a:t>
            </a:r>
          </a:p>
          <a:p>
            <a:pPr marL="285750" indent="-285750" eaLnBrk="1" fontAlgn="auto" hangingPunct="1">
              <a:spcBef>
                <a:spcPts val="0"/>
              </a:spcBef>
              <a:spcAft>
                <a:spcPts val="0"/>
              </a:spcAft>
              <a:buFontTx/>
              <a:buChar char="-"/>
              <a:defRPr/>
            </a:pPr>
            <a:r>
              <a:rPr lang="en-AU" sz="2000" dirty="0">
                <a:latin typeface="+mn-lt"/>
              </a:rPr>
              <a:t>Your academic progress</a:t>
            </a:r>
          </a:p>
          <a:p>
            <a:pPr marL="285750" indent="-285750" eaLnBrk="1" fontAlgn="auto" hangingPunct="1">
              <a:spcBef>
                <a:spcPts val="0"/>
              </a:spcBef>
              <a:spcAft>
                <a:spcPts val="0"/>
              </a:spcAft>
              <a:buFontTx/>
              <a:buChar char="-"/>
              <a:defRPr/>
            </a:pPr>
            <a:r>
              <a:rPr lang="en-AU" sz="2000" dirty="0">
                <a:latin typeface="+mn-lt"/>
              </a:rPr>
              <a:t>Where you live (via your </a:t>
            </a:r>
            <a:r>
              <a:rPr lang="en-AU" sz="2000" dirty="0" err="1">
                <a:latin typeface="+mn-lt"/>
              </a:rPr>
              <a:t>myGCA</a:t>
            </a:r>
            <a:r>
              <a:rPr lang="en-AU" sz="2000" dirty="0">
                <a:latin typeface="+mn-lt"/>
              </a:rPr>
              <a:t> account)</a:t>
            </a:r>
          </a:p>
          <a:p>
            <a:pPr marL="285750" indent="-285750" eaLnBrk="1" fontAlgn="auto" hangingPunct="1">
              <a:spcBef>
                <a:spcPts val="0"/>
              </a:spcBef>
              <a:spcAft>
                <a:spcPts val="0"/>
              </a:spcAft>
              <a:buFontTx/>
              <a:buChar char="-"/>
              <a:defRPr/>
            </a:pPr>
            <a:r>
              <a:rPr lang="en-AU" sz="2000" dirty="0">
                <a:latin typeface="+mn-lt"/>
              </a:rPr>
              <a:t>Your employment</a:t>
            </a:r>
          </a:p>
          <a:p>
            <a:pPr marL="285750" indent="-285750" eaLnBrk="1" fontAlgn="auto" hangingPunct="1">
              <a:spcBef>
                <a:spcPts val="0"/>
              </a:spcBef>
              <a:spcAft>
                <a:spcPts val="0"/>
              </a:spcAft>
              <a:buFontTx/>
              <a:buChar char="-"/>
              <a:defRPr/>
            </a:pPr>
            <a:endParaRPr lang="en-US" sz="2000" dirty="0">
              <a:latin typeface="+mn-lt"/>
            </a:endParaRPr>
          </a:p>
        </p:txBody>
      </p:sp>
      <p:sp>
        <p:nvSpPr>
          <p:cNvPr id="50184" name="TextBox 3"/>
          <p:cNvSpPr txBox="1">
            <a:spLocks noChangeArrowheads="1"/>
          </p:cNvSpPr>
          <p:nvPr/>
        </p:nvSpPr>
        <p:spPr bwMode="auto">
          <a:xfrm>
            <a:off x="404813" y="5784850"/>
            <a:ext cx="7367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a:t>Important: </a:t>
            </a:r>
            <a:r>
              <a:rPr lang="en-AU" altLang="en-US" sz="2000"/>
              <a:t>Group Colleges Australia / UBSS have a legal responsibility to report students who do not meet the DHA requirements.</a:t>
            </a:r>
            <a:endParaRPr lang="en-US" altLang="en-US" sz="2000"/>
          </a:p>
        </p:txBody>
      </p:sp>
      <p:pic>
        <p:nvPicPr>
          <p:cNvPr id="50185" name="Picture 4" descr="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5600" y="346075"/>
            <a:ext cx="6332538"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1" name="TextBox 7"/>
          <p:cNvSpPr txBox="1">
            <a:spLocks noChangeArrowheads="1"/>
          </p:cNvSpPr>
          <p:nvPr/>
        </p:nvSpPr>
        <p:spPr bwMode="auto">
          <a:xfrm>
            <a:off x="512763" y="54610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Introduction to UBSS</a:t>
            </a:r>
          </a:p>
        </p:txBody>
      </p:sp>
      <p:sp>
        <p:nvSpPr>
          <p:cNvPr id="7172" name="TextBox 8"/>
          <p:cNvSpPr txBox="1">
            <a:spLocks noChangeArrowheads="1"/>
          </p:cNvSpPr>
          <p:nvPr/>
        </p:nvSpPr>
        <p:spPr bwMode="auto">
          <a:xfrm>
            <a:off x="355600" y="1652588"/>
            <a:ext cx="10609263"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a:solidFill>
                  <a:srgbClr val="C00000"/>
                </a:solidFill>
              </a:rPr>
              <a:t>UBSS Mission</a:t>
            </a:r>
          </a:p>
          <a:p>
            <a:pPr eaLnBrk="1" hangingPunct="1"/>
            <a:r>
              <a:rPr lang="en-AU" altLang="en-US"/>
              <a:t>UBSS launches careers for the entrepreneurs of the future</a:t>
            </a:r>
          </a:p>
          <a:p>
            <a:pPr eaLnBrk="1" hangingPunct="1"/>
            <a:r>
              <a:rPr lang="en-AU" altLang="en-US" sz="2000" b="1">
                <a:solidFill>
                  <a:srgbClr val="C00000"/>
                </a:solidFill>
              </a:rPr>
              <a:t/>
            </a:r>
            <a:br>
              <a:rPr lang="en-AU" altLang="en-US" sz="2000" b="1">
                <a:solidFill>
                  <a:srgbClr val="C00000"/>
                </a:solidFill>
              </a:rPr>
            </a:br>
            <a:r>
              <a:rPr lang="en-AU" altLang="en-US" sz="2000" b="1">
                <a:solidFill>
                  <a:srgbClr val="C00000"/>
                </a:solidFill>
              </a:rPr>
              <a:t>UBSS Motto</a:t>
            </a:r>
          </a:p>
          <a:p>
            <a:pPr eaLnBrk="1" hangingPunct="1"/>
            <a:r>
              <a:rPr lang="en-AU" altLang="en-US"/>
              <a:t>"International Education with an Australian Experience"</a:t>
            </a:r>
          </a:p>
          <a:p>
            <a:pPr eaLnBrk="1" hangingPunct="1"/>
            <a:r>
              <a:rPr lang="en-AU" altLang="en-US" sz="2000" b="1">
                <a:solidFill>
                  <a:srgbClr val="C00000"/>
                </a:solidFill>
              </a:rPr>
              <a:t/>
            </a:r>
            <a:br>
              <a:rPr lang="en-AU" altLang="en-US" sz="2000" b="1">
                <a:solidFill>
                  <a:srgbClr val="C00000"/>
                </a:solidFill>
              </a:rPr>
            </a:br>
            <a:r>
              <a:rPr lang="en-AU" altLang="en-US" sz="2000" b="1">
                <a:solidFill>
                  <a:srgbClr val="C00000"/>
                </a:solidFill>
              </a:rPr>
              <a:t>UBSS Values</a:t>
            </a:r>
          </a:p>
          <a:p>
            <a:pPr eaLnBrk="1" hangingPunct="1"/>
            <a:r>
              <a:rPr lang="en-AU" altLang="en-US"/>
              <a:t>Delivering the Bachelor of Business, Bachelor of Accounting and MBA with an Australian experience</a:t>
            </a:r>
          </a:p>
          <a:p>
            <a:pPr eaLnBrk="1" hangingPunct="1"/>
            <a:r>
              <a:rPr lang="en-AU" altLang="en-US"/>
              <a:t/>
            </a:r>
            <a:br>
              <a:rPr lang="en-AU" altLang="en-US"/>
            </a:br>
            <a:r>
              <a:rPr lang="en-AU" altLang="en-US"/>
              <a:t>Providing a learning environment for the entrepreneurs of the future</a:t>
            </a:r>
          </a:p>
          <a:p>
            <a:pPr eaLnBrk="1" hangingPunct="1"/>
            <a:r>
              <a:rPr lang="en-AU" altLang="en-US"/>
              <a:t/>
            </a:r>
            <a:br>
              <a:rPr lang="en-AU" altLang="en-US"/>
            </a:br>
            <a:r>
              <a:rPr lang="en-AU" altLang="en-US"/>
              <a:t>Providing a high level of student support and care to deliver a quality learning space</a:t>
            </a:r>
          </a:p>
          <a:p>
            <a:pPr eaLnBrk="1" hangingPunct="1"/>
            <a:r>
              <a:rPr lang="en-AU" altLang="en-US"/>
              <a:t/>
            </a:r>
            <a:br>
              <a:rPr lang="en-AU" altLang="en-US"/>
            </a:br>
            <a:r>
              <a:rPr lang="en-AU" altLang="en-US"/>
              <a:t>Providing access to cutting edge online and classroom education technology for all students</a:t>
            </a:r>
          </a:p>
          <a:p>
            <a:pPr eaLnBrk="1" hangingPunct="1"/>
            <a:r>
              <a:rPr lang="en-AU" altLang="en-US"/>
              <a:t/>
            </a:r>
            <a:br>
              <a:rPr lang="en-AU" altLang="en-US"/>
            </a:br>
            <a:r>
              <a:rPr lang="en-AU" altLang="en-US"/>
              <a:t>Ensuring academic excellence &amp; free intellectual Inquiry</a:t>
            </a:r>
          </a:p>
          <a:p>
            <a:pPr eaLnBrk="1" hangingPunct="1"/>
            <a:r>
              <a:rPr lang="en-AU" altLang="en-US"/>
              <a:t/>
            </a:r>
            <a:br>
              <a:rPr lang="en-AU" altLang="en-US"/>
            </a:br>
            <a:endParaRPr lang="en-US" altLang="en-US"/>
          </a:p>
        </p:txBody>
      </p:sp>
      <p:sp>
        <p:nvSpPr>
          <p:cNvPr id="10" name="Right Triangle 9"/>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0C0920-C428-485D-B765-E319C0DA974D}" type="slidenum">
              <a:rPr lang="en-AU" altLang="en-US" smtClean="0">
                <a:solidFill>
                  <a:schemeClr val="bg1"/>
                </a:solidFill>
              </a:rPr>
              <a:pPr fontAlgn="base">
                <a:spcBef>
                  <a:spcPct val="0"/>
                </a:spcBef>
                <a:spcAft>
                  <a:spcPct val="0"/>
                </a:spcAft>
              </a:pPr>
              <a:t>5</a:t>
            </a:fld>
            <a:endParaRPr lang="en-AU" altLang="en-US" smtClean="0">
              <a:solidFill>
                <a:schemeClr val="bg1"/>
              </a:solidFill>
            </a:endParaRPr>
          </a:p>
        </p:txBody>
      </p:sp>
      <p:pic>
        <p:nvPicPr>
          <p:cNvPr id="7175"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EC2814-ABE6-441B-9981-D733D86186A0}" type="slidenum">
              <a:rPr lang="en-AU" smtClean="0"/>
              <a:pPr>
                <a:defRPr/>
              </a:pPr>
              <a:t>50</a:t>
            </a:fld>
            <a:endParaRPr lang="en-AU"/>
          </a:p>
        </p:txBody>
      </p:sp>
      <p:pic>
        <p:nvPicPr>
          <p:cNvPr id="512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3259138"/>
            <a:ext cx="36750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4188" y="1801813"/>
            <a:ext cx="42989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3825" y="4289425"/>
            <a:ext cx="42687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325" y="5459413"/>
            <a:ext cx="99377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08" name="TextBox 8"/>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Compliance (DHA)</a:t>
            </a:r>
          </a:p>
        </p:txBody>
      </p:sp>
      <p:pic>
        <p:nvPicPr>
          <p:cNvPr id="51209" name="Picture 4" descr="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22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06778E-810C-4CFD-9DFA-C7884369FE0F}" type="slidenum">
              <a:rPr lang="en-AU" altLang="en-US" smtClean="0">
                <a:solidFill>
                  <a:schemeClr val="bg1"/>
                </a:solidFill>
              </a:rPr>
              <a:pPr fontAlgn="base">
                <a:spcBef>
                  <a:spcPct val="0"/>
                </a:spcBef>
                <a:spcAft>
                  <a:spcPct val="0"/>
                </a:spcAft>
              </a:pPr>
              <a:t>51</a:t>
            </a:fld>
            <a:endParaRPr lang="en-AU" altLang="en-US" smtClean="0">
              <a:solidFill>
                <a:schemeClr val="bg1"/>
              </a:solidFill>
            </a:endParaRPr>
          </a:p>
        </p:txBody>
      </p:sp>
      <p:pic>
        <p:nvPicPr>
          <p:cNvPr id="52228" name="Picture 3"/>
          <p:cNvPicPr>
            <a:picLocks noChangeAspect="1"/>
          </p:cNvPicPr>
          <p:nvPr/>
        </p:nvPicPr>
        <p:blipFill>
          <a:blip r:embed="rId2">
            <a:extLst>
              <a:ext uri="{28A0092B-C50C-407E-A947-70E740481C1C}">
                <a14:useLocalDpi xmlns:a14="http://schemas.microsoft.com/office/drawing/2010/main" val="0"/>
              </a:ext>
            </a:extLst>
          </a:blip>
          <a:srcRect t="9892" b="4910"/>
          <a:stretch>
            <a:fillRect/>
          </a:stretch>
        </p:blipFill>
        <p:spPr bwMode="auto">
          <a:xfrm>
            <a:off x="404813" y="1854200"/>
            <a:ext cx="6205537"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4813" y="449263"/>
            <a:ext cx="749458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230" name="TextBox 6"/>
          <p:cNvSpPr txBox="1">
            <a:spLocks noChangeArrowheads="1"/>
          </p:cNvSpPr>
          <p:nvPr/>
        </p:nvSpPr>
        <p:spPr bwMode="auto">
          <a:xfrm>
            <a:off x="561975" y="644525"/>
            <a:ext cx="718026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What are your rights at work?</a:t>
            </a:r>
          </a:p>
        </p:txBody>
      </p:sp>
      <p:pic>
        <p:nvPicPr>
          <p:cNvPr id="1026" name="Picture 2" descr="8 Employee Rights - Things You Must Know | Perth Employment Law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623" y="2517288"/>
            <a:ext cx="3597730" cy="2746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32"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679450" y="4286250"/>
            <a:ext cx="3448050" cy="1339850"/>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a:ln w="0"/>
              <a:solidFill>
                <a:schemeClr val="tx1"/>
              </a:solidFill>
              <a:effectLst>
                <a:outerShdw blurRad="38100" dist="19050" dir="2700000" algn="tl" rotWithShape="0">
                  <a:schemeClr val="dk1">
                    <a:alpha val="40000"/>
                  </a:schemeClr>
                </a:outerShdw>
              </a:effectLst>
            </a:endParaRPr>
          </a:p>
        </p:txBody>
      </p:sp>
      <p:sp>
        <p:nvSpPr>
          <p:cNvPr id="2" name="Slide Number Placeholder 1"/>
          <p:cNvSpPr>
            <a:spLocks noGrp="1"/>
          </p:cNvSpPr>
          <p:nvPr>
            <p:ph type="sldNum" sz="quarter" idx="12"/>
          </p:nvPr>
        </p:nvSpPr>
        <p:spPr/>
        <p:txBody>
          <a:bodyPr/>
          <a:lstStyle/>
          <a:p>
            <a:pPr>
              <a:defRPr/>
            </a:pPr>
            <a:fld id="{2E7FCB60-6A9B-4ED1-9F3B-BE768BA5303A}" type="slidenum">
              <a:rPr lang="en-AU" smtClean="0"/>
              <a:pPr>
                <a:defRPr/>
              </a:pPr>
              <a:t>52</a:t>
            </a:fld>
            <a:endParaRPr lang="en-AU"/>
          </a:p>
        </p:txBody>
      </p:sp>
      <p:sp>
        <p:nvSpPr>
          <p:cNvPr id="11" name="Rectangle 10"/>
          <p:cNvSpPr/>
          <p:nvPr/>
        </p:nvSpPr>
        <p:spPr>
          <a:xfrm>
            <a:off x="520700" y="500063"/>
            <a:ext cx="6332538" cy="110648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253" name="TextBox 11"/>
          <p:cNvSpPr txBox="1">
            <a:spLocks noChangeArrowheads="1"/>
          </p:cNvSpPr>
          <p:nvPr/>
        </p:nvSpPr>
        <p:spPr bwMode="auto">
          <a:xfrm>
            <a:off x="771525" y="66675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Academic Integrity</a:t>
            </a:r>
          </a:p>
        </p:txBody>
      </p:sp>
      <p:sp>
        <p:nvSpPr>
          <p:cNvPr id="53254" name="TextBox 2"/>
          <p:cNvSpPr txBox="1">
            <a:spLocks noChangeArrowheads="1"/>
          </p:cNvSpPr>
          <p:nvPr/>
        </p:nvSpPr>
        <p:spPr bwMode="auto">
          <a:xfrm>
            <a:off x="441325" y="1816100"/>
            <a:ext cx="107489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a:t>Academic Integrity is valued at UBSS.</a:t>
            </a:r>
          </a:p>
          <a:p>
            <a:pPr eaLnBrk="1" hangingPunct="1"/>
            <a:r>
              <a:rPr lang="en-US" altLang="en-US"/>
              <a:t>Academic misconduct at UBSS is overseen by the </a:t>
            </a:r>
            <a:r>
              <a:rPr lang="en-US" altLang="en-US" b="1"/>
              <a:t>ACADEMIC INTEGRITY COMMITTEE </a:t>
            </a:r>
            <a:r>
              <a:rPr lang="en-US" altLang="en-US"/>
              <a:t>that will apply penalties and sanctions for misbehavior.</a:t>
            </a:r>
          </a:p>
          <a:p>
            <a:pPr eaLnBrk="1" hangingPunct="1"/>
            <a:r>
              <a:rPr lang="en-AU" altLang="en-US"/>
              <a:t>Please ensure you are familiar with the </a:t>
            </a:r>
            <a:r>
              <a:rPr lang="en-AU" altLang="en-US" b="1"/>
              <a:t>ACADEMIC MISCONDUCT POLICY </a:t>
            </a:r>
            <a:r>
              <a:rPr lang="en-AU" altLang="en-US"/>
              <a:t>located on the UBSS website: </a:t>
            </a:r>
            <a:r>
              <a:rPr lang="en-AU" altLang="en-US">
                <a:hlinkClick r:id="rId2"/>
              </a:rPr>
              <a:t>https://www.ubss.edu.au/policies-and-procedures</a:t>
            </a:r>
            <a:r>
              <a:rPr lang="en-AU" altLang="en-US"/>
              <a:t> </a:t>
            </a:r>
            <a:endParaRPr lang="en-US" altLang="en-US"/>
          </a:p>
        </p:txBody>
      </p:sp>
      <p:pic>
        <p:nvPicPr>
          <p:cNvPr id="5325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46450"/>
            <a:ext cx="5453063"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3"/>
          <p:cNvSpPr txBox="1">
            <a:spLocks noChangeArrowheads="1"/>
          </p:cNvSpPr>
          <p:nvPr/>
        </p:nvSpPr>
        <p:spPr bwMode="auto">
          <a:xfrm>
            <a:off x="679450" y="4632325"/>
            <a:ext cx="2708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These are some forms of Academic Misconduct</a:t>
            </a:r>
            <a:endParaRPr lang="en-US" altLang="en-US"/>
          </a:p>
        </p:txBody>
      </p:sp>
      <p:pic>
        <p:nvPicPr>
          <p:cNvPr id="53257"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F35F591-0DD6-4CC7-A608-A5EDABB08FD7}" type="slidenum">
              <a:rPr lang="en-AU" smtClean="0"/>
              <a:pPr>
                <a:defRPr/>
              </a:pPr>
              <a:t>53</a:t>
            </a:fld>
            <a:endParaRPr lang="en-AU"/>
          </a:p>
        </p:txBody>
      </p:sp>
      <p:pic>
        <p:nvPicPr>
          <p:cNvPr id="542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 y="2701925"/>
            <a:ext cx="107426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3930650"/>
            <a:ext cx="829151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 y="4813300"/>
            <a:ext cx="559593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6013" y="4162425"/>
            <a:ext cx="56943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20700" y="500063"/>
            <a:ext cx="6332538" cy="1106487"/>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280" name="TextBox 11"/>
          <p:cNvSpPr txBox="1">
            <a:spLocks noChangeArrowheads="1"/>
          </p:cNvSpPr>
          <p:nvPr/>
        </p:nvSpPr>
        <p:spPr bwMode="auto">
          <a:xfrm>
            <a:off x="771525" y="666750"/>
            <a:ext cx="582930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Policies and Procedures</a:t>
            </a:r>
          </a:p>
        </p:txBody>
      </p:sp>
      <p:sp>
        <p:nvSpPr>
          <p:cNvPr id="54281" name="TextBox 2"/>
          <p:cNvSpPr txBox="1">
            <a:spLocks noChangeArrowheads="1"/>
          </p:cNvSpPr>
          <p:nvPr/>
        </p:nvSpPr>
        <p:spPr bwMode="auto">
          <a:xfrm>
            <a:off x="441325" y="1816100"/>
            <a:ext cx="100091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2000" b="1"/>
              <a:t>You can find all UBSS Policies and Procedures on our website.</a:t>
            </a:r>
          </a:p>
          <a:p>
            <a:pPr eaLnBrk="1" hangingPunct="1"/>
            <a:r>
              <a:rPr lang="en-US" altLang="en-US">
                <a:hlinkClick r:id="rId6"/>
              </a:rPr>
              <a:t>https://www.ubss.edu.au/policies-and-procedures</a:t>
            </a:r>
            <a:r>
              <a:rPr lang="en-US" altLang="en-US"/>
              <a:t> </a:t>
            </a:r>
          </a:p>
        </p:txBody>
      </p:sp>
      <p:pic>
        <p:nvPicPr>
          <p:cNvPr id="54282" name="Picture 4" descr="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529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B30CC9-CD70-4ECF-9D24-F726EA546299}" type="slidenum">
              <a:rPr lang="en-AU" altLang="en-US" smtClean="0">
                <a:solidFill>
                  <a:schemeClr val="bg1"/>
                </a:solidFill>
              </a:rPr>
              <a:pPr fontAlgn="base">
                <a:spcBef>
                  <a:spcPct val="0"/>
                </a:spcBef>
                <a:spcAft>
                  <a:spcPct val="0"/>
                </a:spcAft>
              </a:pPr>
              <a:t>54</a:t>
            </a:fld>
            <a:endParaRPr lang="en-AU" altLang="en-US" smtClean="0">
              <a:solidFill>
                <a:schemeClr val="bg1"/>
              </a:solidFill>
            </a:endParaRPr>
          </a:p>
        </p:txBody>
      </p:sp>
      <p:sp>
        <p:nvSpPr>
          <p:cNvPr id="55300" name="TextBox 2"/>
          <p:cNvSpPr txBox="1">
            <a:spLocks noChangeArrowheads="1"/>
          </p:cNvSpPr>
          <p:nvPr/>
        </p:nvSpPr>
        <p:spPr bwMode="auto">
          <a:xfrm>
            <a:off x="2386013" y="969963"/>
            <a:ext cx="759618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AU" altLang="en-US"/>
          </a:p>
          <a:p>
            <a:pPr algn="ctr" eaLnBrk="1" hangingPunct="1"/>
            <a:r>
              <a:rPr lang="en-AU" altLang="en-US"/>
              <a:t>If you have any questions please contact Ms. Madilina Tresca </a:t>
            </a:r>
          </a:p>
          <a:p>
            <a:pPr algn="ctr" eaLnBrk="1" hangingPunct="1"/>
            <a:r>
              <a:rPr lang="en-AU" altLang="en-US">
                <a:hlinkClick r:id="rId2"/>
              </a:rPr>
              <a:t>Madilina.Tresca@ubss.edu.au</a:t>
            </a:r>
            <a:endParaRPr lang="en-AU" altLang="en-US"/>
          </a:p>
          <a:p>
            <a:pPr algn="ctr" eaLnBrk="1" hangingPunct="1"/>
            <a:endParaRPr lang="en-AU" altLang="en-US"/>
          </a:p>
          <a:p>
            <a:pPr algn="ctr" eaLnBrk="1" hangingPunct="1"/>
            <a:endParaRPr lang="en-AU" altLang="en-US"/>
          </a:p>
          <a:p>
            <a:pPr algn="ctr" eaLnBrk="1" hangingPunct="1"/>
            <a:r>
              <a:rPr lang="en-AU" altLang="en-US" sz="3600" b="1">
                <a:solidFill>
                  <a:srgbClr val="C00000"/>
                </a:solidFill>
              </a:rPr>
              <a:t>Thank you and</a:t>
            </a:r>
          </a:p>
          <a:p>
            <a:pPr algn="ctr" eaLnBrk="1" hangingPunct="1"/>
            <a:r>
              <a:rPr lang="en-AU" altLang="en-US" sz="7200" b="1">
                <a:solidFill>
                  <a:srgbClr val="C00000"/>
                </a:solidFill>
              </a:rPr>
              <a:t>Welcome to UBSS!!</a:t>
            </a:r>
          </a:p>
          <a:p>
            <a:pPr algn="ctr" eaLnBrk="1" hangingPunct="1"/>
            <a:endParaRPr lang="en-AU" altLang="en-US"/>
          </a:p>
          <a:p>
            <a:pPr algn="ctr" eaLnBrk="1" hangingPunct="1"/>
            <a:endParaRPr lang="en-AU" altLang="en-US"/>
          </a:p>
          <a:p>
            <a:pPr algn="ctr" eaLnBrk="1" hangingPunct="1"/>
            <a:r>
              <a:rPr lang="en-AU" altLang="en-US"/>
              <a:t>Don’t forget to download your UBSS Mobile App and follow us on Social Media</a:t>
            </a:r>
          </a:p>
        </p:txBody>
      </p:sp>
      <p:sp>
        <p:nvSpPr>
          <p:cNvPr id="5" name="Right Triangle 4"/>
          <p:cNvSpPr/>
          <p:nvPr/>
        </p:nvSpPr>
        <p:spPr>
          <a:xfrm>
            <a:off x="7938" y="4851400"/>
            <a:ext cx="3057525" cy="20066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5302" name="Picture 5"/>
          <p:cNvPicPr>
            <a:picLocks noChangeAspect="1"/>
          </p:cNvPicPr>
          <p:nvPr/>
        </p:nvPicPr>
        <p:blipFill>
          <a:blip r:embed="rId3" cstate="print">
            <a:extLst>
              <a:ext uri="{28A0092B-C50C-407E-A947-70E740481C1C}">
                <a14:useLocalDpi xmlns:a14="http://schemas.microsoft.com/office/drawing/2010/main" val="0"/>
              </a:ext>
            </a:extLst>
          </a:blip>
          <a:srcRect l="21159" t="38333" r="62321" b="18147"/>
          <a:stretch>
            <a:fillRect/>
          </a:stretch>
        </p:blipFill>
        <p:spPr bwMode="auto">
          <a:xfrm>
            <a:off x="2982913" y="5364163"/>
            <a:ext cx="1322387"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8"/>
          <p:cNvPicPr>
            <a:picLocks noChangeAspect="1"/>
          </p:cNvPicPr>
          <p:nvPr/>
        </p:nvPicPr>
        <p:blipFill>
          <a:blip r:embed="rId4" cstate="print">
            <a:extLst>
              <a:ext uri="{28A0092B-C50C-407E-A947-70E740481C1C}">
                <a14:useLocalDpi xmlns:a14="http://schemas.microsoft.com/office/drawing/2010/main" val="0"/>
              </a:ext>
            </a:extLst>
          </a:blip>
          <a:srcRect l="11819" t="68765" r="27412" b="10980"/>
          <a:stretch>
            <a:fillRect/>
          </a:stretch>
        </p:blipFill>
        <p:spPr bwMode="auto">
          <a:xfrm>
            <a:off x="4908550" y="5405438"/>
            <a:ext cx="4335463"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Box 10"/>
          <p:cNvSpPr txBox="1">
            <a:spLocks noChangeArrowheads="1"/>
          </p:cNvSpPr>
          <p:nvPr/>
        </p:nvSpPr>
        <p:spPr bwMode="auto">
          <a:xfrm>
            <a:off x="2505075" y="6488113"/>
            <a:ext cx="7007225" cy="369887"/>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solidFill>
                  <a:schemeClr val="bg1"/>
                </a:solidFill>
              </a:rPr>
              <a:t>		          www.ubss.edu.au</a:t>
            </a:r>
            <a:endParaRPr lang="en-US" altLang="en-US">
              <a:solidFill>
                <a:schemeClr val="bg1"/>
              </a:solidFill>
            </a:endParaRPr>
          </a:p>
        </p:txBody>
      </p:sp>
      <p:pic>
        <p:nvPicPr>
          <p:cNvPr id="55305"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9532144" y="4198144"/>
            <a:ext cx="1941512" cy="3378200"/>
          </a:xfrm>
          <a:prstGeom prst="rtTriangle">
            <a:avLst/>
          </a:prstGeom>
          <a:solidFill>
            <a:srgbClr val="E519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AAED95-CFAF-48DC-90F1-27E489DD4FF2}" type="slidenum">
              <a:rPr lang="en-AU" altLang="en-US" smtClean="0">
                <a:solidFill>
                  <a:schemeClr val="bg1"/>
                </a:solidFill>
              </a:rPr>
              <a:pPr fontAlgn="base">
                <a:spcBef>
                  <a:spcPct val="0"/>
                </a:spcBef>
                <a:spcAft>
                  <a:spcPct val="0"/>
                </a:spcAft>
              </a:pPr>
              <a:t>6</a:t>
            </a:fld>
            <a:endParaRPr lang="en-AU" altLang="en-US" smtClean="0">
              <a:solidFill>
                <a:schemeClr val="bg1"/>
              </a:solidFill>
            </a:endParaRPr>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7"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UBSS Governance</a:t>
            </a:r>
          </a:p>
        </p:txBody>
      </p:sp>
      <p:sp>
        <p:nvSpPr>
          <p:cNvPr id="8198" name="TextBox 2"/>
          <p:cNvSpPr txBox="1">
            <a:spLocks noChangeArrowheads="1"/>
          </p:cNvSpPr>
          <p:nvPr/>
        </p:nvSpPr>
        <p:spPr bwMode="auto">
          <a:xfrm>
            <a:off x="561975" y="2159000"/>
            <a:ext cx="61753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a:t>UBSS is a member of Group Colleges Australia (GCA), a consortium of educational institutions based in Australia.  </a:t>
            </a:r>
          </a:p>
          <a:p>
            <a:pPr eaLnBrk="1" hangingPunct="1"/>
            <a:endParaRPr lang="en-AU" altLang="en-US"/>
          </a:p>
          <a:p>
            <a:pPr eaLnBrk="1" hangingPunct="1"/>
            <a:r>
              <a:rPr lang="en-AU" altLang="en-US"/>
              <a:t>The </a:t>
            </a:r>
            <a:r>
              <a:rPr lang="en-AU" altLang="en-US" b="1"/>
              <a:t>GCA Board </a:t>
            </a:r>
            <a:r>
              <a:rPr lang="en-AU" altLang="en-US"/>
              <a:t>and the </a:t>
            </a:r>
            <a:r>
              <a:rPr lang="en-AU" altLang="en-US" b="1"/>
              <a:t>GCA Executive Management Team </a:t>
            </a:r>
            <a:r>
              <a:rPr lang="en-AU" altLang="en-US"/>
              <a:t>have ultimate responsibility for UBSS performance and operations as an accredited higher education provider. </a:t>
            </a:r>
          </a:p>
          <a:p>
            <a:pPr eaLnBrk="1" hangingPunct="1"/>
            <a:endParaRPr lang="en-AU" altLang="en-US"/>
          </a:p>
          <a:p>
            <a:pPr eaLnBrk="1" hangingPunct="1"/>
            <a:r>
              <a:rPr lang="en-AU" altLang="en-US"/>
              <a:t>Overview of UBSS is managed by the </a:t>
            </a:r>
            <a:r>
              <a:rPr lang="en-AU" altLang="en-US" b="1"/>
              <a:t>UBSS Senior Executive </a:t>
            </a:r>
            <a:r>
              <a:rPr lang="en-AU" altLang="en-US"/>
              <a:t>in association with the </a:t>
            </a:r>
            <a:r>
              <a:rPr lang="en-AU" altLang="en-US" b="1"/>
              <a:t>UBSS Academic Senate</a:t>
            </a:r>
            <a:r>
              <a:rPr lang="en-AU" altLang="en-US"/>
              <a:t>.</a:t>
            </a:r>
            <a:endParaRPr lang="en-US" altLang="en-US"/>
          </a:p>
        </p:txBody>
      </p:sp>
      <p:pic>
        <p:nvPicPr>
          <p:cNvPr id="8199" name="Picture 3"/>
          <p:cNvPicPr>
            <a:picLocks noChangeAspect="1"/>
          </p:cNvPicPr>
          <p:nvPr/>
        </p:nvPicPr>
        <p:blipFill>
          <a:blip r:embed="rId2" cstate="print">
            <a:extLst>
              <a:ext uri="{28A0092B-C50C-407E-A947-70E740481C1C}">
                <a14:useLocalDpi xmlns:a14="http://schemas.microsoft.com/office/drawing/2010/main" val="0"/>
              </a:ext>
            </a:extLst>
          </a:blip>
          <a:srcRect l="33328" t="22935" r="40352" b="27940"/>
          <a:stretch>
            <a:fillRect/>
          </a:stretch>
        </p:blipFill>
        <p:spPr bwMode="auto">
          <a:xfrm>
            <a:off x="8361363" y="3983038"/>
            <a:ext cx="117951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5"/>
          <p:cNvPicPr>
            <a:picLocks noChangeAspect="1"/>
          </p:cNvPicPr>
          <p:nvPr/>
        </p:nvPicPr>
        <p:blipFill>
          <a:blip r:embed="rId3">
            <a:extLst>
              <a:ext uri="{28A0092B-C50C-407E-A947-70E740481C1C}">
                <a14:useLocalDpi xmlns:a14="http://schemas.microsoft.com/office/drawing/2010/main" val="0"/>
              </a:ext>
            </a:extLst>
          </a:blip>
          <a:srcRect l="21472" t="21091" r="23463" b="22211"/>
          <a:stretch>
            <a:fillRect/>
          </a:stretch>
        </p:blipFill>
        <p:spPr bwMode="auto">
          <a:xfrm>
            <a:off x="7907338" y="2159000"/>
            <a:ext cx="2074862"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8"/>
          <p:cNvSpPr>
            <a:spLocks noChangeArrowheads="1"/>
          </p:cNvSpPr>
          <p:nvPr/>
        </p:nvSpPr>
        <p:spPr bwMode="auto">
          <a:xfrm>
            <a:off x="561975" y="5272088"/>
            <a:ext cx="5300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t>Governance and Leadership</a:t>
            </a:r>
            <a:endParaRPr lang="en-US" altLang="en-US" b="1">
              <a:hlinkClick r:id="rId4"/>
            </a:endParaRPr>
          </a:p>
          <a:p>
            <a:pPr eaLnBrk="1" hangingPunct="1"/>
            <a:r>
              <a:rPr lang="en-US" altLang="en-US">
                <a:hlinkClick r:id="rId4"/>
              </a:rPr>
              <a:t>https://www.ubss.edu.au/about-us/?tab=Governance</a:t>
            </a:r>
            <a:r>
              <a:rPr lang="en-US" altLang="en-US"/>
              <a:t> </a:t>
            </a:r>
          </a:p>
        </p:txBody>
      </p:sp>
      <p:pic>
        <p:nvPicPr>
          <p:cNvPr id="8202"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144291-2400-4CF5-BF98-0C23FB020EB5}" type="slidenum">
              <a:rPr lang="en-AU" altLang="en-US" smtClean="0"/>
              <a:pPr fontAlgn="base">
                <a:spcBef>
                  <a:spcPct val="0"/>
                </a:spcBef>
                <a:spcAft>
                  <a:spcPct val="0"/>
                </a:spcAft>
              </a:pPr>
              <a:t>7</a:t>
            </a:fld>
            <a:endParaRPr lang="en-AU" altLang="en-US" smtClean="0"/>
          </a:p>
        </p:txBody>
      </p:sp>
      <p:sp>
        <p:nvSpPr>
          <p:cNvPr id="10" name="Rectangle 9"/>
          <p:cNvSpPr/>
          <p:nvPr/>
        </p:nvSpPr>
        <p:spPr>
          <a:xfrm>
            <a:off x="404813" y="449263"/>
            <a:ext cx="6332537"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20" name="TextBox 10"/>
          <p:cNvSpPr txBox="1">
            <a:spLocks noChangeArrowheads="1"/>
          </p:cNvSpPr>
          <p:nvPr/>
        </p:nvSpPr>
        <p:spPr bwMode="auto">
          <a:xfrm>
            <a:off x="561975" y="644525"/>
            <a:ext cx="5827713"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UBSS Registration</a:t>
            </a:r>
          </a:p>
        </p:txBody>
      </p:sp>
      <p:pic>
        <p:nvPicPr>
          <p:cNvPr id="922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2238" y="5180013"/>
            <a:ext cx="15335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descr="TEQSA (@TEQSAGov)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800" y="1468438"/>
            <a:ext cx="19304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404813" y="1916113"/>
            <a:ext cx="82057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1600"/>
              <a:t>UBSS is registered as a higher education provider in Australia by the Tertiary Education Quality and Standards Agency (TEQSA). The Tertiary Education Quality and Standards Agency (TEQSA), registers all Australian institutions, including government and private universities, that offer courses at the higher education (tertiary level) and accredits their courses for delivery in Australia and/or offshore locations.</a:t>
            </a:r>
            <a:endParaRPr lang="en-US" altLang="en-US" sz="1600"/>
          </a:p>
        </p:txBody>
      </p:sp>
      <p:sp>
        <p:nvSpPr>
          <p:cNvPr id="9224" name="TextBox 3"/>
          <p:cNvSpPr txBox="1">
            <a:spLocks noChangeArrowheads="1"/>
          </p:cNvSpPr>
          <p:nvPr/>
        </p:nvSpPr>
        <p:spPr bwMode="auto">
          <a:xfrm>
            <a:off x="404813" y="3744913"/>
            <a:ext cx="8205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1600"/>
              <a:t>CRICOS is the Commonwealth Register of Institutions and Courses for Overseas Students. CRICOS registration means that UBSS is authorised by the Australian government to enrol international students in its courses.</a:t>
            </a:r>
            <a:endParaRPr lang="en-US" altLang="en-US" sz="1600"/>
          </a:p>
        </p:txBody>
      </p:sp>
      <p:pic>
        <p:nvPicPr>
          <p:cNvPr id="9225" name="Picture 4" descr="cricos-logo - Aeropower | Experts in Airborne Electrical 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5100" y="3576638"/>
            <a:ext cx="1446213"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Box 4"/>
          <p:cNvSpPr txBox="1">
            <a:spLocks noChangeArrowheads="1"/>
          </p:cNvSpPr>
          <p:nvPr/>
        </p:nvSpPr>
        <p:spPr bwMode="auto">
          <a:xfrm>
            <a:off x="404813" y="5080000"/>
            <a:ext cx="81232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1600"/>
              <a:t>When you attend university or an approved higher education provider, you can get a FEE-HELP loan to pay all or part of your tuition fees (for Australian citizens and some special New Zealand visa holders only).</a:t>
            </a:r>
          </a:p>
          <a:p>
            <a:pPr eaLnBrk="1" hangingPunct="1"/>
            <a:endParaRPr lang="en-AU" altLang="en-US" sz="1600"/>
          </a:p>
          <a:p>
            <a:pPr eaLnBrk="1" hangingPunct="1"/>
            <a:r>
              <a:rPr lang="en-AU" altLang="en-US" sz="1600" b="1"/>
              <a:t>Registration and Accreditation</a:t>
            </a:r>
          </a:p>
          <a:p>
            <a:pPr eaLnBrk="1" hangingPunct="1"/>
            <a:r>
              <a:rPr lang="en-AU" altLang="en-US" sz="1600">
                <a:hlinkClick r:id="rId5"/>
              </a:rPr>
              <a:t>https://www.ubss.edu.au/registration-and-accreditation/</a:t>
            </a:r>
            <a:r>
              <a:rPr lang="en-AU" altLang="en-US" sz="1600"/>
              <a:t> </a:t>
            </a:r>
            <a:endParaRPr lang="en-US" altLang="en-US" sz="1600"/>
          </a:p>
        </p:txBody>
      </p:sp>
      <p:pic>
        <p:nvPicPr>
          <p:cNvPr id="9227" name="Picture 4" descr="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B5E856-02A0-4F5B-A7A3-96915A152B88}" type="slidenum">
              <a:rPr lang="en-AU" altLang="en-US" smtClean="0"/>
              <a:pPr fontAlgn="base">
                <a:spcBef>
                  <a:spcPct val="0"/>
                </a:spcBef>
                <a:spcAft>
                  <a:spcPct val="0"/>
                </a:spcAft>
              </a:pPr>
              <a:t>8</a:t>
            </a:fld>
            <a:endParaRPr lang="en-AU" altLang="en-US" smtClean="0"/>
          </a:p>
        </p:txBody>
      </p:sp>
      <p:sp>
        <p:nvSpPr>
          <p:cNvPr id="10" name="Rectangle 9"/>
          <p:cNvSpPr/>
          <p:nvPr/>
        </p:nvSpPr>
        <p:spPr>
          <a:xfrm>
            <a:off x="404813" y="449263"/>
            <a:ext cx="725646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4" name="TextBox 10"/>
          <p:cNvSpPr txBox="1">
            <a:spLocks noChangeArrowheads="1"/>
          </p:cNvSpPr>
          <p:nvPr/>
        </p:nvSpPr>
        <p:spPr bwMode="auto">
          <a:xfrm>
            <a:off x="561975" y="644525"/>
            <a:ext cx="6711950"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UBSS Founder – Alan Manly</a:t>
            </a:r>
          </a:p>
        </p:txBody>
      </p:sp>
      <p:sp>
        <p:nvSpPr>
          <p:cNvPr id="10245" name="Rectangle 3"/>
          <p:cNvSpPr>
            <a:spLocks noChangeArrowheads="1"/>
          </p:cNvSpPr>
          <p:nvPr/>
        </p:nvSpPr>
        <p:spPr bwMode="auto">
          <a:xfrm>
            <a:off x="404813" y="1785938"/>
            <a:ext cx="7294562"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t>Alan Manly </a:t>
            </a:r>
            <a:r>
              <a:rPr lang="en-US" altLang="en-US" sz="1200" dirty="0"/>
              <a:t>OAM</a:t>
            </a:r>
            <a:r>
              <a:rPr lang="en-US" altLang="en-US" sz="1600" dirty="0"/>
              <a:t/>
            </a:r>
            <a:br>
              <a:rPr lang="en-US" altLang="en-US" sz="1600" dirty="0"/>
            </a:br>
            <a:r>
              <a:rPr lang="en-US" altLang="en-US" sz="1600" dirty="0"/>
              <a:t>JP, FAICD, FIML</a:t>
            </a:r>
          </a:p>
          <a:p>
            <a:pPr eaLnBrk="1" hangingPunct="1"/>
            <a:r>
              <a:rPr lang="en-US" altLang="en-US" sz="1600" dirty="0"/>
              <a:t/>
            </a:r>
            <a:br>
              <a:rPr lang="en-US" altLang="en-US" sz="1600" dirty="0"/>
            </a:br>
            <a:r>
              <a:rPr lang="en-US" altLang="en-US" sz="1400" dirty="0"/>
              <a:t>Alan is a published author, company director and entrepreneur with over thirty years of experience in the technology and education industries. </a:t>
            </a:r>
          </a:p>
          <a:p>
            <a:pPr eaLnBrk="1" hangingPunct="1"/>
            <a:endParaRPr lang="en-US" altLang="en-US" sz="1400" dirty="0"/>
          </a:p>
          <a:p>
            <a:pPr eaLnBrk="1" hangingPunct="1"/>
            <a:r>
              <a:rPr lang="en-US" altLang="en-US" sz="1400" dirty="0"/>
              <a:t>He is a founding Director and Chief Executive Officer of the GCA group of companies.</a:t>
            </a:r>
          </a:p>
          <a:p>
            <a:pPr eaLnBrk="1" hangingPunct="1"/>
            <a:endParaRPr lang="en-US" altLang="en-US" sz="1400" dirty="0"/>
          </a:p>
          <a:p>
            <a:pPr eaLnBrk="1" hangingPunct="1"/>
            <a:r>
              <a:rPr lang="en-US" altLang="en-US" sz="1400" dirty="0"/>
              <a:t>As Chief Executive Officer he is responsible for the corporate planning and governance of the group which is includes a Independent Higher Education Institute, Universal Business School Sydney, (UBSS) which offers a Business Degree, an Accounting Degree and a Masters of Business Administration.</a:t>
            </a:r>
          </a:p>
          <a:p>
            <a:pPr eaLnBrk="1" hangingPunct="1"/>
            <a:endParaRPr lang="en-AU" altLang="en-US" sz="1400" dirty="0"/>
          </a:p>
          <a:p>
            <a:pPr eaLnBrk="1" hangingPunct="1"/>
            <a:r>
              <a:rPr lang="en-AU" altLang="en-US" sz="1400" dirty="0"/>
              <a:t>Alan has been honoured in the Queen’s Birthday 2021 Honours List with the Medal of the Order of Australia (OAM) General </a:t>
            </a:r>
            <a:r>
              <a:rPr lang="en-AU" altLang="en-US" sz="1400" dirty="0" smtClean="0"/>
              <a:t>Division. The </a:t>
            </a:r>
            <a:r>
              <a:rPr lang="en-AU" altLang="en-US" sz="1400" dirty="0"/>
              <a:t>honour is bestowed in appreciation of Alan’s service to tertiary education. The citation also acknowledges his commitment to community service over a number of years.</a:t>
            </a:r>
            <a:endParaRPr lang="en-US" altLang="en-US" sz="1400" dirty="0"/>
          </a:p>
          <a:p>
            <a:pPr eaLnBrk="1" hangingPunct="1"/>
            <a:endParaRPr lang="en-AU" altLang="en-US" sz="1600" dirty="0"/>
          </a:p>
          <a:p>
            <a:pPr eaLnBrk="1" hangingPunct="1"/>
            <a:r>
              <a:rPr lang="en-US" altLang="en-US" sz="1400" dirty="0">
                <a:hlinkClick r:id="rId2"/>
              </a:rPr>
              <a:t>https://www.ubss.edu.au/ubss-founder-alan-manly/</a:t>
            </a:r>
            <a:r>
              <a:rPr lang="en-US" altLang="en-US" sz="1400" dirty="0"/>
              <a:t> </a:t>
            </a:r>
          </a:p>
        </p:txBody>
      </p:sp>
      <p:pic>
        <p:nvPicPr>
          <p:cNvPr id="1026" name="Picture 2" descr="UBSS Founder - Alan Ma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557" y="1837979"/>
            <a:ext cx="2720332" cy="4084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04813" y="5745163"/>
            <a:ext cx="7294562" cy="954087"/>
          </a:xfrm>
          <a:prstGeom prst="rect">
            <a:avLst/>
          </a:prstGeom>
          <a:ln w="19050"/>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400" dirty="0"/>
              <a:t>“If you are to compare an institution run by a government department with one that might have the soul of an entrepreneur, there’s a pretty obvious differentiator there. That’s what we wish to promote at UBSS.”</a:t>
            </a:r>
          </a:p>
          <a:p>
            <a:pPr eaLnBrk="1" fontAlgn="auto" hangingPunct="1">
              <a:spcBef>
                <a:spcPts val="0"/>
              </a:spcBef>
              <a:spcAft>
                <a:spcPts val="0"/>
              </a:spcAft>
              <a:defRPr/>
            </a:pPr>
            <a:r>
              <a:rPr lang="en-US" sz="1400" dirty="0">
                <a:hlinkClick r:id="rId4"/>
              </a:rPr>
              <a:t>- Alan Manly, CEO Magazine, September 2016</a:t>
            </a:r>
            <a:endParaRPr lang="en-US" sz="1400" dirty="0"/>
          </a:p>
        </p:txBody>
      </p:sp>
      <p:pic>
        <p:nvPicPr>
          <p:cNvPr id="10248" name="Picture 4" descr="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E53B228-E663-44C7-A5B2-04DFCAA76F2F}" type="slidenum">
              <a:rPr lang="en-AU" altLang="en-US" smtClean="0"/>
              <a:pPr fontAlgn="base">
                <a:spcBef>
                  <a:spcPct val="0"/>
                </a:spcBef>
                <a:spcAft>
                  <a:spcPct val="0"/>
                </a:spcAft>
              </a:pPr>
              <a:t>9</a:t>
            </a:fld>
            <a:endParaRPr lang="en-AU" altLang="en-US" smtClean="0"/>
          </a:p>
        </p:txBody>
      </p:sp>
      <p:sp>
        <p:nvSpPr>
          <p:cNvPr id="10" name="Rectangle 9"/>
          <p:cNvSpPr/>
          <p:nvPr/>
        </p:nvSpPr>
        <p:spPr>
          <a:xfrm>
            <a:off x="404813" y="449263"/>
            <a:ext cx="6799262" cy="1108075"/>
          </a:xfrm>
          <a:prstGeom prst="rect">
            <a:avLst/>
          </a:prstGeom>
          <a:solidFill>
            <a:srgbClr val="E519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8" name="TextBox 10"/>
          <p:cNvSpPr txBox="1">
            <a:spLocks noChangeArrowheads="1"/>
          </p:cNvSpPr>
          <p:nvPr/>
        </p:nvSpPr>
        <p:spPr bwMode="auto">
          <a:xfrm>
            <a:off x="561975" y="644525"/>
            <a:ext cx="6376988" cy="708025"/>
          </a:xfrm>
          <a:prstGeom prst="rect">
            <a:avLst/>
          </a:prstGeom>
          <a:solidFill>
            <a:srgbClr val="E5193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4000">
                <a:solidFill>
                  <a:schemeClr val="bg1"/>
                </a:solidFill>
                <a:latin typeface="Britannic Bold" panose="020B0903060703020204" pitchFamily="34" charset="0"/>
              </a:rPr>
              <a:t>Key UBSS Melbourne Staff</a:t>
            </a:r>
          </a:p>
        </p:txBody>
      </p:sp>
      <p:sp>
        <p:nvSpPr>
          <p:cNvPr id="11269" name="TextBox 17"/>
          <p:cNvSpPr txBox="1">
            <a:spLocks noChangeArrowheads="1"/>
          </p:cNvSpPr>
          <p:nvPr/>
        </p:nvSpPr>
        <p:spPr bwMode="auto">
          <a:xfrm>
            <a:off x="3382963" y="1851025"/>
            <a:ext cx="2216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AU" altLang="en-US" sz="1600" b="1"/>
          </a:p>
          <a:p>
            <a:pPr eaLnBrk="1" hangingPunct="1"/>
            <a:endParaRPr lang="en-AU" altLang="en-US" sz="1600">
              <a:cs typeface="Calibri" panose="020F0502020204030204" pitchFamily="34" charset="0"/>
            </a:endParaRPr>
          </a:p>
        </p:txBody>
      </p:sp>
      <p:sp>
        <p:nvSpPr>
          <p:cNvPr id="11270" name="TextBox 18"/>
          <p:cNvSpPr txBox="1">
            <a:spLocks noChangeArrowheads="1"/>
          </p:cNvSpPr>
          <p:nvPr/>
        </p:nvSpPr>
        <p:spPr bwMode="auto">
          <a:xfrm>
            <a:off x="2593975" y="4929188"/>
            <a:ext cx="3794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AU" altLang="en-US" sz="1600" b="1"/>
              <a:t>Assistant Professor Veronica Sorace</a:t>
            </a:r>
            <a:r>
              <a:rPr lang="en-AU" altLang="en-US" sz="1600"/>
              <a:t> </a:t>
            </a:r>
          </a:p>
          <a:p>
            <a:pPr eaLnBrk="1" hangingPunct="1"/>
            <a:r>
              <a:rPr lang="en-AU" altLang="en-US" sz="1600"/>
              <a:t>Learning and Student Support Co-ordinator</a:t>
            </a:r>
          </a:p>
          <a:p>
            <a:pPr eaLnBrk="1" hangingPunct="1"/>
            <a:r>
              <a:rPr lang="en-AU" altLang="en-US" sz="1600">
                <a:hlinkClick r:id="rId2"/>
              </a:rPr>
              <a:t>veronica.sorace@ubss.edu.au</a:t>
            </a:r>
            <a:r>
              <a:rPr lang="en-AU" altLang="en-US" sz="1600"/>
              <a:t> </a:t>
            </a:r>
          </a:p>
        </p:txBody>
      </p:sp>
      <p:sp>
        <p:nvSpPr>
          <p:cNvPr id="13" name="TextBox 12"/>
          <p:cNvSpPr txBox="1"/>
          <p:nvPr/>
        </p:nvSpPr>
        <p:spPr>
          <a:xfrm>
            <a:off x="8610600" y="2528888"/>
            <a:ext cx="2943225" cy="1076325"/>
          </a:xfrm>
          <a:prstGeom prst="rect">
            <a:avLst/>
          </a:prstGeom>
          <a:noFill/>
        </p:spPr>
        <p:txBody>
          <a:bodyPr>
            <a:spAutoFit/>
          </a:bodyPr>
          <a:lstStyle/>
          <a:p>
            <a:pPr eaLnBrk="1" fontAlgn="auto" hangingPunct="1">
              <a:spcBef>
                <a:spcPts val="0"/>
              </a:spcBef>
              <a:spcAft>
                <a:spcPts val="0"/>
              </a:spcAft>
              <a:defRPr/>
            </a:pPr>
            <a:r>
              <a:rPr lang="en-AU" sz="1600" b="1" dirty="0">
                <a:latin typeface="+mn-lt"/>
              </a:rPr>
              <a:t>Associate Professor Cyril Jankoff</a:t>
            </a:r>
          </a:p>
          <a:p>
            <a:pPr eaLnBrk="1" fontAlgn="auto" hangingPunct="1">
              <a:spcBef>
                <a:spcPts val="0"/>
              </a:spcBef>
              <a:spcAft>
                <a:spcPts val="0"/>
              </a:spcAft>
              <a:defRPr/>
            </a:pPr>
            <a:r>
              <a:rPr lang="en-AU" sz="1600" dirty="0">
                <a:latin typeface="+mn-lt"/>
              </a:rPr>
              <a:t>Programs Director, UBSS </a:t>
            </a:r>
            <a:r>
              <a:rPr lang="en-US" sz="1600" dirty="0">
                <a:latin typeface="+mn-lt"/>
                <a:ea typeface="+mn-lt"/>
                <a:cs typeface="+mn-lt"/>
              </a:rPr>
              <a:t>Melbourne Campus</a:t>
            </a:r>
          </a:p>
          <a:p>
            <a:pPr eaLnBrk="1" fontAlgn="auto" hangingPunct="1">
              <a:spcBef>
                <a:spcPts val="0"/>
              </a:spcBef>
              <a:spcAft>
                <a:spcPts val="0"/>
              </a:spcAft>
              <a:defRPr/>
            </a:pPr>
            <a:r>
              <a:rPr lang="en-AU" sz="1600" dirty="0">
                <a:latin typeface="+mn-lt"/>
                <a:hlinkClick r:id="rId3"/>
              </a:rPr>
              <a:t>Cyril.Jankoff@ubss.edu.au</a:t>
            </a:r>
            <a:r>
              <a:rPr lang="en-AU" sz="1600" dirty="0">
                <a:latin typeface="+mn-lt"/>
              </a:rPr>
              <a:t> </a:t>
            </a:r>
          </a:p>
        </p:txBody>
      </p:sp>
      <p:pic>
        <p:nvPicPr>
          <p:cNvPr id="11272" name="Picture 4" descr="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241300"/>
            <a:ext cx="1955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 descr="A picture containing text, person, person, suit&#10;&#10;Description automatically generate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663" y="1851025"/>
            <a:ext cx="17160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E8221D9-0D1A-4DCF-B576-E16FAA4866CA}"/>
              </a:ext>
            </a:extLst>
          </p:cNvPr>
          <p:cNvSpPr txBox="1"/>
          <p:nvPr/>
        </p:nvSpPr>
        <p:spPr>
          <a:xfrm>
            <a:off x="2493963" y="2513013"/>
            <a:ext cx="3405187" cy="1108075"/>
          </a:xfrm>
          <a:prstGeom prst="rect">
            <a:avLst/>
          </a:prstGeom>
          <a:noFill/>
        </p:spPr>
        <p:txBody>
          <a:bodyPr>
            <a:spAutoFit/>
          </a:bodyPr>
          <a:lstStyle/>
          <a:p>
            <a:pPr eaLnBrk="1" fontAlgn="auto" hangingPunct="1">
              <a:spcBef>
                <a:spcPts val="0"/>
              </a:spcBef>
              <a:spcAft>
                <a:spcPts val="0"/>
              </a:spcAft>
              <a:defRPr/>
            </a:pPr>
            <a:r>
              <a:rPr lang="en-US" sz="1600" b="1" dirty="0">
                <a:latin typeface="+mn-lt"/>
                <a:ea typeface="+mn-lt"/>
                <a:cs typeface="+mn-lt"/>
              </a:rPr>
              <a:t>Emeritus Professor Greg Whateley</a:t>
            </a:r>
          </a:p>
          <a:p>
            <a:pPr eaLnBrk="1" fontAlgn="auto" hangingPunct="1">
              <a:spcBef>
                <a:spcPts val="0"/>
              </a:spcBef>
              <a:spcAft>
                <a:spcPts val="0"/>
              </a:spcAft>
              <a:defRPr/>
            </a:pPr>
            <a:r>
              <a:rPr lang="en-US" sz="1600" dirty="0">
                <a:latin typeface="+mn-lt"/>
                <a:ea typeface="+mn-lt"/>
                <a:cs typeface="+mn-lt"/>
              </a:rPr>
              <a:t>GCA </a:t>
            </a:r>
            <a:r>
              <a:rPr lang="en-AU" sz="1600" dirty="0">
                <a:latin typeface="+mn-lt"/>
              </a:rPr>
              <a:t>Deputy Vice Chancellor</a:t>
            </a:r>
            <a:endParaRPr lang="en-US" sz="1600" dirty="0">
              <a:latin typeface="+mn-lt"/>
            </a:endParaRPr>
          </a:p>
          <a:p>
            <a:pPr eaLnBrk="1" fontAlgn="auto" hangingPunct="1">
              <a:spcBef>
                <a:spcPts val="0"/>
              </a:spcBef>
              <a:spcAft>
                <a:spcPts val="0"/>
              </a:spcAft>
              <a:defRPr/>
            </a:pPr>
            <a:r>
              <a:rPr lang="en-US" sz="1600" dirty="0">
                <a:latin typeface="+mn-lt"/>
                <a:ea typeface="+mn-lt"/>
                <a:cs typeface="+mn-lt"/>
              </a:rPr>
              <a:t>Provost, UBSS Melbourne Campus</a:t>
            </a:r>
          </a:p>
          <a:p>
            <a:pPr eaLnBrk="1" fontAlgn="auto" hangingPunct="1">
              <a:spcBef>
                <a:spcPts val="0"/>
              </a:spcBef>
              <a:spcAft>
                <a:spcPts val="0"/>
              </a:spcAft>
              <a:defRPr/>
            </a:pPr>
            <a:r>
              <a:rPr lang="en-US" sz="1600" u="sng" dirty="0">
                <a:latin typeface="+mn-lt"/>
                <a:hlinkClick r:id="rId6"/>
              </a:rPr>
              <a:t>Greg.Whateley@ubss.edu.au</a:t>
            </a:r>
            <a:endParaRPr lang="en-US" sz="1600" dirty="0">
              <a:latin typeface="+mn-lt"/>
            </a:endParaRPr>
          </a:p>
        </p:txBody>
      </p:sp>
      <p:pic>
        <p:nvPicPr>
          <p:cNvPr id="15" name="Picture 14"/>
          <p:cNvPicPr/>
          <p:nvPr/>
        </p:nvPicPr>
        <p:blipFill>
          <a:blip r:embed="rId7" cstate="print">
            <a:extLst>
              <a:ext uri="{28A0092B-C50C-407E-A947-70E740481C1C}">
                <a14:useLocalDpi xmlns:a14="http://schemas.microsoft.com/office/drawing/2010/main" val="0"/>
              </a:ext>
            </a:extLst>
          </a:blip>
          <a:stretch>
            <a:fillRect/>
          </a:stretch>
        </p:blipFill>
        <p:spPr>
          <a:xfrm>
            <a:off x="6665688" y="2048844"/>
            <a:ext cx="1630611" cy="2036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8"/>
          <a:stretch>
            <a:fillRect/>
          </a:stretch>
        </p:blipFill>
        <p:spPr>
          <a:xfrm>
            <a:off x="677700" y="4288352"/>
            <a:ext cx="1564049" cy="233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2507</TotalTime>
  <Words>3137</Words>
  <Application>Microsoft Office PowerPoint</Application>
  <PresentationFormat>Widescreen</PresentationFormat>
  <Paragraphs>454</Paragraphs>
  <Slides>54</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Cordia New</vt:lpstr>
      <vt:lpstr>Heebo</vt:lpstr>
      <vt:lpstr>Roboto Slab</vt:lpstr>
      <vt:lpstr>Arial</vt:lpstr>
      <vt:lpstr>Britannic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Amazon.com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Madilina Tresca</dc:creator>
  <cp:lastModifiedBy>Kathy Chen</cp:lastModifiedBy>
  <cp:revision>498</cp:revision>
  <dcterms:created xsi:type="dcterms:W3CDTF">2020-08-12T01:14:35Z</dcterms:created>
  <dcterms:modified xsi:type="dcterms:W3CDTF">2022-01-06T01:55:47Z</dcterms:modified>
</cp:coreProperties>
</file>