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6.jpg" ContentType="image/jpeg"/>
  <Override PartName="/ppt/notesSlides/notesSlide3.xml" ContentType="application/vnd.openxmlformats-officedocument.presentationml.notesSlide+xml"/>
  <Override PartName="/ppt/media/image13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6" r:id="rId2"/>
    <p:sldId id="258" r:id="rId3"/>
    <p:sldId id="260" r:id="rId4"/>
    <p:sldId id="263" r:id="rId5"/>
    <p:sldId id="264" r:id="rId6"/>
    <p:sldId id="266" r:id="rId7"/>
    <p:sldId id="268" r:id="rId8"/>
    <p:sldId id="269" r:id="rId9"/>
    <p:sldId id="270" r:id="rId10"/>
    <p:sldId id="271" r:id="rId11"/>
    <p:sldId id="273" r:id="rId12"/>
    <p:sldId id="364" r:id="rId13"/>
    <p:sldId id="275" r:id="rId14"/>
    <p:sldId id="365" r:id="rId15"/>
    <p:sldId id="366" r:id="rId16"/>
    <p:sldId id="276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7" r:id="rId25"/>
    <p:sldId id="289" r:id="rId26"/>
    <p:sldId id="368" r:id="rId27"/>
    <p:sldId id="304" r:id="rId28"/>
    <p:sldId id="305" r:id="rId29"/>
    <p:sldId id="306" r:id="rId30"/>
    <p:sldId id="309" r:id="rId31"/>
    <p:sldId id="367" r:id="rId32"/>
    <p:sldId id="310" r:id="rId33"/>
    <p:sldId id="311" r:id="rId34"/>
    <p:sldId id="314" r:id="rId35"/>
    <p:sldId id="315" r:id="rId36"/>
    <p:sldId id="316" r:id="rId37"/>
    <p:sldId id="317" r:id="rId38"/>
    <p:sldId id="318" r:id="rId39"/>
    <p:sldId id="320" r:id="rId40"/>
    <p:sldId id="291" r:id="rId41"/>
    <p:sldId id="362" r:id="rId42"/>
    <p:sldId id="292" r:id="rId43"/>
    <p:sldId id="293" r:id="rId44"/>
    <p:sldId id="369" r:id="rId45"/>
    <p:sldId id="294" r:id="rId46"/>
    <p:sldId id="295" r:id="rId47"/>
    <p:sldId id="296" r:id="rId48"/>
    <p:sldId id="370" r:id="rId49"/>
    <p:sldId id="299" r:id="rId50"/>
    <p:sldId id="300" r:id="rId51"/>
    <p:sldId id="301" r:id="rId52"/>
    <p:sldId id="302" r:id="rId53"/>
    <p:sldId id="303" r:id="rId54"/>
    <p:sldId id="321" r:id="rId55"/>
    <p:sldId id="363" r:id="rId56"/>
    <p:sldId id="322" r:id="rId57"/>
    <p:sldId id="372" r:id="rId58"/>
    <p:sldId id="323" r:id="rId59"/>
    <p:sldId id="324" r:id="rId60"/>
    <p:sldId id="325" r:id="rId61"/>
    <p:sldId id="359" r:id="rId62"/>
    <p:sldId id="356" r:id="rId63"/>
    <p:sldId id="327" r:id="rId64"/>
    <p:sldId id="328" r:id="rId65"/>
    <p:sldId id="329" r:id="rId66"/>
    <p:sldId id="331" r:id="rId67"/>
    <p:sldId id="334" r:id="rId68"/>
    <p:sldId id="335" r:id="rId69"/>
    <p:sldId id="336" r:id="rId70"/>
    <p:sldId id="337" r:id="rId71"/>
    <p:sldId id="338" r:id="rId72"/>
    <p:sldId id="371" r:id="rId73"/>
    <p:sldId id="340" r:id="rId74"/>
    <p:sldId id="341" r:id="rId75"/>
    <p:sldId id="342" r:id="rId76"/>
    <p:sldId id="343" r:id="rId77"/>
    <p:sldId id="344" r:id="rId78"/>
    <p:sldId id="345" r:id="rId79"/>
    <p:sldId id="346" r:id="rId80"/>
    <p:sldId id="348" r:id="rId81"/>
    <p:sldId id="349" r:id="rId82"/>
    <p:sldId id="350" r:id="rId83"/>
    <p:sldId id="351" r:id="rId84"/>
    <p:sldId id="352" r:id="rId8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79889" autoAdjust="0"/>
  </p:normalViewPr>
  <p:slideViewPr>
    <p:cSldViewPr>
      <p:cViewPr varScale="1">
        <p:scale>
          <a:sx n="93" d="100"/>
          <a:sy n="93" d="100"/>
        </p:scale>
        <p:origin x="2352" y="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32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9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E8213-C67D-49F3-A432-173B3B8D44F6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FFCAB-1510-4A2F-A913-8D9D3E91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00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34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0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72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EFE315-5330-46DF-8D10-D2C06B7CC75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27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60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25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02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51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51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UBSS and Metro are governed by the Academic Senate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15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59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49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Key Academic staff are your PD’s</a:t>
            </a:r>
          </a:p>
          <a:p>
            <a:r>
              <a:rPr lang="en-NZ" dirty="0"/>
              <a:t>GW, end of the hall, Level 11 </a:t>
            </a:r>
            <a:endParaRPr lang="en-NZ" dirty="0" smtClean="0"/>
          </a:p>
          <a:p>
            <a:r>
              <a:rPr lang="en-NZ" dirty="0" smtClean="0"/>
              <a:t>RH, Level</a:t>
            </a:r>
            <a:r>
              <a:rPr lang="en-NZ" baseline="0" dirty="0" smtClean="0"/>
              <a:t> 10 </a:t>
            </a:r>
            <a:endParaRPr lang="en-NZ" dirty="0"/>
          </a:p>
          <a:p>
            <a:r>
              <a:rPr lang="en-NZ" dirty="0"/>
              <a:t>Available by appointment only at the kiosk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63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Highly qualified staff and skilled staff</a:t>
            </a:r>
          </a:p>
          <a:p>
            <a:r>
              <a:rPr lang="en-NZ" dirty="0"/>
              <a:t>Our overall staff rating from our student satisfaction survey results for semester 1 and 2 this year have been 4.3 and 4.6 out of 5.</a:t>
            </a:r>
          </a:p>
          <a:p>
            <a:r>
              <a:rPr lang="en-NZ" dirty="0"/>
              <a:t>Which shows consistency with the teaching quality across all of our subjects.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927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517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Accessed via </a:t>
            </a:r>
            <a:r>
              <a:rPr lang="en-NZ" dirty="0" err="1"/>
              <a:t>myGCA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324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473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577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331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Department of immigration and border </a:t>
            </a:r>
            <a:r>
              <a:rPr lang="en-NZ" dirty="0" smtClean="0"/>
              <a:t>patrol  = deal with compliance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502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Why will you lose your VISA…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826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Therefore…..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14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187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13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520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55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SUMMARY: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08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they</a:t>
            </a:r>
            <a:r>
              <a:rPr lang="en-NZ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722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BUT MORE IMPORTANTLY YOU MUST ATTEND CLASS to give yourself a chance of passing your subject!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325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934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594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522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BUT this is important –</a:t>
            </a:r>
          </a:p>
          <a:p>
            <a:r>
              <a:rPr lang="en-NZ" dirty="0"/>
              <a:t>The doctor must be registered with Medicare provider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96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199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Our affiliated counselling clinic is located in Forest Lodge, which is a short bus trip north of the </a:t>
            </a:r>
            <a:r>
              <a:rPr lang="en-NZ" dirty="0" err="1"/>
              <a:t>cbd</a:t>
            </a:r>
            <a:r>
              <a:rPr lang="en-NZ" dirty="0"/>
              <a:t> $20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724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Please check calendar dates on UBSS website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511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680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077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805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340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And you need to get permission now – please see Student Services who will point you in the right direction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963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840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527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Every subject has a prescribed textbook.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15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38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56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26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36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CAB-1510-4A2F-A913-8D9D3E91B9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06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519860"/>
            <a:ext cx="9143999" cy="338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6719" y="314921"/>
            <a:ext cx="1336675" cy="540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26870" y="487553"/>
            <a:ext cx="5890259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519860"/>
            <a:ext cx="9143999" cy="338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6719" y="314921"/>
            <a:ext cx="1336675" cy="540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0672" y="1423542"/>
            <a:ext cx="2325370" cy="4398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519860"/>
            <a:ext cx="9143999" cy="3381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5208" y="314921"/>
            <a:ext cx="8593582" cy="6066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4370" y="1683511"/>
            <a:ext cx="8195259" cy="2011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aKOZvEH1tU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8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4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hyperlink" Target="mailto:Ray.Hayek@ubss.edu.a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reg.Whateley@ubss.edu.au" TargetMode="External"/><Relationship Id="rId5" Type="http://schemas.openxmlformats.org/officeDocument/2006/relationships/hyperlink" Target="mailto:Laura.Teruel@ubss.edu.au" TargetMode="External"/><Relationship Id="rId4" Type="http://schemas.openxmlformats.org/officeDocument/2006/relationships/hyperlink" Target="mailto:Davina.Norman@ubss.edu.au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2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hyperlink" Target="mailto:XXXXXX@studentmail.groupcolleges.edu.a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hyperlink" Target="mailto:Greg.whateley@ubss.edu.au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hyperlink" Target="http://www.ubss.edu.au/ResourceListing.aspx?pid=112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hyperlink" Target="http://www.immi.gov.au/students/students/working_while_studying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irwork.gov.au/find-help-for/young-workers-and-students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hyperlink" Target="http://www.fire.nsw.gov.au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72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g"/><Relationship Id="rId4" Type="http://schemas.openxmlformats.org/officeDocument/2006/relationships/image" Target="../media/image7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rlc.org.au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g"/><Relationship Id="rId3" Type="http://schemas.openxmlformats.org/officeDocument/2006/relationships/image" Target="../media/image48.jpeg"/><Relationship Id="rId7" Type="http://schemas.openxmlformats.org/officeDocument/2006/relationships/image" Target="../media/image8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png"/><Relationship Id="rId5" Type="http://schemas.openxmlformats.org/officeDocument/2006/relationships/hyperlink" Target="http://en.wikipedia.org/wiki/Medicare_Australia" TargetMode="External"/><Relationship Id="rId4" Type="http://schemas.openxmlformats.org/officeDocument/2006/relationships/image" Target="../media/image7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ca.edu.au/Uploads/files/International%20Student%20Refund%20Policy%20v7.pdf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6.png"/><Relationship Id="rId5" Type="http://schemas.openxmlformats.org/officeDocument/2006/relationships/image" Target="../media/image85.jpg"/><Relationship Id="rId4" Type="http://schemas.openxmlformats.org/officeDocument/2006/relationships/image" Target="../media/image84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g"/><Relationship Id="rId3" Type="http://schemas.openxmlformats.org/officeDocument/2006/relationships/image" Target="../media/image48.jpe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93.png"/><Relationship Id="rId5" Type="http://schemas.openxmlformats.org/officeDocument/2006/relationships/image" Target="../media/image88.png"/><Relationship Id="rId10" Type="http://schemas.openxmlformats.org/officeDocument/2006/relationships/image" Target="../media/image92.jpg"/><Relationship Id="rId4" Type="http://schemas.openxmlformats.org/officeDocument/2006/relationships/image" Target="../media/image87.png"/><Relationship Id="rId9" Type="http://schemas.openxmlformats.org/officeDocument/2006/relationships/image" Target="../media/image9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5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hyperlink" Target="http://www.ubss.edu.au/CourseListing.aspx?pid=3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ss.edu.au/Content.aspx?pid=162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gif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op.com.au/bookshop/action/DataSubjSelect" TargetMode="External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bss.edu.au/Content.aspx?pid=117" TargetMode="External"/><Relationship Id="rId5" Type="http://schemas.openxmlformats.org/officeDocument/2006/relationships/image" Target="../media/image99.jpg"/><Relationship Id="rId4" Type="http://schemas.openxmlformats.org/officeDocument/2006/relationships/image" Target="../media/image98.jp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ubss.edu.au/ResourceListing.aspx?pid=112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ss.edu.au/ResourceListing.aspx?pid=112" TargetMode="External"/><Relationship Id="rId2" Type="http://schemas.openxmlformats.org/officeDocument/2006/relationships/hyperlink" Target="http://www.ubss.edu.a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ss.edu.au/ResourceListing.aspx?pid=112" TargetMode="External"/><Relationship Id="rId2" Type="http://schemas.openxmlformats.org/officeDocument/2006/relationships/hyperlink" Target="http://www.ubss.edu.a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plagiarism.org/" TargetMode="Externa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hyperlink" Target="http://www.oxbridgewriters.com/study-aids/referencing/oxford-referencing.ph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2873887"/>
            <a:ext cx="8229600" cy="39841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600200"/>
            <a:ext cx="9144000" cy="2488565"/>
          </a:xfrm>
          <a:custGeom>
            <a:avLst/>
            <a:gdLst/>
            <a:ahLst/>
            <a:cxnLst/>
            <a:rect l="l" t="t" r="r" b="b"/>
            <a:pathLst>
              <a:path w="9144000" h="2488565">
                <a:moveTo>
                  <a:pt x="0" y="0"/>
                </a:moveTo>
                <a:lnTo>
                  <a:pt x="0" y="2488437"/>
                </a:lnTo>
                <a:lnTo>
                  <a:pt x="9143999" y="2488437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DF1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2400" y="1371600"/>
            <a:ext cx="8848725" cy="2103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9"/>
              </a:spcBef>
            </a:pPr>
            <a:endParaRPr sz="35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5200" b="1" spc="-10" dirty="0">
                <a:solidFill>
                  <a:srgbClr val="FFFFFF"/>
                </a:solidFill>
                <a:latin typeface="Arial Black"/>
                <a:cs typeface="Arial Black"/>
              </a:rPr>
              <a:t>STUDENT</a:t>
            </a:r>
            <a:r>
              <a:rPr sz="5200" b="1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5200" b="1" spc="-70" dirty="0">
                <a:solidFill>
                  <a:srgbClr val="FFFFFF"/>
                </a:solidFill>
                <a:latin typeface="Arial Black"/>
                <a:cs typeface="Arial Black"/>
              </a:rPr>
              <a:t>ORIENTATION</a:t>
            </a:r>
            <a:endParaRPr sz="5200" dirty="0">
              <a:latin typeface="Arial Black"/>
              <a:cs typeface="Arial Black"/>
            </a:endParaRPr>
          </a:p>
          <a:p>
            <a:pPr marL="2309495" marR="2298700" indent="1270" algn="ctr">
              <a:lnSpc>
                <a:spcPct val="100000"/>
              </a:lnSpc>
              <a:spcBef>
                <a:spcPts val="2555"/>
              </a:spcBef>
            </a:pPr>
            <a:r>
              <a:rPr lang="en-US" sz="2800" b="1" spc="-10" dirty="0">
                <a:solidFill>
                  <a:srgbClr val="FFFFFF"/>
                </a:solidFill>
                <a:latin typeface="Arial Black"/>
                <a:cs typeface="Arial Black"/>
              </a:rPr>
              <a:t>Trimester</a:t>
            </a:r>
            <a:r>
              <a:rPr sz="2800" b="1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n-AU" sz="2800" b="1" spc="-5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r>
              <a:rPr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, </a:t>
            </a:r>
            <a:r>
              <a:rPr sz="2800" b="1" spc="-10" dirty="0" smtClean="0">
                <a:solidFill>
                  <a:srgbClr val="FFFFFF"/>
                </a:solidFill>
                <a:latin typeface="Arial Black"/>
                <a:cs typeface="Arial Black"/>
              </a:rPr>
              <a:t>201</a:t>
            </a:r>
            <a:r>
              <a:rPr lang="en-AU" sz="2800" b="1" spc="-10" dirty="0">
                <a:solidFill>
                  <a:srgbClr val="FFFFFF"/>
                </a:solidFill>
                <a:latin typeface="Arial Black"/>
                <a:cs typeface="Arial Black"/>
              </a:rPr>
              <a:t>8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200400" cy="126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" y="145200"/>
            <a:ext cx="1701672" cy="67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135" rIns="0" bIns="0" rtlCol="0">
            <a:spAutoFit/>
          </a:bodyPr>
          <a:lstStyle/>
          <a:p>
            <a:pPr marL="263525" marR="64833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SAFETY</a:t>
            </a:r>
            <a:r>
              <a:rPr sz="2000" b="1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@  </a:t>
            </a:r>
            <a:r>
              <a:rPr sz="2000" b="1" spc="-5" dirty="0">
                <a:solidFill>
                  <a:srgbClr val="FFFFFF"/>
                </a:solidFill>
                <a:latin typeface="Arial Black"/>
                <a:cs typeface="Arial Black"/>
              </a:rPr>
              <a:t>THE  COLLEGE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89870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sz="4000" spc="-5" dirty="0">
                <a:solidFill>
                  <a:srgbClr val="000000"/>
                </a:solidFill>
                <a:latin typeface="Arial"/>
                <a:cs typeface="Arial"/>
              </a:rPr>
              <a:t>Hygiene </a:t>
            </a:r>
            <a:r>
              <a:rPr sz="4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4000" b="0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Campus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86200" y="3596525"/>
            <a:ext cx="2063750" cy="26142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26870" y="1202435"/>
            <a:ext cx="485521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latin typeface="Arial"/>
                <a:cs typeface="Arial"/>
              </a:rPr>
              <a:t>Students are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keep bathrooms clean </a:t>
            </a:r>
            <a:r>
              <a:rPr sz="1800" dirty="0">
                <a:latin typeface="Arial"/>
                <a:cs typeface="Arial"/>
              </a:rPr>
              <a:t>&amp; </a:t>
            </a:r>
            <a:r>
              <a:rPr sz="1800" spc="-30" dirty="0">
                <a:latin typeface="Arial"/>
                <a:cs typeface="Arial"/>
              </a:rPr>
              <a:t>tidy.  </a:t>
            </a:r>
            <a:r>
              <a:rPr sz="1800" spc="-5" dirty="0">
                <a:latin typeface="Arial"/>
                <a:cs typeface="Arial"/>
              </a:rPr>
              <a:t>Consider </a:t>
            </a:r>
            <a:r>
              <a:rPr sz="1800" dirty="0">
                <a:latin typeface="Arial"/>
                <a:cs typeface="Arial"/>
              </a:rPr>
              <a:t>others </a:t>
            </a:r>
            <a:r>
              <a:rPr sz="1800" spc="-5" dirty="0">
                <a:latin typeface="Arial"/>
                <a:cs typeface="Arial"/>
              </a:rPr>
              <a:t>– </a:t>
            </a:r>
            <a:r>
              <a:rPr sz="1800" b="1" spc="-5" dirty="0">
                <a:latin typeface="Arial"/>
                <a:cs typeface="Arial"/>
              </a:rPr>
              <a:t>clean </a:t>
            </a:r>
            <a:r>
              <a:rPr sz="1800" b="1" dirty="0">
                <a:latin typeface="Arial"/>
                <a:cs typeface="Arial"/>
              </a:rPr>
              <a:t>up </a:t>
            </a:r>
            <a:r>
              <a:rPr sz="1800" b="1" spc="-5" dirty="0">
                <a:latin typeface="Arial"/>
                <a:cs typeface="Arial"/>
              </a:rPr>
              <a:t>after yourself</a:t>
            </a:r>
            <a:r>
              <a:rPr sz="1800" spc="-5" dirty="0">
                <a:latin typeface="Arial"/>
                <a:cs typeface="Arial"/>
              </a:rPr>
              <a:t>.  Paper </a:t>
            </a:r>
            <a:r>
              <a:rPr sz="1800" spc="-10" dirty="0">
                <a:latin typeface="Arial"/>
                <a:cs typeface="Arial"/>
              </a:rPr>
              <a:t>towel </a:t>
            </a:r>
            <a:r>
              <a:rPr sz="1800" spc="-5" dirty="0">
                <a:latin typeface="Arial"/>
                <a:cs typeface="Arial"/>
              </a:rPr>
              <a:t>is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go in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bin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provided.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6719" y="1268158"/>
            <a:ext cx="1440942" cy="10807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3779" y="3253485"/>
            <a:ext cx="2964180" cy="614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30" dirty="0">
                <a:latin typeface="Arial"/>
                <a:cs typeface="Arial"/>
              </a:rPr>
              <a:t>Toilets </a:t>
            </a:r>
            <a:r>
              <a:rPr sz="1800" spc="-5" dirty="0">
                <a:latin typeface="Arial"/>
                <a:cs typeface="Arial"/>
              </a:rPr>
              <a:t>can be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DF1E33"/>
                </a:solidFill>
                <a:latin typeface="Arial"/>
                <a:cs typeface="Arial"/>
              </a:rPr>
              <a:t>DANGEROUS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latin typeface="Arial"/>
                <a:cs typeface="Arial"/>
              </a:rPr>
              <a:t>If </a:t>
            </a:r>
            <a:r>
              <a:rPr sz="1800" spc="-10" dirty="0">
                <a:latin typeface="Arial"/>
                <a:cs typeface="Arial"/>
              </a:rPr>
              <a:t>you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squat!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28461" y="5069966"/>
            <a:ext cx="621665" cy="466090"/>
          </a:xfrm>
          <a:custGeom>
            <a:avLst/>
            <a:gdLst/>
            <a:ahLst/>
            <a:cxnLst/>
            <a:rect l="l" t="t" r="r" b="b"/>
            <a:pathLst>
              <a:path w="621664" h="466089">
                <a:moveTo>
                  <a:pt x="410337" y="0"/>
                </a:moveTo>
                <a:lnTo>
                  <a:pt x="344932" y="150748"/>
                </a:lnTo>
                <a:lnTo>
                  <a:pt x="275843" y="154685"/>
                </a:lnTo>
                <a:lnTo>
                  <a:pt x="106425" y="186054"/>
                </a:lnTo>
                <a:lnTo>
                  <a:pt x="41910" y="218058"/>
                </a:lnTo>
                <a:lnTo>
                  <a:pt x="0" y="264159"/>
                </a:lnTo>
                <a:lnTo>
                  <a:pt x="1397" y="314578"/>
                </a:lnTo>
                <a:lnTo>
                  <a:pt x="35051" y="390778"/>
                </a:lnTo>
                <a:lnTo>
                  <a:pt x="105155" y="436498"/>
                </a:lnTo>
                <a:lnTo>
                  <a:pt x="196723" y="458723"/>
                </a:lnTo>
                <a:lnTo>
                  <a:pt x="280542" y="465581"/>
                </a:lnTo>
                <a:lnTo>
                  <a:pt x="328422" y="464692"/>
                </a:lnTo>
                <a:lnTo>
                  <a:pt x="372110" y="460501"/>
                </a:lnTo>
                <a:lnTo>
                  <a:pt x="444246" y="440308"/>
                </a:lnTo>
                <a:lnTo>
                  <a:pt x="505460" y="415162"/>
                </a:lnTo>
                <a:lnTo>
                  <a:pt x="560197" y="379983"/>
                </a:lnTo>
                <a:lnTo>
                  <a:pt x="600455" y="343280"/>
                </a:lnTo>
                <a:lnTo>
                  <a:pt x="621664" y="289051"/>
                </a:lnTo>
                <a:lnTo>
                  <a:pt x="600201" y="228853"/>
                </a:lnTo>
                <a:lnTo>
                  <a:pt x="550672" y="193801"/>
                </a:lnTo>
                <a:lnTo>
                  <a:pt x="501776" y="175132"/>
                </a:lnTo>
                <a:lnTo>
                  <a:pt x="419353" y="167258"/>
                </a:lnTo>
                <a:lnTo>
                  <a:pt x="403605" y="136778"/>
                </a:lnTo>
                <a:lnTo>
                  <a:pt x="445008" y="14731"/>
                </a:lnTo>
                <a:lnTo>
                  <a:pt x="4103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5415" y="5369686"/>
            <a:ext cx="913130" cy="598805"/>
          </a:xfrm>
          <a:custGeom>
            <a:avLst/>
            <a:gdLst/>
            <a:ahLst/>
            <a:cxnLst/>
            <a:rect l="l" t="t" r="r" b="b"/>
            <a:pathLst>
              <a:path w="913129" h="598804">
                <a:moveTo>
                  <a:pt x="237730" y="197993"/>
                </a:moveTo>
                <a:lnTo>
                  <a:pt x="182118" y="197993"/>
                </a:lnTo>
                <a:lnTo>
                  <a:pt x="176275" y="222084"/>
                </a:lnTo>
                <a:lnTo>
                  <a:pt x="159385" y="283082"/>
                </a:lnTo>
                <a:lnTo>
                  <a:pt x="154559" y="350685"/>
                </a:lnTo>
                <a:lnTo>
                  <a:pt x="171576" y="410184"/>
                </a:lnTo>
                <a:lnTo>
                  <a:pt x="174879" y="478485"/>
                </a:lnTo>
                <a:lnTo>
                  <a:pt x="190373" y="535444"/>
                </a:lnTo>
                <a:lnTo>
                  <a:pt x="222376" y="585254"/>
                </a:lnTo>
                <a:lnTo>
                  <a:pt x="252095" y="598360"/>
                </a:lnTo>
                <a:lnTo>
                  <a:pt x="305688" y="567423"/>
                </a:lnTo>
                <a:lnTo>
                  <a:pt x="338582" y="546290"/>
                </a:lnTo>
                <a:lnTo>
                  <a:pt x="366987" y="519518"/>
                </a:lnTo>
                <a:lnTo>
                  <a:pt x="263271" y="519518"/>
                </a:lnTo>
                <a:lnTo>
                  <a:pt x="250825" y="476173"/>
                </a:lnTo>
                <a:lnTo>
                  <a:pt x="226949" y="421081"/>
                </a:lnTo>
                <a:lnTo>
                  <a:pt x="224275" y="335559"/>
                </a:lnTo>
                <a:lnTo>
                  <a:pt x="220853" y="267385"/>
                </a:lnTo>
                <a:lnTo>
                  <a:pt x="237730" y="197993"/>
                </a:lnTo>
                <a:close/>
              </a:path>
              <a:path w="913129" h="598804">
                <a:moveTo>
                  <a:pt x="840232" y="0"/>
                </a:moveTo>
                <a:lnTo>
                  <a:pt x="757301" y="42671"/>
                </a:lnTo>
                <a:lnTo>
                  <a:pt x="684149" y="106425"/>
                </a:lnTo>
                <a:lnTo>
                  <a:pt x="549783" y="237172"/>
                </a:lnTo>
                <a:lnTo>
                  <a:pt x="454290" y="335686"/>
                </a:lnTo>
                <a:lnTo>
                  <a:pt x="380746" y="416445"/>
                </a:lnTo>
                <a:lnTo>
                  <a:pt x="315213" y="486054"/>
                </a:lnTo>
                <a:lnTo>
                  <a:pt x="291084" y="514718"/>
                </a:lnTo>
                <a:lnTo>
                  <a:pt x="263271" y="519518"/>
                </a:lnTo>
                <a:lnTo>
                  <a:pt x="366987" y="519518"/>
                </a:lnTo>
                <a:lnTo>
                  <a:pt x="386714" y="500926"/>
                </a:lnTo>
                <a:lnTo>
                  <a:pt x="483362" y="407644"/>
                </a:lnTo>
                <a:lnTo>
                  <a:pt x="550291" y="337146"/>
                </a:lnTo>
                <a:lnTo>
                  <a:pt x="643889" y="254177"/>
                </a:lnTo>
                <a:lnTo>
                  <a:pt x="732028" y="180721"/>
                </a:lnTo>
                <a:lnTo>
                  <a:pt x="805180" y="122935"/>
                </a:lnTo>
                <a:lnTo>
                  <a:pt x="863981" y="85090"/>
                </a:lnTo>
                <a:lnTo>
                  <a:pt x="912622" y="40512"/>
                </a:lnTo>
                <a:lnTo>
                  <a:pt x="899160" y="1524"/>
                </a:lnTo>
                <a:lnTo>
                  <a:pt x="840232" y="0"/>
                </a:lnTo>
                <a:close/>
              </a:path>
              <a:path w="913129" h="598804">
                <a:moveTo>
                  <a:pt x="227203" y="81787"/>
                </a:moveTo>
                <a:lnTo>
                  <a:pt x="194437" y="102997"/>
                </a:lnTo>
                <a:lnTo>
                  <a:pt x="139319" y="164719"/>
                </a:lnTo>
                <a:lnTo>
                  <a:pt x="45212" y="228866"/>
                </a:lnTo>
                <a:lnTo>
                  <a:pt x="635" y="264756"/>
                </a:lnTo>
                <a:lnTo>
                  <a:pt x="0" y="287832"/>
                </a:lnTo>
                <a:lnTo>
                  <a:pt x="22606" y="289966"/>
                </a:lnTo>
                <a:lnTo>
                  <a:pt x="151257" y="207137"/>
                </a:lnTo>
                <a:lnTo>
                  <a:pt x="182118" y="197993"/>
                </a:lnTo>
                <a:lnTo>
                  <a:pt x="237730" y="197993"/>
                </a:lnTo>
                <a:lnTo>
                  <a:pt x="238379" y="195325"/>
                </a:lnTo>
                <a:lnTo>
                  <a:pt x="255143" y="140207"/>
                </a:lnTo>
                <a:lnTo>
                  <a:pt x="250062" y="93344"/>
                </a:lnTo>
                <a:lnTo>
                  <a:pt x="227203" y="817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54065" y="4495038"/>
            <a:ext cx="602615" cy="677545"/>
          </a:xfrm>
          <a:custGeom>
            <a:avLst/>
            <a:gdLst/>
            <a:ahLst/>
            <a:cxnLst/>
            <a:rect l="l" t="t" r="r" b="b"/>
            <a:pathLst>
              <a:path w="602614" h="677545">
                <a:moveTo>
                  <a:pt x="590235" y="192278"/>
                </a:moveTo>
                <a:lnTo>
                  <a:pt x="318897" y="192278"/>
                </a:lnTo>
                <a:lnTo>
                  <a:pt x="398399" y="192405"/>
                </a:lnTo>
                <a:lnTo>
                  <a:pt x="463423" y="197231"/>
                </a:lnTo>
                <a:lnTo>
                  <a:pt x="504571" y="204088"/>
                </a:lnTo>
                <a:lnTo>
                  <a:pt x="529844" y="228345"/>
                </a:lnTo>
                <a:lnTo>
                  <a:pt x="510413" y="261238"/>
                </a:lnTo>
                <a:lnTo>
                  <a:pt x="310642" y="389763"/>
                </a:lnTo>
                <a:lnTo>
                  <a:pt x="177164" y="482981"/>
                </a:lnTo>
                <a:lnTo>
                  <a:pt x="78994" y="549782"/>
                </a:lnTo>
                <a:lnTo>
                  <a:pt x="20827" y="603885"/>
                </a:lnTo>
                <a:lnTo>
                  <a:pt x="0" y="637539"/>
                </a:lnTo>
                <a:lnTo>
                  <a:pt x="15494" y="670687"/>
                </a:lnTo>
                <a:lnTo>
                  <a:pt x="52832" y="677544"/>
                </a:lnTo>
                <a:lnTo>
                  <a:pt x="92583" y="657987"/>
                </a:lnTo>
                <a:lnTo>
                  <a:pt x="120269" y="613918"/>
                </a:lnTo>
                <a:lnTo>
                  <a:pt x="124460" y="587375"/>
                </a:lnTo>
                <a:lnTo>
                  <a:pt x="167132" y="539495"/>
                </a:lnTo>
                <a:lnTo>
                  <a:pt x="276351" y="459739"/>
                </a:lnTo>
                <a:lnTo>
                  <a:pt x="418084" y="361314"/>
                </a:lnTo>
                <a:lnTo>
                  <a:pt x="553974" y="280924"/>
                </a:lnTo>
                <a:lnTo>
                  <a:pt x="588772" y="247776"/>
                </a:lnTo>
                <a:lnTo>
                  <a:pt x="602614" y="209042"/>
                </a:lnTo>
                <a:lnTo>
                  <a:pt x="590235" y="192278"/>
                </a:lnTo>
                <a:close/>
              </a:path>
              <a:path w="602614" h="677545">
                <a:moveTo>
                  <a:pt x="226187" y="0"/>
                </a:moveTo>
                <a:lnTo>
                  <a:pt x="197231" y="3175"/>
                </a:lnTo>
                <a:lnTo>
                  <a:pt x="181737" y="45338"/>
                </a:lnTo>
                <a:lnTo>
                  <a:pt x="156463" y="102235"/>
                </a:lnTo>
                <a:lnTo>
                  <a:pt x="78486" y="176275"/>
                </a:lnTo>
                <a:lnTo>
                  <a:pt x="39243" y="220725"/>
                </a:lnTo>
                <a:lnTo>
                  <a:pt x="34036" y="251587"/>
                </a:lnTo>
                <a:lnTo>
                  <a:pt x="92075" y="254635"/>
                </a:lnTo>
                <a:lnTo>
                  <a:pt x="158242" y="225170"/>
                </a:lnTo>
                <a:lnTo>
                  <a:pt x="242443" y="211709"/>
                </a:lnTo>
                <a:lnTo>
                  <a:pt x="269926" y="204724"/>
                </a:lnTo>
                <a:lnTo>
                  <a:pt x="112268" y="204724"/>
                </a:lnTo>
                <a:lnTo>
                  <a:pt x="120523" y="175513"/>
                </a:lnTo>
                <a:lnTo>
                  <a:pt x="170814" y="133604"/>
                </a:lnTo>
                <a:lnTo>
                  <a:pt x="218567" y="75437"/>
                </a:lnTo>
                <a:lnTo>
                  <a:pt x="242950" y="26162"/>
                </a:lnTo>
                <a:lnTo>
                  <a:pt x="226187" y="0"/>
                </a:lnTo>
                <a:close/>
              </a:path>
              <a:path w="602614" h="677545">
                <a:moveTo>
                  <a:pt x="443102" y="132587"/>
                </a:moveTo>
                <a:lnTo>
                  <a:pt x="382777" y="138049"/>
                </a:lnTo>
                <a:lnTo>
                  <a:pt x="203708" y="175641"/>
                </a:lnTo>
                <a:lnTo>
                  <a:pt x="112268" y="204724"/>
                </a:lnTo>
                <a:lnTo>
                  <a:pt x="269926" y="204724"/>
                </a:lnTo>
                <a:lnTo>
                  <a:pt x="318897" y="192278"/>
                </a:lnTo>
                <a:lnTo>
                  <a:pt x="590235" y="192278"/>
                </a:lnTo>
                <a:lnTo>
                  <a:pt x="572135" y="167767"/>
                </a:lnTo>
                <a:lnTo>
                  <a:pt x="517779" y="152526"/>
                </a:lnTo>
                <a:lnTo>
                  <a:pt x="443102" y="132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56988" y="4065015"/>
            <a:ext cx="740410" cy="819785"/>
          </a:xfrm>
          <a:custGeom>
            <a:avLst/>
            <a:gdLst/>
            <a:ahLst/>
            <a:cxnLst/>
            <a:rect l="l" t="t" r="r" b="b"/>
            <a:pathLst>
              <a:path w="740410" h="819785">
                <a:moveTo>
                  <a:pt x="301116" y="623696"/>
                </a:moveTo>
                <a:lnTo>
                  <a:pt x="184276" y="709675"/>
                </a:lnTo>
                <a:lnTo>
                  <a:pt x="201295" y="769238"/>
                </a:lnTo>
                <a:lnTo>
                  <a:pt x="308228" y="814958"/>
                </a:lnTo>
                <a:lnTo>
                  <a:pt x="484504" y="818514"/>
                </a:lnTo>
                <a:lnTo>
                  <a:pt x="614807" y="819403"/>
                </a:lnTo>
                <a:lnTo>
                  <a:pt x="715137" y="785875"/>
                </a:lnTo>
                <a:lnTo>
                  <a:pt x="739941" y="749680"/>
                </a:lnTo>
                <a:lnTo>
                  <a:pt x="550545" y="749680"/>
                </a:lnTo>
                <a:lnTo>
                  <a:pt x="488441" y="719200"/>
                </a:lnTo>
                <a:lnTo>
                  <a:pt x="429513" y="675893"/>
                </a:lnTo>
                <a:lnTo>
                  <a:pt x="369315" y="633475"/>
                </a:lnTo>
                <a:lnTo>
                  <a:pt x="301116" y="623696"/>
                </a:lnTo>
                <a:close/>
              </a:path>
              <a:path w="740410" h="819785">
                <a:moveTo>
                  <a:pt x="321617" y="413384"/>
                </a:moveTo>
                <a:lnTo>
                  <a:pt x="82550" y="413384"/>
                </a:lnTo>
                <a:lnTo>
                  <a:pt x="186436" y="445642"/>
                </a:lnTo>
                <a:lnTo>
                  <a:pt x="324485" y="497585"/>
                </a:lnTo>
                <a:lnTo>
                  <a:pt x="416813" y="559942"/>
                </a:lnTo>
                <a:lnTo>
                  <a:pt x="542163" y="640460"/>
                </a:lnTo>
                <a:lnTo>
                  <a:pt x="623824" y="719200"/>
                </a:lnTo>
                <a:lnTo>
                  <a:pt x="616965" y="747521"/>
                </a:lnTo>
                <a:lnTo>
                  <a:pt x="550545" y="749680"/>
                </a:lnTo>
                <a:lnTo>
                  <a:pt x="739941" y="749680"/>
                </a:lnTo>
                <a:lnTo>
                  <a:pt x="725804" y="694181"/>
                </a:lnTo>
                <a:lnTo>
                  <a:pt x="684402" y="630046"/>
                </a:lnTo>
                <a:lnTo>
                  <a:pt x="584200" y="552449"/>
                </a:lnTo>
                <a:lnTo>
                  <a:pt x="484759" y="479170"/>
                </a:lnTo>
                <a:lnTo>
                  <a:pt x="337565" y="418718"/>
                </a:lnTo>
                <a:lnTo>
                  <a:pt x="321617" y="413384"/>
                </a:lnTo>
                <a:close/>
              </a:path>
              <a:path w="740410" h="819785">
                <a:moveTo>
                  <a:pt x="160782" y="0"/>
                </a:moveTo>
                <a:lnTo>
                  <a:pt x="127888" y="21081"/>
                </a:lnTo>
                <a:lnTo>
                  <a:pt x="135762" y="147446"/>
                </a:lnTo>
                <a:lnTo>
                  <a:pt x="52704" y="319150"/>
                </a:lnTo>
                <a:lnTo>
                  <a:pt x="0" y="423544"/>
                </a:lnTo>
                <a:lnTo>
                  <a:pt x="17145" y="435101"/>
                </a:lnTo>
                <a:lnTo>
                  <a:pt x="82550" y="413384"/>
                </a:lnTo>
                <a:lnTo>
                  <a:pt x="321617" y="413384"/>
                </a:lnTo>
                <a:lnTo>
                  <a:pt x="224027" y="380745"/>
                </a:lnTo>
                <a:lnTo>
                  <a:pt x="157861" y="335025"/>
                </a:lnTo>
                <a:lnTo>
                  <a:pt x="145923" y="292480"/>
                </a:lnTo>
                <a:lnTo>
                  <a:pt x="171196" y="235711"/>
                </a:lnTo>
                <a:lnTo>
                  <a:pt x="210312" y="140080"/>
                </a:lnTo>
                <a:lnTo>
                  <a:pt x="200151" y="52196"/>
                </a:lnTo>
                <a:lnTo>
                  <a:pt x="1607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17338" y="3842639"/>
            <a:ext cx="702310" cy="979805"/>
          </a:xfrm>
          <a:custGeom>
            <a:avLst/>
            <a:gdLst/>
            <a:ahLst/>
            <a:cxnLst/>
            <a:rect l="l" t="t" r="r" b="b"/>
            <a:pathLst>
              <a:path w="702310" h="979804">
                <a:moveTo>
                  <a:pt x="166877" y="774446"/>
                </a:moveTo>
                <a:lnTo>
                  <a:pt x="88773" y="791337"/>
                </a:lnTo>
                <a:lnTo>
                  <a:pt x="0" y="858012"/>
                </a:lnTo>
                <a:lnTo>
                  <a:pt x="32765" y="947928"/>
                </a:lnTo>
                <a:lnTo>
                  <a:pt x="93599" y="979297"/>
                </a:lnTo>
                <a:lnTo>
                  <a:pt x="244475" y="942975"/>
                </a:lnTo>
                <a:lnTo>
                  <a:pt x="447421" y="882777"/>
                </a:lnTo>
                <a:lnTo>
                  <a:pt x="521335" y="859155"/>
                </a:lnTo>
                <a:lnTo>
                  <a:pt x="592074" y="839851"/>
                </a:lnTo>
                <a:lnTo>
                  <a:pt x="629792" y="826262"/>
                </a:lnTo>
                <a:lnTo>
                  <a:pt x="664453" y="806577"/>
                </a:lnTo>
                <a:lnTo>
                  <a:pt x="361696" y="806577"/>
                </a:lnTo>
                <a:lnTo>
                  <a:pt x="269239" y="786130"/>
                </a:lnTo>
                <a:lnTo>
                  <a:pt x="166877" y="774446"/>
                </a:lnTo>
                <a:close/>
              </a:path>
              <a:path w="702310" h="979804">
                <a:moveTo>
                  <a:pt x="533146" y="0"/>
                </a:moveTo>
                <a:lnTo>
                  <a:pt x="488061" y="29083"/>
                </a:lnTo>
                <a:lnTo>
                  <a:pt x="463296" y="104775"/>
                </a:lnTo>
                <a:lnTo>
                  <a:pt x="358901" y="216154"/>
                </a:lnTo>
                <a:lnTo>
                  <a:pt x="214884" y="335153"/>
                </a:lnTo>
                <a:lnTo>
                  <a:pt x="222123" y="361442"/>
                </a:lnTo>
                <a:lnTo>
                  <a:pt x="256539" y="390779"/>
                </a:lnTo>
                <a:lnTo>
                  <a:pt x="326263" y="426974"/>
                </a:lnTo>
                <a:lnTo>
                  <a:pt x="418338" y="497967"/>
                </a:lnTo>
                <a:lnTo>
                  <a:pt x="547624" y="647573"/>
                </a:lnTo>
                <a:lnTo>
                  <a:pt x="581533" y="709294"/>
                </a:lnTo>
                <a:lnTo>
                  <a:pt x="560704" y="749046"/>
                </a:lnTo>
                <a:lnTo>
                  <a:pt x="500252" y="778383"/>
                </a:lnTo>
                <a:lnTo>
                  <a:pt x="436245" y="799211"/>
                </a:lnTo>
                <a:lnTo>
                  <a:pt x="361696" y="806577"/>
                </a:lnTo>
                <a:lnTo>
                  <a:pt x="664453" y="806577"/>
                </a:lnTo>
                <a:lnTo>
                  <a:pt x="676528" y="799719"/>
                </a:lnTo>
                <a:lnTo>
                  <a:pt x="700151" y="764286"/>
                </a:lnTo>
                <a:lnTo>
                  <a:pt x="701928" y="718947"/>
                </a:lnTo>
                <a:lnTo>
                  <a:pt x="665607" y="644398"/>
                </a:lnTo>
                <a:lnTo>
                  <a:pt x="606298" y="552450"/>
                </a:lnTo>
                <a:lnTo>
                  <a:pt x="530606" y="477012"/>
                </a:lnTo>
                <a:lnTo>
                  <a:pt x="482981" y="435991"/>
                </a:lnTo>
                <a:lnTo>
                  <a:pt x="385190" y="371221"/>
                </a:lnTo>
                <a:lnTo>
                  <a:pt x="329564" y="332994"/>
                </a:lnTo>
                <a:lnTo>
                  <a:pt x="339216" y="308863"/>
                </a:lnTo>
                <a:lnTo>
                  <a:pt x="412623" y="242443"/>
                </a:lnTo>
                <a:lnTo>
                  <a:pt x="486028" y="164211"/>
                </a:lnTo>
                <a:lnTo>
                  <a:pt x="545464" y="85343"/>
                </a:lnTo>
                <a:lnTo>
                  <a:pt x="562101" y="20828"/>
                </a:lnTo>
                <a:lnTo>
                  <a:pt x="5331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78400" y="4636008"/>
            <a:ext cx="798830" cy="721360"/>
          </a:xfrm>
          <a:custGeom>
            <a:avLst/>
            <a:gdLst/>
            <a:ahLst/>
            <a:cxnLst/>
            <a:rect l="l" t="t" r="r" b="b"/>
            <a:pathLst>
              <a:path w="798829" h="721360">
                <a:moveTo>
                  <a:pt x="298576" y="0"/>
                </a:moveTo>
                <a:lnTo>
                  <a:pt x="191262" y="28575"/>
                </a:lnTo>
                <a:lnTo>
                  <a:pt x="117348" y="76073"/>
                </a:lnTo>
                <a:lnTo>
                  <a:pt x="40894" y="182753"/>
                </a:lnTo>
                <a:lnTo>
                  <a:pt x="7365" y="244856"/>
                </a:lnTo>
                <a:lnTo>
                  <a:pt x="0" y="329565"/>
                </a:lnTo>
                <a:lnTo>
                  <a:pt x="16890" y="431038"/>
                </a:lnTo>
                <a:lnTo>
                  <a:pt x="62484" y="525780"/>
                </a:lnTo>
                <a:lnTo>
                  <a:pt x="155575" y="604393"/>
                </a:lnTo>
                <a:lnTo>
                  <a:pt x="280797" y="669544"/>
                </a:lnTo>
                <a:lnTo>
                  <a:pt x="433832" y="711835"/>
                </a:lnTo>
                <a:lnTo>
                  <a:pt x="559942" y="721360"/>
                </a:lnTo>
                <a:lnTo>
                  <a:pt x="654176" y="690626"/>
                </a:lnTo>
                <a:lnTo>
                  <a:pt x="746378" y="638429"/>
                </a:lnTo>
                <a:lnTo>
                  <a:pt x="789177" y="584581"/>
                </a:lnTo>
                <a:lnTo>
                  <a:pt x="798576" y="527177"/>
                </a:lnTo>
                <a:lnTo>
                  <a:pt x="769747" y="482346"/>
                </a:lnTo>
                <a:lnTo>
                  <a:pt x="716152" y="456057"/>
                </a:lnTo>
                <a:lnTo>
                  <a:pt x="635253" y="450850"/>
                </a:lnTo>
                <a:lnTo>
                  <a:pt x="527685" y="446024"/>
                </a:lnTo>
                <a:lnTo>
                  <a:pt x="451865" y="424434"/>
                </a:lnTo>
                <a:lnTo>
                  <a:pt x="393064" y="381127"/>
                </a:lnTo>
                <a:lnTo>
                  <a:pt x="362076" y="332994"/>
                </a:lnTo>
                <a:lnTo>
                  <a:pt x="359537" y="280924"/>
                </a:lnTo>
                <a:lnTo>
                  <a:pt x="375792" y="219075"/>
                </a:lnTo>
                <a:lnTo>
                  <a:pt x="410463" y="140589"/>
                </a:lnTo>
                <a:lnTo>
                  <a:pt x="406273" y="62103"/>
                </a:lnTo>
                <a:lnTo>
                  <a:pt x="394715" y="5080"/>
                </a:lnTo>
                <a:lnTo>
                  <a:pt x="298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01672" cy="67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135" rIns="0" bIns="0" rtlCol="0">
            <a:spAutoFit/>
          </a:bodyPr>
          <a:lstStyle/>
          <a:p>
            <a:pPr marL="263525" marR="64833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SAFETY</a:t>
            </a:r>
            <a:r>
              <a:rPr sz="2000" b="1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@  </a:t>
            </a:r>
            <a:r>
              <a:rPr sz="2000" b="1" spc="-5" dirty="0">
                <a:solidFill>
                  <a:srgbClr val="FFFFFF"/>
                </a:solidFill>
                <a:latin typeface="Arial Black"/>
                <a:cs typeface="Arial Black"/>
              </a:rPr>
              <a:t>THE  COLLEGE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89870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sz="4000" spc="-5" dirty="0">
                <a:solidFill>
                  <a:srgbClr val="000000"/>
                </a:solidFill>
                <a:latin typeface="Arial"/>
                <a:cs typeface="Arial"/>
              </a:rPr>
              <a:t>Hygiene </a:t>
            </a: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4000" b="0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Campus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26870" y="1202435"/>
            <a:ext cx="485521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latin typeface="Arial"/>
                <a:cs typeface="Arial"/>
              </a:rPr>
              <a:t>Students are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keep bathrooms clean </a:t>
            </a:r>
            <a:r>
              <a:rPr sz="1800" dirty="0">
                <a:latin typeface="Arial"/>
                <a:cs typeface="Arial"/>
              </a:rPr>
              <a:t>&amp; </a:t>
            </a:r>
            <a:r>
              <a:rPr sz="1800" spc="-30" dirty="0">
                <a:latin typeface="Arial"/>
                <a:cs typeface="Arial"/>
              </a:rPr>
              <a:t>tidy.  </a:t>
            </a:r>
            <a:r>
              <a:rPr sz="1800" spc="-5" dirty="0">
                <a:latin typeface="Arial"/>
                <a:cs typeface="Arial"/>
              </a:rPr>
              <a:t>Consider </a:t>
            </a:r>
            <a:r>
              <a:rPr sz="1800" dirty="0">
                <a:latin typeface="Arial"/>
                <a:cs typeface="Arial"/>
              </a:rPr>
              <a:t>others </a:t>
            </a:r>
            <a:r>
              <a:rPr sz="1800" spc="-5" dirty="0">
                <a:latin typeface="Arial"/>
                <a:cs typeface="Arial"/>
              </a:rPr>
              <a:t>– </a:t>
            </a:r>
            <a:r>
              <a:rPr sz="1800" b="1" spc="-5" dirty="0">
                <a:latin typeface="Arial"/>
                <a:cs typeface="Arial"/>
              </a:rPr>
              <a:t>clean </a:t>
            </a:r>
            <a:r>
              <a:rPr sz="1800" b="1" dirty="0">
                <a:latin typeface="Arial"/>
                <a:cs typeface="Arial"/>
              </a:rPr>
              <a:t>up </a:t>
            </a:r>
            <a:r>
              <a:rPr sz="1800" b="1" spc="-5" dirty="0">
                <a:latin typeface="Arial"/>
                <a:cs typeface="Arial"/>
              </a:rPr>
              <a:t>after yourself</a:t>
            </a:r>
            <a:r>
              <a:rPr sz="1800" spc="-5" dirty="0">
                <a:latin typeface="Arial"/>
                <a:cs typeface="Arial"/>
              </a:rPr>
              <a:t>.  Paper </a:t>
            </a:r>
            <a:r>
              <a:rPr sz="1800" spc="-10" dirty="0">
                <a:latin typeface="Arial"/>
                <a:cs typeface="Arial"/>
              </a:rPr>
              <a:t>towel </a:t>
            </a:r>
            <a:r>
              <a:rPr sz="1800" spc="-5" dirty="0">
                <a:latin typeface="Arial"/>
                <a:cs typeface="Arial"/>
              </a:rPr>
              <a:t>is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go in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bin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provided.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719" y="1268158"/>
            <a:ext cx="1440942" cy="1080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4881" y="3325367"/>
            <a:ext cx="3884929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All sanitary </a:t>
            </a:r>
            <a:r>
              <a:rPr sz="1800" dirty="0">
                <a:latin typeface="Arial"/>
                <a:cs typeface="Arial"/>
              </a:rPr>
              <a:t>items </a:t>
            </a:r>
            <a:r>
              <a:rPr sz="1800" b="1" spc="-5" dirty="0">
                <a:solidFill>
                  <a:srgbClr val="DF1E33"/>
                </a:solidFill>
                <a:latin typeface="Arial"/>
                <a:cs typeface="Arial"/>
              </a:rPr>
              <a:t>MUST </a:t>
            </a:r>
            <a:r>
              <a:rPr sz="1800" spc="-5" dirty="0">
                <a:latin typeface="Arial"/>
                <a:cs typeface="Arial"/>
              </a:rPr>
              <a:t>go in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bins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provided.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54094" y="3628339"/>
            <a:ext cx="2054732" cy="25341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45" y="1295400"/>
            <a:ext cx="5724525" cy="3028950"/>
          </a:xfrm>
          <a:prstGeom prst="rect">
            <a:avLst/>
          </a:prstGeom>
        </p:spPr>
      </p:pic>
      <p:pic>
        <p:nvPicPr>
          <p:cNvPr id="5" name="Picture 4" descr="Image result for video player vector transparent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77595"/>
            <a:ext cx="5731510" cy="4713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4" y="296157"/>
            <a:ext cx="1862860" cy="73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>
            <a:hlinkClick r:id="rId3"/>
          </p:cNvPr>
          <p:cNvSpPr/>
          <p:nvPr/>
        </p:nvSpPr>
        <p:spPr>
          <a:xfrm>
            <a:off x="5638800" y="3581400"/>
            <a:ext cx="1066800" cy="45180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2" descr="Image result for &quot;play&quot; transparent">
            <a:hlinkClick r:id="rId3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63" y="3572406"/>
            <a:ext cx="882273" cy="46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7800" y="6477000"/>
            <a:ext cx="9000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2193878" y="5778172"/>
            <a:ext cx="50211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YouTube Noto"/>
              </a:rPr>
              <a:t>International Student Safety - Think Before</a:t>
            </a:r>
            <a:endParaRPr lang="en-A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147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135" rIns="0" bIns="0" rtlCol="0">
            <a:spAutoFit/>
          </a:bodyPr>
          <a:lstStyle/>
          <a:p>
            <a:pPr marL="263525" marR="64833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SAFETY</a:t>
            </a:r>
            <a:r>
              <a:rPr sz="2000" b="1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@  </a:t>
            </a:r>
            <a:r>
              <a:rPr sz="2000" b="1" spc="-5" dirty="0">
                <a:solidFill>
                  <a:srgbClr val="FFFFFF"/>
                </a:solidFill>
                <a:latin typeface="Arial Black"/>
                <a:cs typeface="Arial Black"/>
              </a:rPr>
              <a:t>THE  COLLEGE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3714" y="413789"/>
            <a:ext cx="4135920" cy="943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0195">
              <a:lnSpc>
                <a:spcPct val="100000"/>
              </a:lnSpc>
            </a:pP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Security</a:t>
            </a:r>
            <a:endParaRPr sz="40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355"/>
              </a:spcBef>
            </a:pPr>
            <a:r>
              <a:rPr sz="1800" b="1" u="sng" spc="-5" dirty="0" smtClean="0">
                <a:solidFill>
                  <a:srgbClr val="DF1E33"/>
                </a:solidFill>
                <a:latin typeface="Arial"/>
                <a:cs typeface="Arial"/>
              </a:rPr>
              <a:t>Sydney </a:t>
            </a:r>
            <a:r>
              <a:rPr sz="1800" b="1" u="sng" dirty="0">
                <a:solidFill>
                  <a:srgbClr val="DF1E33"/>
                </a:solidFill>
                <a:latin typeface="Arial"/>
                <a:cs typeface="Arial"/>
              </a:rPr>
              <a:t>is </a:t>
            </a:r>
            <a:r>
              <a:rPr sz="1800" b="1" u="sng" spc="-5" dirty="0">
                <a:solidFill>
                  <a:srgbClr val="DF1E33"/>
                </a:solidFill>
                <a:latin typeface="Arial"/>
                <a:cs typeface="Arial"/>
              </a:rPr>
              <a:t>an international city</a:t>
            </a:r>
            <a:r>
              <a:rPr sz="1800" b="1" u="sng" spc="-10" dirty="0">
                <a:solidFill>
                  <a:srgbClr val="DF1E33"/>
                </a:solid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DF1E33"/>
                </a:solidFill>
                <a:latin typeface="Arial"/>
                <a:cs typeface="Arial"/>
              </a:rPr>
              <a:t>(big)</a:t>
            </a:r>
            <a:endParaRPr sz="1800" u="sng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385735"/>
            <a:ext cx="3568700" cy="4293235"/>
          </a:xfrm>
          <a:custGeom>
            <a:avLst/>
            <a:gdLst/>
            <a:ahLst/>
            <a:cxnLst/>
            <a:rect l="l" t="t" r="r" b="b"/>
            <a:pathLst>
              <a:path w="3568700" h="4293235">
                <a:moveTo>
                  <a:pt x="0" y="4293108"/>
                </a:moveTo>
                <a:lnTo>
                  <a:pt x="3568481" y="4293108"/>
                </a:lnTo>
                <a:lnTo>
                  <a:pt x="3568481" y="0"/>
                </a:lnTo>
                <a:lnTo>
                  <a:pt x="0" y="0"/>
                </a:lnTo>
                <a:lnTo>
                  <a:pt x="0" y="4293108"/>
                </a:lnTo>
                <a:close/>
              </a:path>
            </a:pathLst>
          </a:custGeom>
          <a:solidFill>
            <a:srgbClr val="DF1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174" y="3155950"/>
            <a:ext cx="2465070" cy="51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Just</a:t>
            </a:r>
            <a:r>
              <a:rPr sz="15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like…..</a:t>
            </a:r>
            <a:endParaRPr sz="1500">
              <a:latin typeface="Arial"/>
              <a:cs typeface="Arial"/>
            </a:endParaRPr>
          </a:p>
          <a:p>
            <a:pPr marL="1329055" indent="-342900">
              <a:lnSpc>
                <a:spcPct val="100000"/>
              </a:lnSpc>
              <a:spcBef>
                <a:spcPts val="360"/>
              </a:spcBef>
              <a:buClr>
                <a:srgbClr val="DF1E33"/>
              </a:buClr>
              <a:buFont typeface="Arial"/>
              <a:buChar char="•"/>
              <a:tabLst>
                <a:tab pos="1329690" algn="l"/>
              </a:tabLst>
            </a:pP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Tokyo,</a:t>
            </a:r>
            <a:r>
              <a:rPr sz="15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Japan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806" y="3704590"/>
            <a:ext cx="2467610" cy="514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F1E33"/>
              </a:buClr>
              <a:buFont typeface="Arial"/>
              <a:buChar char="•"/>
              <a:tabLst>
                <a:tab pos="355600" algn="l"/>
              </a:tabLst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London,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sz="15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Kingdom</a:t>
            </a:r>
            <a:endParaRPr sz="1500">
              <a:latin typeface="Arial"/>
              <a:cs typeface="Arial"/>
            </a:endParaRPr>
          </a:p>
          <a:p>
            <a:pPr marL="756285" lvl="1" indent="-342900">
              <a:lnSpc>
                <a:spcPct val="100000"/>
              </a:lnSpc>
              <a:spcBef>
                <a:spcPts val="360"/>
              </a:spcBef>
              <a:buClr>
                <a:srgbClr val="DF1E33"/>
              </a:buClr>
              <a:buFont typeface="Arial"/>
              <a:buChar char="•"/>
              <a:tabLst>
                <a:tab pos="756920" algn="l"/>
              </a:tabLst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New 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York,</a:t>
            </a:r>
            <a:r>
              <a:rPr sz="15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USA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7334" y="4253483"/>
            <a:ext cx="240157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F1E33"/>
              </a:buClr>
              <a:buFont typeface="Arial"/>
              <a:buChar char="•"/>
              <a:tabLst>
                <a:tab pos="355600" algn="l"/>
              </a:tabLst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Kuala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Lumpur,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Malaysia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6518" y="4527804"/>
            <a:ext cx="1747520" cy="788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4025" indent="-342265">
              <a:lnSpc>
                <a:spcPct val="100000"/>
              </a:lnSpc>
              <a:buClr>
                <a:srgbClr val="DF1E33"/>
              </a:buClr>
              <a:buFont typeface="Arial"/>
              <a:buChar char="•"/>
              <a:tabLst>
                <a:tab pos="454659" algn="l"/>
              </a:tabLst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Beijing,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China</a:t>
            </a:r>
            <a:endParaRPr sz="1500" dirty="0">
              <a:latin typeface="Arial"/>
              <a:cs typeface="Arial"/>
            </a:endParaRPr>
          </a:p>
          <a:p>
            <a:pPr marL="475615" indent="-342900">
              <a:lnSpc>
                <a:spcPct val="100000"/>
              </a:lnSpc>
              <a:spcBef>
                <a:spcPts val="359"/>
              </a:spcBef>
              <a:buClr>
                <a:srgbClr val="DF1E33"/>
              </a:buClr>
              <a:buFont typeface="Arial"/>
              <a:buChar char="•"/>
              <a:tabLst>
                <a:tab pos="476250" algn="l"/>
              </a:tabLst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Paris,</a:t>
            </a:r>
            <a:r>
              <a:rPr sz="15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France</a:t>
            </a:r>
            <a:endParaRPr sz="15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Clr>
                <a:srgbClr val="DF1E33"/>
              </a:buClr>
              <a:buFont typeface="Arial"/>
              <a:buChar char="•"/>
              <a:tabLst>
                <a:tab pos="355600" algn="l"/>
              </a:tabLst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Berlin,</a:t>
            </a:r>
            <a:r>
              <a:rPr sz="15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Germany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1385697"/>
            <a:ext cx="3563937" cy="1593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47694" y="4386707"/>
            <a:ext cx="2484755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0" b="1" spc="-5" dirty="0">
                <a:solidFill>
                  <a:srgbClr val="DF1E33"/>
                </a:solidFill>
                <a:latin typeface="Arial"/>
                <a:cs typeface="Arial"/>
              </a:rPr>
              <a:t>DO </a:t>
            </a:r>
            <a:r>
              <a:rPr sz="1500" b="1" dirty="0">
                <a:solidFill>
                  <a:srgbClr val="DF1E33"/>
                </a:solidFill>
                <a:latin typeface="Arial"/>
                <a:cs typeface="Arial"/>
              </a:rPr>
              <a:t>NOT </a:t>
            </a:r>
            <a:r>
              <a:rPr sz="1500" spc="-5" dirty="0">
                <a:latin typeface="Arial"/>
                <a:cs typeface="Arial"/>
              </a:rPr>
              <a:t>leave your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personal  belongings </a:t>
            </a:r>
            <a:r>
              <a:rPr sz="1500" spc="-5" dirty="0">
                <a:latin typeface="Arial"/>
                <a:cs typeface="Arial"/>
              </a:rPr>
              <a:t>unattended  anywhere.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47694" y="5392801"/>
            <a:ext cx="2479675" cy="46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0" b="1" spc="-5" dirty="0">
                <a:solidFill>
                  <a:srgbClr val="DF1E33"/>
                </a:solidFill>
                <a:latin typeface="Arial"/>
                <a:cs typeface="Arial"/>
              </a:rPr>
              <a:t>DO </a:t>
            </a:r>
            <a:r>
              <a:rPr sz="1500" b="1" dirty="0">
                <a:solidFill>
                  <a:srgbClr val="DF1E33"/>
                </a:solidFill>
                <a:latin typeface="Arial"/>
                <a:cs typeface="Arial"/>
              </a:rPr>
              <a:t>NOT </a:t>
            </a:r>
            <a:r>
              <a:rPr sz="1500" dirty="0">
                <a:latin typeface="Arial"/>
                <a:cs typeface="Arial"/>
              </a:rPr>
              <a:t>tell strangers</a:t>
            </a:r>
            <a:r>
              <a:rPr sz="1500" spc="-114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where  </a:t>
            </a:r>
            <a:r>
              <a:rPr sz="1500" spc="-10" dirty="0">
                <a:latin typeface="Arial"/>
                <a:cs typeface="Arial"/>
              </a:rPr>
              <a:t>you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live.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47694" y="6170066"/>
            <a:ext cx="155194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25" dirty="0">
                <a:solidFill>
                  <a:srgbClr val="DF1E33"/>
                </a:solidFill>
                <a:latin typeface="Arial"/>
                <a:cs typeface="Arial"/>
              </a:rPr>
              <a:t>BEWARE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theft.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07891" y="1371600"/>
            <a:ext cx="2687701" cy="2927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01672" cy="67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9760" y="1803975"/>
            <a:ext cx="64681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b="1" kern="0" dirty="0">
                <a:latin typeface="Arial" pitchFamily="34" charset="0"/>
                <a:cs typeface="Arial" pitchFamily="34" charset="0"/>
              </a:rPr>
              <a:t>Most beaches are watched by lifeguards from September to April.</a:t>
            </a:r>
          </a:p>
        </p:txBody>
      </p:sp>
      <p:sp>
        <p:nvSpPr>
          <p:cNvPr id="3" name="Rectangle 2"/>
          <p:cNvSpPr/>
          <p:nvPr/>
        </p:nvSpPr>
        <p:spPr>
          <a:xfrm>
            <a:off x="911242" y="1219200"/>
            <a:ext cx="60008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000" b="1" kern="0" dirty="0">
                <a:latin typeface="Arial" pitchFamily="34" charset="0"/>
                <a:cs typeface="Arial" pitchFamily="34" charset="0"/>
              </a:rPr>
              <a:t>Swimming Season</a:t>
            </a:r>
          </a:p>
        </p:txBody>
      </p:sp>
      <p:pic>
        <p:nvPicPr>
          <p:cNvPr id="1028" name="Picture 4" descr="http://media2.apnonline.com.au/img/media/images/2014/01/29/EDE_30-01-2014_EGN_03_GRA290114AHLifeguards02_t4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4" y="2823843"/>
            <a:ext cx="43815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 bwMode="auto">
          <a:xfrm>
            <a:off x="3968552" y="2823843"/>
            <a:ext cx="4032448" cy="1062807"/>
          </a:xfrm>
          <a:prstGeom prst="wedgeRectCallout">
            <a:avLst>
              <a:gd name="adj1" fmla="val -70897"/>
              <a:gd name="adj2" fmla="val 5244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3959792" y="4148975"/>
            <a:ext cx="4032448" cy="1062807"/>
          </a:xfrm>
          <a:prstGeom prst="wedgeRectCallout">
            <a:avLst>
              <a:gd name="adj1" fmla="val -71486"/>
              <a:gd name="adj2" fmla="val -6934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3853" y="2823843"/>
            <a:ext cx="3580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Arial" pitchFamily="34" charset="0"/>
                <a:cs typeface="Arial" pitchFamily="34" charset="0"/>
              </a:rPr>
              <a:t>I will help you if you are in trouble in the water- </a:t>
            </a:r>
          </a:p>
          <a:p>
            <a:r>
              <a:rPr lang="en-A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Just raise your hand!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3311" y="4485708"/>
            <a:ext cx="3822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Always swim between the flags!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4" y="296157"/>
            <a:ext cx="1862860" cy="73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7800" y="6477000"/>
            <a:ext cx="9000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276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2794" y="1382429"/>
            <a:ext cx="85156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000" b="1" kern="0" dirty="0">
                <a:latin typeface="Arial" pitchFamily="34" charset="0"/>
                <a:cs typeface="Arial" pitchFamily="34" charset="0"/>
              </a:rPr>
              <a:t>Beach Safety Tips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794" y="2272939"/>
            <a:ext cx="57279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AU" sz="2800" dirty="0"/>
              <a:t>Only swim between the flags</a:t>
            </a:r>
          </a:p>
          <a:p>
            <a:r>
              <a:rPr lang="en-AU" sz="2800" b="1" dirty="0"/>
              <a:t>    </a:t>
            </a:r>
            <a:r>
              <a:rPr lang="en-AU" sz="2800" b="1" dirty="0">
                <a:solidFill>
                  <a:srgbClr val="FF0000"/>
                </a:solidFill>
              </a:rPr>
              <a:t>NO Flags = NO Swim!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800" b="1" dirty="0"/>
              <a:t>Never</a:t>
            </a:r>
            <a:r>
              <a:rPr lang="en-AU" sz="2800" dirty="0"/>
              <a:t> swim alone or at night.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800" b="1" dirty="0"/>
              <a:t>Never </a:t>
            </a:r>
            <a:r>
              <a:rPr lang="en-AU" sz="2800" dirty="0"/>
              <a:t> swim straight </a:t>
            </a:r>
            <a:r>
              <a:rPr lang="en-AU" sz="2800" b="1" dirty="0"/>
              <a:t>after eating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800" b="1" dirty="0"/>
              <a:t>Never </a:t>
            </a:r>
            <a:r>
              <a:rPr lang="en-AU" sz="2800" dirty="0"/>
              <a:t>swim under the influence of drugs or alcohol.</a:t>
            </a:r>
            <a:endParaRPr lang="en-AU" sz="2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AU" sz="2800" b="1" dirty="0"/>
              <a:t>DO NOT </a:t>
            </a:r>
            <a:r>
              <a:rPr lang="en-AU" sz="2800" dirty="0"/>
              <a:t>go rock fishing when waves are big- too dangerous </a:t>
            </a:r>
            <a:endParaRPr lang="en-AU" sz="2800" b="1" dirty="0"/>
          </a:p>
        </p:txBody>
      </p:sp>
      <p:pic>
        <p:nvPicPr>
          <p:cNvPr id="2050" name="Picture 2" descr="http://www.gorcc.com.au/file/safety%20fla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0" r="25429"/>
          <a:stretch/>
        </p:blipFill>
        <p:spPr bwMode="auto">
          <a:xfrm>
            <a:off x="6372200" y="2344947"/>
            <a:ext cx="2071837" cy="310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4" y="332628"/>
            <a:ext cx="1862860" cy="73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800" y="6477000"/>
            <a:ext cx="9000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19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5" y="2492895"/>
            <a:ext cx="9142884" cy="4365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804670"/>
            <a:ext cx="9144000" cy="2488565"/>
          </a:xfrm>
          <a:custGeom>
            <a:avLst/>
            <a:gdLst/>
            <a:ahLst/>
            <a:cxnLst/>
            <a:rect l="l" t="t" r="r" b="b"/>
            <a:pathLst>
              <a:path w="9144000" h="2488565">
                <a:moveTo>
                  <a:pt x="0" y="0"/>
                </a:moveTo>
                <a:lnTo>
                  <a:pt x="0" y="2488437"/>
                </a:lnTo>
                <a:lnTo>
                  <a:pt x="9143999" y="2488437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DF1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8600" y="1676400"/>
            <a:ext cx="8521700" cy="1161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6"/>
              </a:spcBef>
            </a:pPr>
            <a:endParaRPr sz="4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3200" b="1" dirty="0">
                <a:solidFill>
                  <a:srgbClr val="FFFFFF"/>
                </a:solidFill>
                <a:latin typeface="Arial Black"/>
                <a:cs typeface="Arial Black"/>
              </a:rPr>
              <a:t>2.</a:t>
            </a:r>
            <a:r>
              <a:rPr lang="en-US" sz="3200" dirty="0">
                <a:latin typeface="Arial Black"/>
                <a:cs typeface="Arial Black"/>
              </a:rPr>
              <a:t> </a:t>
            </a:r>
            <a:r>
              <a:rPr lang="en-AU" sz="3200" b="1" dirty="0">
                <a:solidFill>
                  <a:srgbClr val="FFFFFF"/>
                </a:solidFill>
                <a:latin typeface="Arial Black"/>
                <a:cs typeface="Arial Black"/>
              </a:rPr>
              <a:t>Academic Matters</a:t>
            </a:r>
            <a:endParaRPr sz="3200" dirty="0">
              <a:latin typeface="Arial Black"/>
              <a:cs typeface="Arial Black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348024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135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ABOUT</a:t>
            </a:r>
            <a:r>
              <a:rPr sz="2000" b="1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 Black"/>
                <a:cs typeface="Arial Black"/>
              </a:rPr>
              <a:t>US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14878" y="3774503"/>
            <a:ext cx="1129487" cy="343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14948" y="3791013"/>
            <a:ext cx="997788" cy="343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57322" y="2872104"/>
            <a:ext cx="172847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8460" marR="5080" indent="-365760">
              <a:lnSpc>
                <a:spcPct val="100000"/>
              </a:lnSpc>
            </a:pPr>
            <a:r>
              <a:rPr sz="1800" b="1" dirty="0">
                <a:solidFill>
                  <a:srgbClr val="3C2C8E"/>
                </a:solidFill>
                <a:latin typeface="Arial"/>
                <a:cs typeface="Arial"/>
              </a:rPr>
              <a:t>Group</a:t>
            </a:r>
            <a:r>
              <a:rPr sz="1800" b="1" spc="-60" dirty="0">
                <a:solidFill>
                  <a:srgbClr val="3C2C8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C2C8E"/>
                </a:solidFill>
                <a:latin typeface="Arial"/>
                <a:cs typeface="Arial"/>
              </a:rPr>
              <a:t>Colleges  </a:t>
            </a:r>
            <a:r>
              <a:rPr sz="1800" b="1" spc="-10" dirty="0">
                <a:solidFill>
                  <a:srgbClr val="3C2C8E"/>
                </a:solidFill>
                <a:latin typeface="Arial"/>
                <a:cs typeface="Arial"/>
              </a:rPr>
              <a:t>Australia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81271" y="1726691"/>
            <a:ext cx="1585469" cy="856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00" y="3755598"/>
            <a:ext cx="943762" cy="3815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04336" y="3774503"/>
            <a:ext cx="1249055" cy="3437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xfrm>
            <a:off x="2335710" y="518858"/>
            <a:ext cx="589025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/>
              <a:t>The GCA</a:t>
            </a:r>
            <a:r>
              <a:rPr sz="4000" spc="-220" dirty="0"/>
              <a:t> </a:t>
            </a:r>
            <a:r>
              <a:rPr sz="4000" dirty="0"/>
              <a:t>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01672" cy="67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135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ABOUT</a:t>
            </a:r>
            <a:r>
              <a:rPr sz="2000" b="1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 Black"/>
                <a:cs typeface="Arial Black"/>
              </a:rPr>
              <a:t>US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78838" y="1965452"/>
            <a:ext cx="4471670" cy="1229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25" dirty="0">
                <a:latin typeface="Arial"/>
                <a:cs typeface="Arial"/>
              </a:rPr>
              <a:t>Tertiary </a:t>
            </a:r>
            <a:r>
              <a:rPr sz="1600" spc="-5" dirty="0">
                <a:latin typeface="Arial"/>
                <a:cs typeface="Arial"/>
              </a:rPr>
              <a:t>education Quality and Standards Agency  (TEQSA) is Australia’s regulatory and quality  agency for higher education. </a:t>
            </a:r>
            <a:r>
              <a:rPr sz="1600" dirty="0">
                <a:latin typeface="Arial"/>
                <a:cs typeface="Arial"/>
              </a:rPr>
              <a:t>All </a:t>
            </a:r>
            <a:r>
              <a:rPr sz="1600" spc="-5" dirty="0">
                <a:latin typeface="Arial"/>
                <a:cs typeface="Arial"/>
              </a:rPr>
              <a:t>Higher Education  Institutions, universities, and private colleges are  registered </a:t>
            </a:r>
            <a:r>
              <a:rPr sz="1600" spc="-10" dirty="0">
                <a:latin typeface="Arial"/>
                <a:cs typeface="Arial"/>
              </a:rPr>
              <a:t>with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TEQSA.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7280" y="3405885"/>
            <a:ext cx="4554220" cy="1230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Commonwealth Register of Institutions and  Courses (CRICOS) for Overseas Students. </a:t>
            </a:r>
            <a:r>
              <a:rPr sz="1600" dirty="0">
                <a:latin typeface="Arial"/>
                <a:cs typeface="Arial"/>
              </a:rPr>
              <a:t>All  </a:t>
            </a:r>
            <a:r>
              <a:rPr sz="1600" spc="-5" dirty="0">
                <a:latin typeface="Arial"/>
                <a:cs typeface="Arial"/>
              </a:rPr>
              <a:t>institutions approved to train overseas students on  student visas are registered on this government  </a:t>
            </a:r>
            <a:r>
              <a:rPr sz="1600" spc="-15" dirty="0">
                <a:latin typeface="Arial"/>
                <a:cs typeface="Arial"/>
              </a:rPr>
              <a:t>register.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7280" y="4846701"/>
            <a:ext cx="4526280" cy="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Fee Help is a loan scheme that </a:t>
            </a:r>
            <a:r>
              <a:rPr sz="1600" dirty="0">
                <a:latin typeface="Arial"/>
                <a:cs typeface="Arial"/>
              </a:rPr>
              <a:t>assists </a:t>
            </a:r>
            <a:r>
              <a:rPr sz="1600" spc="-5" dirty="0">
                <a:latin typeface="Arial"/>
                <a:cs typeface="Arial"/>
              </a:rPr>
              <a:t>eligible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fee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paying </a:t>
            </a:r>
            <a:r>
              <a:rPr sz="1600" spc="-5" dirty="0">
                <a:latin typeface="Arial"/>
                <a:cs typeface="Arial"/>
              </a:rPr>
              <a:t>students pay all or part of their tuition</a:t>
            </a:r>
            <a:r>
              <a:rPr sz="1600" spc="1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fees.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7540" y="2001596"/>
            <a:ext cx="1327531" cy="9956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7540" y="3501047"/>
            <a:ext cx="1327531" cy="7079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7540" y="4650155"/>
            <a:ext cx="1327531" cy="939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75208" y="476241"/>
            <a:ext cx="8593582" cy="789870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lang="en-AU" sz="3200" b="1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sz="4000" dirty="0">
                <a:solidFill>
                  <a:srgbClr val="000000"/>
                </a:solidFill>
                <a:latin typeface="Arial"/>
                <a:cs typeface="Arial"/>
              </a:rPr>
              <a:t>Reg</a:t>
            </a:r>
            <a:r>
              <a:rPr sz="4000" spc="-1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4000" dirty="0">
                <a:solidFill>
                  <a:srgbClr val="000000"/>
                </a:solidFill>
                <a:latin typeface="Arial"/>
                <a:cs typeface="Arial"/>
              </a:rPr>
              <a:t>str</a:t>
            </a:r>
            <a:r>
              <a:rPr sz="4000" spc="-1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4000" dirty="0">
                <a:solidFill>
                  <a:srgbClr val="000000"/>
                </a:solidFill>
                <a:latin typeface="Arial"/>
                <a:cs typeface="Arial"/>
              </a:rPr>
              <a:t>tion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135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ABOUT</a:t>
            </a:r>
            <a:r>
              <a:rPr sz="2000" b="1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 Black"/>
                <a:cs typeface="Arial Black"/>
              </a:rPr>
              <a:t>US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9800" y="2057400"/>
            <a:ext cx="22815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-5" dirty="0">
                <a:latin typeface="Arial"/>
                <a:cs typeface="Arial"/>
              </a:rPr>
              <a:t>“</a:t>
            </a:r>
            <a:r>
              <a:rPr lang="en-US" i="1" spc="-5" dirty="0">
                <a:latin typeface="Arial"/>
                <a:cs typeface="Arial"/>
              </a:rPr>
              <a:t>Launch </a:t>
            </a:r>
            <a:r>
              <a:rPr sz="1800" i="1" spc="-30" dirty="0">
                <a:latin typeface="Arial"/>
                <a:cs typeface="Arial"/>
              </a:rPr>
              <a:t>Your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Career!”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19400" y="1676400"/>
            <a:ext cx="941069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F1E33"/>
                </a:solidFill>
                <a:latin typeface="Arial"/>
                <a:cs typeface="Arial"/>
              </a:rPr>
              <a:t>MOT</a:t>
            </a:r>
            <a:r>
              <a:rPr sz="2000" b="1" spc="-35" dirty="0">
                <a:solidFill>
                  <a:srgbClr val="DF1E33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DF1E33"/>
                </a:solidFill>
                <a:latin typeface="Arial"/>
                <a:cs typeface="Arial"/>
              </a:rPr>
              <a:t>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43200" y="2819400"/>
            <a:ext cx="104013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0" dirty="0">
                <a:solidFill>
                  <a:srgbClr val="DF1E33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DF1E33"/>
                </a:solidFill>
                <a:latin typeface="Arial"/>
                <a:cs typeface="Arial"/>
              </a:rPr>
              <a:t>AL</a:t>
            </a:r>
            <a:r>
              <a:rPr sz="2000" b="1" spc="5" dirty="0">
                <a:solidFill>
                  <a:srgbClr val="DF1E33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DF1E33"/>
                </a:solidFill>
                <a:latin typeface="Arial"/>
                <a:cs typeface="Arial"/>
              </a:rPr>
              <a:t>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600" y="3352800"/>
            <a:ext cx="5232400" cy="1519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DF1E33"/>
              </a:buClr>
              <a:buFont typeface="Arial"/>
              <a:buChar char="■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Academic Excellence </a:t>
            </a:r>
            <a:r>
              <a:rPr sz="1800" dirty="0">
                <a:latin typeface="Arial"/>
                <a:cs typeface="Arial"/>
              </a:rPr>
              <a:t>&amp; Free </a:t>
            </a:r>
            <a:r>
              <a:rPr sz="1800" spc="-5" dirty="0">
                <a:latin typeface="Arial"/>
                <a:cs typeface="Arial"/>
              </a:rPr>
              <a:t>Intellectual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Enquiry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Clr>
                <a:srgbClr val="DF1E33"/>
              </a:buClr>
              <a:buFont typeface="Arial"/>
              <a:buChar char="■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Continuous Quality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Improvement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Clr>
                <a:srgbClr val="DF1E33"/>
              </a:buClr>
              <a:buFont typeface="Arial"/>
              <a:buChar char="■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Contribution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Professional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Practice</a:t>
            </a: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Clr>
                <a:srgbClr val="DF1E33"/>
              </a:buClr>
              <a:buFont typeface="Arial"/>
              <a:buChar char="■"/>
              <a:tabLst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Access &amp;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Equity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89870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lang="en-AU" sz="3200" b="1" dirty="0">
                <a:solidFill>
                  <a:srgbClr val="000000"/>
                </a:solidFill>
                <a:latin typeface="Arial"/>
                <a:cs typeface="Arial"/>
              </a:rPr>
              <a:t>               </a:t>
            </a: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UBSS</a:t>
            </a:r>
            <a:endParaRPr sz="4000" dirty="0">
              <a:latin typeface="Arial"/>
              <a:cs typeface="Arial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251350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5" y="2492895"/>
            <a:ext cx="9142884" cy="4365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804670"/>
            <a:ext cx="9144000" cy="2488565"/>
          </a:xfrm>
          <a:custGeom>
            <a:avLst/>
            <a:gdLst/>
            <a:ahLst/>
            <a:cxnLst/>
            <a:rect l="l" t="t" r="r" b="b"/>
            <a:pathLst>
              <a:path w="9144000" h="2488565">
                <a:moveTo>
                  <a:pt x="0" y="0"/>
                </a:moveTo>
                <a:lnTo>
                  <a:pt x="0" y="2488437"/>
                </a:lnTo>
                <a:lnTo>
                  <a:pt x="9143999" y="2488437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DF1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5679" y="2743200"/>
            <a:ext cx="875375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b="1" spc="-30" dirty="0">
                <a:solidFill>
                  <a:srgbClr val="FFFFFF"/>
                </a:solidFill>
                <a:latin typeface="Arial Black"/>
                <a:cs typeface="Arial Black"/>
              </a:rPr>
              <a:t>1. </a:t>
            </a:r>
            <a:r>
              <a:rPr sz="3200" b="1" spc="-30" dirty="0">
                <a:solidFill>
                  <a:srgbClr val="FFFFFF"/>
                </a:solidFill>
                <a:latin typeface="Arial Black"/>
                <a:cs typeface="Arial Black"/>
              </a:rPr>
              <a:t>IMPORTANT </a:t>
            </a:r>
            <a:r>
              <a:rPr sz="3200" b="1" dirty="0">
                <a:solidFill>
                  <a:srgbClr val="FFFFFF"/>
                </a:solidFill>
                <a:latin typeface="Arial Black"/>
                <a:cs typeface="Arial Black"/>
              </a:rPr>
              <a:t>SAFETY</a:t>
            </a:r>
            <a:r>
              <a:rPr sz="3200" b="1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Arial Black"/>
                <a:cs typeface="Arial Black"/>
              </a:rPr>
              <a:t>INFORMATION</a:t>
            </a:r>
            <a:endParaRPr sz="3200" dirty="0">
              <a:latin typeface="Arial Black"/>
              <a:cs typeface="Arial Black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200400" cy="126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135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ABOUT</a:t>
            </a:r>
            <a:r>
              <a:rPr sz="2000" b="1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 Black"/>
                <a:cs typeface="Arial Black"/>
              </a:rPr>
              <a:t>US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89870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sz="3200" b="1" dirty="0">
                <a:solidFill>
                  <a:srgbClr val="000000"/>
                </a:solidFill>
                <a:latin typeface="Arial"/>
                <a:cs typeface="Arial"/>
              </a:rPr>
              <a:t>Our</a:t>
            </a:r>
            <a:r>
              <a:rPr sz="3200" b="0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AU" sz="3200" b="0" spc="-9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Programs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2910" y="1797176"/>
            <a:ext cx="6278245" cy="81534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b="1" spc="-5" dirty="0">
                <a:solidFill>
                  <a:srgbClr val="DF1E33"/>
                </a:solidFill>
                <a:latin typeface="Arial"/>
                <a:cs typeface="Arial"/>
              </a:rPr>
              <a:t>Bachelor of </a:t>
            </a:r>
            <a:r>
              <a:rPr sz="1600" b="1" spc="-10" dirty="0">
                <a:solidFill>
                  <a:srgbClr val="DF1E33"/>
                </a:solidFill>
                <a:latin typeface="Arial"/>
                <a:cs typeface="Arial"/>
              </a:rPr>
              <a:t>Accounting </a:t>
            </a:r>
            <a:r>
              <a:rPr sz="1600" b="1" spc="-5" dirty="0">
                <a:solidFill>
                  <a:srgbClr val="DF1E33"/>
                </a:solidFill>
                <a:latin typeface="Arial"/>
                <a:cs typeface="Arial"/>
              </a:rPr>
              <a:t>has </a:t>
            </a:r>
            <a:r>
              <a:rPr sz="1600" b="1" spc="-45" dirty="0">
                <a:solidFill>
                  <a:srgbClr val="DF1E33"/>
                </a:solidFill>
                <a:latin typeface="Arial"/>
                <a:cs typeface="Arial"/>
              </a:rPr>
              <a:t>CPA </a:t>
            </a:r>
            <a:r>
              <a:rPr sz="1600" b="1" spc="-5" dirty="0">
                <a:solidFill>
                  <a:srgbClr val="DF1E33"/>
                </a:solidFill>
                <a:latin typeface="Arial"/>
                <a:cs typeface="Arial"/>
              </a:rPr>
              <a:t>and </a:t>
            </a:r>
            <a:r>
              <a:rPr sz="1600" b="1" spc="-45" dirty="0">
                <a:solidFill>
                  <a:srgbClr val="DF1E33"/>
                </a:solidFill>
                <a:latin typeface="Arial"/>
                <a:cs typeface="Arial"/>
              </a:rPr>
              <a:t>IPA</a:t>
            </a:r>
            <a:r>
              <a:rPr sz="1600" b="1" spc="-100" dirty="0">
                <a:solidFill>
                  <a:srgbClr val="DF1E3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DF1E33"/>
                </a:solidFill>
                <a:latin typeface="Arial"/>
                <a:cs typeface="Arial"/>
              </a:rPr>
              <a:t>Accreditation</a:t>
            </a:r>
            <a:r>
              <a:rPr sz="1600" spc="-5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84"/>
              </a:spcBef>
            </a:pPr>
            <a:r>
              <a:rPr sz="1600" spc="-5" dirty="0">
                <a:latin typeface="Arial"/>
                <a:cs typeface="Arial"/>
              </a:rPr>
              <a:t>Professional recognition and equal status </a:t>
            </a:r>
            <a:r>
              <a:rPr sz="1600" spc="-10" dirty="0">
                <a:latin typeface="Arial"/>
                <a:cs typeface="Arial"/>
              </a:rPr>
              <a:t>with </a:t>
            </a:r>
            <a:r>
              <a:rPr sz="1600" spc="-5" dirty="0">
                <a:latin typeface="Arial"/>
                <a:cs typeface="Arial"/>
              </a:rPr>
              <a:t>university </a:t>
            </a:r>
            <a:r>
              <a:rPr sz="1600" spc="-45" dirty="0">
                <a:latin typeface="Arial"/>
                <a:cs typeface="Arial"/>
              </a:rPr>
              <a:t>CPA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spc="-45" dirty="0">
                <a:latin typeface="Arial"/>
                <a:cs typeface="Arial"/>
              </a:rPr>
              <a:t>IPA  </a:t>
            </a:r>
            <a:r>
              <a:rPr sz="1600" spc="-5" dirty="0">
                <a:latin typeface="Arial"/>
                <a:cs typeface="Arial"/>
              </a:rPr>
              <a:t>accredited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programs.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34516" y="2924873"/>
            <a:ext cx="1689100" cy="792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4614" y="2996882"/>
            <a:ext cx="2484501" cy="595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2910" y="4198366"/>
            <a:ext cx="5151755" cy="547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DF1E33"/>
                </a:solidFill>
                <a:latin typeface="Arial"/>
                <a:cs typeface="Arial"/>
              </a:rPr>
              <a:t>Bachelor of Business</a:t>
            </a:r>
            <a:r>
              <a:rPr sz="1600" b="1" spc="5" dirty="0">
                <a:solidFill>
                  <a:srgbClr val="DF1E3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DF1E33"/>
                </a:solidFill>
                <a:latin typeface="Arial"/>
                <a:cs typeface="Arial"/>
              </a:rPr>
              <a:t>Majors</a:t>
            </a:r>
            <a:r>
              <a:rPr sz="1600" spc="-5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latin typeface="Arial"/>
                <a:cs typeface="Arial"/>
              </a:rPr>
              <a:t>Management, Human Resource Management,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Marketing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251350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135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ABOUT</a:t>
            </a:r>
            <a:r>
              <a:rPr sz="2000" b="1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 Black"/>
                <a:cs typeface="Arial Black"/>
              </a:rPr>
              <a:t>US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28315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sz="3200" b="1" dirty="0">
                <a:solidFill>
                  <a:srgbClr val="000000"/>
                </a:solidFill>
                <a:latin typeface="Arial"/>
                <a:cs typeface="Arial"/>
              </a:rPr>
              <a:t>Our</a:t>
            </a:r>
            <a:r>
              <a:rPr sz="3200" b="0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AU" sz="3200" b="0" spc="-9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Programs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1797176"/>
            <a:ext cx="1887220" cy="541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0000"/>
              </a:lnSpc>
            </a:pPr>
            <a:r>
              <a:rPr sz="1600" b="1" spc="-5" dirty="0">
                <a:solidFill>
                  <a:srgbClr val="DF1E33"/>
                </a:solidFill>
                <a:latin typeface="Arial"/>
                <a:cs typeface="Arial"/>
              </a:rPr>
              <a:t>Master of</a:t>
            </a:r>
            <a:r>
              <a:rPr sz="1600" b="1" spc="-40" dirty="0">
                <a:solidFill>
                  <a:srgbClr val="DF1E3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DF1E33"/>
                </a:solidFill>
                <a:latin typeface="Arial"/>
                <a:cs typeface="Arial"/>
              </a:rPr>
              <a:t>Business  Administration 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8001" y="1039153"/>
            <a:ext cx="3200400" cy="4980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251350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719" y="314921"/>
            <a:ext cx="1336675" cy="540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135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ABOUT</a:t>
            </a:r>
            <a:r>
              <a:rPr sz="2000" b="1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 Black"/>
                <a:cs typeface="Arial Black"/>
              </a:rPr>
              <a:t>US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89870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UBSS</a:t>
            </a:r>
            <a:r>
              <a:rPr sz="40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0000"/>
                </a:solidFill>
                <a:latin typeface="Arial"/>
                <a:cs typeface="Arial"/>
              </a:rPr>
              <a:t>Management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86709" y="4107053"/>
            <a:ext cx="2039620" cy="558165"/>
          </a:xfrm>
          <a:custGeom>
            <a:avLst/>
            <a:gdLst/>
            <a:ahLst/>
            <a:cxnLst/>
            <a:rect l="l" t="t" r="r" b="b"/>
            <a:pathLst>
              <a:path w="2039620" h="558164">
                <a:moveTo>
                  <a:pt x="0" y="0"/>
                </a:moveTo>
                <a:lnTo>
                  <a:pt x="0" y="414401"/>
                </a:lnTo>
                <a:lnTo>
                  <a:pt x="2039492" y="414401"/>
                </a:lnTo>
                <a:lnTo>
                  <a:pt x="2039492" y="558165"/>
                </a:lnTo>
              </a:path>
            </a:pathLst>
          </a:custGeom>
          <a:ln w="25400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86709" y="4107053"/>
            <a:ext cx="144145" cy="558165"/>
          </a:xfrm>
          <a:custGeom>
            <a:avLst/>
            <a:gdLst/>
            <a:ahLst/>
            <a:cxnLst/>
            <a:rect l="l" t="t" r="r" b="b"/>
            <a:pathLst>
              <a:path w="144145" h="558164">
                <a:moveTo>
                  <a:pt x="0" y="0"/>
                </a:moveTo>
                <a:lnTo>
                  <a:pt x="0" y="414401"/>
                </a:lnTo>
                <a:lnTo>
                  <a:pt x="143637" y="414401"/>
                </a:lnTo>
                <a:lnTo>
                  <a:pt x="143637" y="55816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4489" y="4107053"/>
            <a:ext cx="1752600" cy="558165"/>
          </a:xfrm>
          <a:custGeom>
            <a:avLst/>
            <a:gdLst/>
            <a:ahLst/>
            <a:cxnLst/>
            <a:rect l="l" t="t" r="r" b="b"/>
            <a:pathLst>
              <a:path w="1752600" h="558164">
                <a:moveTo>
                  <a:pt x="1752219" y="0"/>
                </a:moveTo>
                <a:lnTo>
                  <a:pt x="1752219" y="414401"/>
                </a:lnTo>
                <a:lnTo>
                  <a:pt x="0" y="414401"/>
                </a:lnTo>
                <a:lnTo>
                  <a:pt x="0" y="55816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86709" y="2777998"/>
            <a:ext cx="144145" cy="344170"/>
          </a:xfrm>
          <a:custGeom>
            <a:avLst/>
            <a:gdLst/>
            <a:ahLst/>
            <a:cxnLst/>
            <a:rect l="l" t="t" r="r" b="b"/>
            <a:pathLst>
              <a:path w="144145" h="344169">
                <a:moveTo>
                  <a:pt x="143637" y="0"/>
                </a:moveTo>
                <a:lnTo>
                  <a:pt x="143637" y="200278"/>
                </a:lnTo>
                <a:lnTo>
                  <a:pt x="0" y="200278"/>
                </a:lnTo>
                <a:lnTo>
                  <a:pt x="0" y="34404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54757" y="1792985"/>
            <a:ext cx="1551305" cy="985519"/>
          </a:xfrm>
          <a:custGeom>
            <a:avLst/>
            <a:gdLst/>
            <a:ahLst/>
            <a:cxnLst/>
            <a:rect l="l" t="t" r="r" b="b"/>
            <a:pathLst>
              <a:path w="1551304" h="985519">
                <a:moveTo>
                  <a:pt x="1452626" y="0"/>
                </a:moveTo>
                <a:lnTo>
                  <a:pt x="98551" y="0"/>
                </a:lnTo>
                <a:lnTo>
                  <a:pt x="60168" y="7737"/>
                </a:lnTo>
                <a:lnTo>
                  <a:pt x="28844" y="28844"/>
                </a:lnTo>
                <a:lnTo>
                  <a:pt x="7737" y="60168"/>
                </a:lnTo>
                <a:lnTo>
                  <a:pt x="0" y="98551"/>
                </a:lnTo>
                <a:lnTo>
                  <a:pt x="0" y="886460"/>
                </a:lnTo>
                <a:lnTo>
                  <a:pt x="7737" y="924843"/>
                </a:lnTo>
                <a:lnTo>
                  <a:pt x="28844" y="956167"/>
                </a:lnTo>
                <a:lnTo>
                  <a:pt x="60168" y="977274"/>
                </a:lnTo>
                <a:lnTo>
                  <a:pt x="98551" y="985012"/>
                </a:lnTo>
                <a:lnTo>
                  <a:pt x="1452626" y="985012"/>
                </a:lnTo>
                <a:lnTo>
                  <a:pt x="1491009" y="977274"/>
                </a:lnTo>
                <a:lnTo>
                  <a:pt x="1522333" y="956167"/>
                </a:lnTo>
                <a:lnTo>
                  <a:pt x="1543440" y="924843"/>
                </a:lnTo>
                <a:lnTo>
                  <a:pt x="1551178" y="886460"/>
                </a:lnTo>
                <a:lnTo>
                  <a:pt x="1551178" y="98551"/>
                </a:lnTo>
                <a:lnTo>
                  <a:pt x="1543440" y="60168"/>
                </a:lnTo>
                <a:lnTo>
                  <a:pt x="1522333" y="28844"/>
                </a:lnTo>
                <a:lnTo>
                  <a:pt x="1491009" y="7737"/>
                </a:lnTo>
                <a:lnTo>
                  <a:pt x="1452626" y="0"/>
                </a:lnTo>
                <a:close/>
              </a:path>
            </a:pathLst>
          </a:custGeom>
          <a:solidFill>
            <a:srgbClr val="DF1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54757" y="1792985"/>
            <a:ext cx="1551305" cy="985519"/>
          </a:xfrm>
          <a:custGeom>
            <a:avLst/>
            <a:gdLst/>
            <a:ahLst/>
            <a:cxnLst/>
            <a:rect l="l" t="t" r="r" b="b"/>
            <a:pathLst>
              <a:path w="1551304" h="985519">
                <a:moveTo>
                  <a:pt x="0" y="98551"/>
                </a:moveTo>
                <a:lnTo>
                  <a:pt x="7737" y="60168"/>
                </a:lnTo>
                <a:lnTo>
                  <a:pt x="28844" y="28844"/>
                </a:lnTo>
                <a:lnTo>
                  <a:pt x="60168" y="7737"/>
                </a:lnTo>
                <a:lnTo>
                  <a:pt x="98551" y="0"/>
                </a:lnTo>
                <a:lnTo>
                  <a:pt x="1452626" y="0"/>
                </a:lnTo>
                <a:lnTo>
                  <a:pt x="1491009" y="7737"/>
                </a:lnTo>
                <a:lnTo>
                  <a:pt x="1522333" y="28844"/>
                </a:lnTo>
                <a:lnTo>
                  <a:pt x="1543440" y="60168"/>
                </a:lnTo>
                <a:lnTo>
                  <a:pt x="1551178" y="98551"/>
                </a:lnTo>
                <a:lnTo>
                  <a:pt x="1551178" y="886460"/>
                </a:lnTo>
                <a:lnTo>
                  <a:pt x="1543440" y="924843"/>
                </a:lnTo>
                <a:lnTo>
                  <a:pt x="1522333" y="956167"/>
                </a:lnTo>
                <a:lnTo>
                  <a:pt x="1491009" y="977274"/>
                </a:lnTo>
                <a:lnTo>
                  <a:pt x="1452626" y="985012"/>
                </a:lnTo>
                <a:lnTo>
                  <a:pt x="98551" y="985012"/>
                </a:lnTo>
                <a:lnTo>
                  <a:pt x="60168" y="977274"/>
                </a:lnTo>
                <a:lnTo>
                  <a:pt x="28844" y="956167"/>
                </a:lnTo>
                <a:lnTo>
                  <a:pt x="7737" y="924843"/>
                </a:lnTo>
                <a:lnTo>
                  <a:pt x="0" y="886460"/>
                </a:lnTo>
                <a:lnTo>
                  <a:pt x="0" y="9855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27095" y="1956689"/>
            <a:ext cx="1551305" cy="985519"/>
          </a:xfrm>
          <a:custGeom>
            <a:avLst/>
            <a:gdLst/>
            <a:ahLst/>
            <a:cxnLst/>
            <a:rect l="l" t="t" r="r" b="b"/>
            <a:pathLst>
              <a:path w="1551304" h="985519">
                <a:moveTo>
                  <a:pt x="1452626" y="0"/>
                </a:moveTo>
                <a:lnTo>
                  <a:pt x="98552" y="0"/>
                </a:lnTo>
                <a:lnTo>
                  <a:pt x="60221" y="7754"/>
                </a:lnTo>
                <a:lnTo>
                  <a:pt x="28892" y="28892"/>
                </a:lnTo>
                <a:lnTo>
                  <a:pt x="7754" y="60221"/>
                </a:lnTo>
                <a:lnTo>
                  <a:pt x="0" y="98551"/>
                </a:lnTo>
                <a:lnTo>
                  <a:pt x="0" y="886460"/>
                </a:lnTo>
                <a:lnTo>
                  <a:pt x="7754" y="924843"/>
                </a:lnTo>
                <a:lnTo>
                  <a:pt x="28892" y="956167"/>
                </a:lnTo>
                <a:lnTo>
                  <a:pt x="60221" y="977274"/>
                </a:lnTo>
                <a:lnTo>
                  <a:pt x="98552" y="985012"/>
                </a:lnTo>
                <a:lnTo>
                  <a:pt x="1452626" y="985012"/>
                </a:lnTo>
                <a:lnTo>
                  <a:pt x="1491009" y="977274"/>
                </a:lnTo>
                <a:lnTo>
                  <a:pt x="1522333" y="956167"/>
                </a:lnTo>
                <a:lnTo>
                  <a:pt x="1543440" y="924843"/>
                </a:lnTo>
                <a:lnTo>
                  <a:pt x="1551178" y="886460"/>
                </a:lnTo>
                <a:lnTo>
                  <a:pt x="1551178" y="98551"/>
                </a:lnTo>
                <a:lnTo>
                  <a:pt x="1543440" y="60221"/>
                </a:lnTo>
                <a:lnTo>
                  <a:pt x="1522333" y="28892"/>
                </a:lnTo>
                <a:lnTo>
                  <a:pt x="1491009" y="7754"/>
                </a:lnTo>
                <a:lnTo>
                  <a:pt x="14526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27095" y="1956689"/>
            <a:ext cx="1551305" cy="985519"/>
          </a:xfrm>
          <a:custGeom>
            <a:avLst/>
            <a:gdLst/>
            <a:ahLst/>
            <a:cxnLst/>
            <a:rect l="l" t="t" r="r" b="b"/>
            <a:pathLst>
              <a:path w="1551304" h="985519">
                <a:moveTo>
                  <a:pt x="0" y="98551"/>
                </a:moveTo>
                <a:lnTo>
                  <a:pt x="7754" y="60221"/>
                </a:lnTo>
                <a:lnTo>
                  <a:pt x="28892" y="28892"/>
                </a:lnTo>
                <a:lnTo>
                  <a:pt x="60221" y="7754"/>
                </a:lnTo>
                <a:lnTo>
                  <a:pt x="98552" y="0"/>
                </a:lnTo>
                <a:lnTo>
                  <a:pt x="1452626" y="0"/>
                </a:lnTo>
                <a:lnTo>
                  <a:pt x="1491009" y="7754"/>
                </a:lnTo>
                <a:lnTo>
                  <a:pt x="1522333" y="28892"/>
                </a:lnTo>
                <a:lnTo>
                  <a:pt x="1543440" y="60221"/>
                </a:lnTo>
                <a:lnTo>
                  <a:pt x="1551178" y="98551"/>
                </a:lnTo>
                <a:lnTo>
                  <a:pt x="1551178" y="886460"/>
                </a:lnTo>
                <a:lnTo>
                  <a:pt x="1543440" y="924843"/>
                </a:lnTo>
                <a:lnTo>
                  <a:pt x="1522333" y="956167"/>
                </a:lnTo>
                <a:lnTo>
                  <a:pt x="1491009" y="977274"/>
                </a:lnTo>
                <a:lnTo>
                  <a:pt x="1452626" y="985012"/>
                </a:lnTo>
                <a:lnTo>
                  <a:pt x="98552" y="985012"/>
                </a:lnTo>
                <a:lnTo>
                  <a:pt x="60221" y="977274"/>
                </a:lnTo>
                <a:lnTo>
                  <a:pt x="28892" y="956167"/>
                </a:lnTo>
                <a:lnTo>
                  <a:pt x="7754" y="924843"/>
                </a:lnTo>
                <a:lnTo>
                  <a:pt x="0" y="886460"/>
                </a:lnTo>
                <a:lnTo>
                  <a:pt x="0" y="98551"/>
                </a:lnTo>
                <a:close/>
              </a:path>
            </a:pathLst>
          </a:custGeom>
          <a:ln w="25400">
            <a:solidFill>
              <a:srgbClr val="DF1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59810" y="2087587"/>
            <a:ext cx="1368425" cy="693420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1560"/>
              </a:spcBef>
            </a:pPr>
            <a:r>
              <a:rPr sz="1800" dirty="0">
                <a:latin typeface="Calibri"/>
                <a:cs typeface="Calibri"/>
              </a:rPr>
              <a:t>GCA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Board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11120" y="3122041"/>
            <a:ext cx="1551305" cy="985519"/>
          </a:xfrm>
          <a:custGeom>
            <a:avLst/>
            <a:gdLst/>
            <a:ahLst/>
            <a:cxnLst/>
            <a:rect l="l" t="t" r="r" b="b"/>
            <a:pathLst>
              <a:path w="1551304" h="985520">
                <a:moveTo>
                  <a:pt x="1452626" y="0"/>
                </a:moveTo>
                <a:lnTo>
                  <a:pt x="98425" y="0"/>
                </a:lnTo>
                <a:lnTo>
                  <a:pt x="60114" y="7737"/>
                </a:lnTo>
                <a:lnTo>
                  <a:pt x="28828" y="28844"/>
                </a:lnTo>
                <a:lnTo>
                  <a:pt x="7735" y="60168"/>
                </a:lnTo>
                <a:lnTo>
                  <a:pt x="0" y="98551"/>
                </a:lnTo>
                <a:lnTo>
                  <a:pt x="0" y="886460"/>
                </a:lnTo>
                <a:lnTo>
                  <a:pt x="7735" y="924790"/>
                </a:lnTo>
                <a:lnTo>
                  <a:pt x="28829" y="956119"/>
                </a:lnTo>
                <a:lnTo>
                  <a:pt x="60114" y="977257"/>
                </a:lnTo>
                <a:lnTo>
                  <a:pt x="98425" y="985012"/>
                </a:lnTo>
                <a:lnTo>
                  <a:pt x="1452626" y="985012"/>
                </a:lnTo>
                <a:lnTo>
                  <a:pt x="1490936" y="977257"/>
                </a:lnTo>
                <a:lnTo>
                  <a:pt x="1522222" y="956119"/>
                </a:lnTo>
                <a:lnTo>
                  <a:pt x="1543315" y="924790"/>
                </a:lnTo>
                <a:lnTo>
                  <a:pt x="1551051" y="886460"/>
                </a:lnTo>
                <a:lnTo>
                  <a:pt x="1551051" y="98551"/>
                </a:lnTo>
                <a:lnTo>
                  <a:pt x="1543315" y="60168"/>
                </a:lnTo>
                <a:lnTo>
                  <a:pt x="1522221" y="28844"/>
                </a:lnTo>
                <a:lnTo>
                  <a:pt x="1490936" y="7737"/>
                </a:lnTo>
                <a:lnTo>
                  <a:pt x="1452626" y="0"/>
                </a:lnTo>
                <a:close/>
              </a:path>
            </a:pathLst>
          </a:custGeom>
          <a:solidFill>
            <a:srgbClr val="DF1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11120" y="3122041"/>
            <a:ext cx="1551305" cy="985519"/>
          </a:xfrm>
          <a:custGeom>
            <a:avLst/>
            <a:gdLst/>
            <a:ahLst/>
            <a:cxnLst/>
            <a:rect l="l" t="t" r="r" b="b"/>
            <a:pathLst>
              <a:path w="1551304" h="985520">
                <a:moveTo>
                  <a:pt x="0" y="98551"/>
                </a:moveTo>
                <a:lnTo>
                  <a:pt x="7735" y="60168"/>
                </a:lnTo>
                <a:lnTo>
                  <a:pt x="28828" y="28844"/>
                </a:lnTo>
                <a:lnTo>
                  <a:pt x="60114" y="7737"/>
                </a:lnTo>
                <a:lnTo>
                  <a:pt x="98425" y="0"/>
                </a:lnTo>
                <a:lnTo>
                  <a:pt x="1452626" y="0"/>
                </a:lnTo>
                <a:lnTo>
                  <a:pt x="1490936" y="7737"/>
                </a:lnTo>
                <a:lnTo>
                  <a:pt x="1522221" y="28844"/>
                </a:lnTo>
                <a:lnTo>
                  <a:pt x="1543315" y="60168"/>
                </a:lnTo>
                <a:lnTo>
                  <a:pt x="1551051" y="98551"/>
                </a:lnTo>
                <a:lnTo>
                  <a:pt x="1551051" y="886460"/>
                </a:lnTo>
                <a:lnTo>
                  <a:pt x="1543315" y="924790"/>
                </a:lnTo>
                <a:lnTo>
                  <a:pt x="1522222" y="956119"/>
                </a:lnTo>
                <a:lnTo>
                  <a:pt x="1490936" y="977257"/>
                </a:lnTo>
                <a:lnTo>
                  <a:pt x="1452626" y="985012"/>
                </a:lnTo>
                <a:lnTo>
                  <a:pt x="98425" y="985012"/>
                </a:lnTo>
                <a:lnTo>
                  <a:pt x="60114" y="977257"/>
                </a:lnTo>
                <a:lnTo>
                  <a:pt x="28829" y="956119"/>
                </a:lnTo>
                <a:lnTo>
                  <a:pt x="7735" y="924790"/>
                </a:lnTo>
                <a:lnTo>
                  <a:pt x="0" y="886460"/>
                </a:lnTo>
                <a:lnTo>
                  <a:pt x="0" y="9855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83458" y="3285744"/>
            <a:ext cx="1551305" cy="985519"/>
          </a:xfrm>
          <a:custGeom>
            <a:avLst/>
            <a:gdLst/>
            <a:ahLst/>
            <a:cxnLst/>
            <a:rect l="l" t="t" r="r" b="b"/>
            <a:pathLst>
              <a:path w="1551304" h="985520">
                <a:moveTo>
                  <a:pt x="1452626" y="0"/>
                </a:moveTo>
                <a:lnTo>
                  <a:pt x="98425" y="0"/>
                </a:lnTo>
                <a:lnTo>
                  <a:pt x="60114" y="7737"/>
                </a:lnTo>
                <a:lnTo>
                  <a:pt x="28828" y="28844"/>
                </a:lnTo>
                <a:lnTo>
                  <a:pt x="7735" y="60168"/>
                </a:lnTo>
                <a:lnTo>
                  <a:pt x="0" y="98551"/>
                </a:lnTo>
                <a:lnTo>
                  <a:pt x="0" y="886459"/>
                </a:lnTo>
                <a:lnTo>
                  <a:pt x="7735" y="924843"/>
                </a:lnTo>
                <a:lnTo>
                  <a:pt x="28829" y="956167"/>
                </a:lnTo>
                <a:lnTo>
                  <a:pt x="60114" y="977274"/>
                </a:lnTo>
                <a:lnTo>
                  <a:pt x="98425" y="985011"/>
                </a:lnTo>
                <a:lnTo>
                  <a:pt x="1452626" y="985011"/>
                </a:lnTo>
                <a:lnTo>
                  <a:pt x="1490956" y="977274"/>
                </a:lnTo>
                <a:lnTo>
                  <a:pt x="1522285" y="956167"/>
                </a:lnTo>
                <a:lnTo>
                  <a:pt x="1543423" y="924843"/>
                </a:lnTo>
                <a:lnTo>
                  <a:pt x="1551178" y="886459"/>
                </a:lnTo>
                <a:lnTo>
                  <a:pt x="1551178" y="98551"/>
                </a:lnTo>
                <a:lnTo>
                  <a:pt x="1543423" y="60168"/>
                </a:lnTo>
                <a:lnTo>
                  <a:pt x="1522285" y="28844"/>
                </a:lnTo>
                <a:lnTo>
                  <a:pt x="1490956" y="7737"/>
                </a:lnTo>
                <a:lnTo>
                  <a:pt x="14526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83458" y="3285744"/>
            <a:ext cx="1551305" cy="985519"/>
          </a:xfrm>
          <a:custGeom>
            <a:avLst/>
            <a:gdLst/>
            <a:ahLst/>
            <a:cxnLst/>
            <a:rect l="l" t="t" r="r" b="b"/>
            <a:pathLst>
              <a:path w="1551304" h="985520">
                <a:moveTo>
                  <a:pt x="0" y="98551"/>
                </a:moveTo>
                <a:lnTo>
                  <a:pt x="7735" y="60168"/>
                </a:lnTo>
                <a:lnTo>
                  <a:pt x="28828" y="28844"/>
                </a:lnTo>
                <a:lnTo>
                  <a:pt x="60114" y="7737"/>
                </a:lnTo>
                <a:lnTo>
                  <a:pt x="98425" y="0"/>
                </a:lnTo>
                <a:lnTo>
                  <a:pt x="1452626" y="0"/>
                </a:lnTo>
                <a:lnTo>
                  <a:pt x="1490956" y="7737"/>
                </a:lnTo>
                <a:lnTo>
                  <a:pt x="1522285" y="28844"/>
                </a:lnTo>
                <a:lnTo>
                  <a:pt x="1543423" y="60168"/>
                </a:lnTo>
                <a:lnTo>
                  <a:pt x="1551178" y="98551"/>
                </a:lnTo>
                <a:lnTo>
                  <a:pt x="1551178" y="886459"/>
                </a:lnTo>
                <a:lnTo>
                  <a:pt x="1543423" y="924843"/>
                </a:lnTo>
                <a:lnTo>
                  <a:pt x="1522285" y="956167"/>
                </a:lnTo>
                <a:lnTo>
                  <a:pt x="1490956" y="977274"/>
                </a:lnTo>
                <a:lnTo>
                  <a:pt x="1452626" y="985011"/>
                </a:lnTo>
                <a:lnTo>
                  <a:pt x="98425" y="985011"/>
                </a:lnTo>
                <a:lnTo>
                  <a:pt x="60114" y="977274"/>
                </a:lnTo>
                <a:lnTo>
                  <a:pt x="28829" y="956167"/>
                </a:lnTo>
                <a:lnTo>
                  <a:pt x="7735" y="924843"/>
                </a:lnTo>
                <a:lnTo>
                  <a:pt x="0" y="886459"/>
                </a:lnTo>
                <a:lnTo>
                  <a:pt x="0" y="98551"/>
                </a:lnTo>
                <a:close/>
              </a:path>
            </a:pathLst>
          </a:custGeom>
          <a:ln w="25400">
            <a:solidFill>
              <a:srgbClr val="DF1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095625" y="3364357"/>
            <a:ext cx="929005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65"/>
              </a:lnSpc>
            </a:pPr>
            <a:r>
              <a:rPr sz="1800" dirty="0">
                <a:latin typeface="Calibri"/>
                <a:cs typeface="Calibri"/>
              </a:rPr>
              <a:t>UBSS</a:t>
            </a:r>
          </a:p>
          <a:p>
            <a:pPr marL="12700" marR="5080" algn="ctr">
              <a:lnSpc>
                <a:spcPts val="1980"/>
              </a:lnSpc>
              <a:spcBef>
                <a:spcPts val="120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ad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mic  </a:t>
            </a:r>
            <a:r>
              <a:rPr lang="en-US" spc="-10" dirty="0">
                <a:latin typeface="Calibri"/>
                <a:cs typeface="Calibri"/>
              </a:rPr>
              <a:t>Senate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58926" y="4665217"/>
            <a:ext cx="1551305" cy="985519"/>
          </a:xfrm>
          <a:custGeom>
            <a:avLst/>
            <a:gdLst/>
            <a:ahLst/>
            <a:cxnLst/>
            <a:rect l="l" t="t" r="r" b="b"/>
            <a:pathLst>
              <a:path w="1551305" h="985520">
                <a:moveTo>
                  <a:pt x="1452600" y="0"/>
                </a:moveTo>
                <a:lnTo>
                  <a:pt x="98501" y="0"/>
                </a:lnTo>
                <a:lnTo>
                  <a:pt x="60157" y="7737"/>
                </a:lnTo>
                <a:lnTo>
                  <a:pt x="28848" y="28844"/>
                </a:lnTo>
                <a:lnTo>
                  <a:pt x="7739" y="60168"/>
                </a:lnTo>
                <a:lnTo>
                  <a:pt x="0" y="98551"/>
                </a:lnTo>
                <a:lnTo>
                  <a:pt x="0" y="886459"/>
                </a:lnTo>
                <a:lnTo>
                  <a:pt x="7739" y="924811"/>
                </a:lnTo>
                <a:lnTo>
                  <a:pt x="28848" y="956124"/>
                </a:lnTo>
                <a:lnTo>
                  <a:pt x="60157" y="977233"/>
                </a:lnTo>
                <a:lnTo>
                  <a:pt x="98501" y="984973"/>
                </a:lnTo>
                <a:lnTo>
                  <a:pt x="1452600" y="984973"/>
                </a:lnTo>
                <a:lnTo>
                  <a:pt x="1490984" y="977233"/>
                </a:lnTo>
                <a:lnTo>
                  <a:pt x="1522307" y="956124"/>
                </a:lnTo>
                <a:lnTo>
                  <a:pt x="1543415" y="924811"/>
                </a:lnTo>
                <a:lnTo>
                  <a:pt x="1551152" y="886459"/>
                </a:lnTo>
                <a:lnTo>
                  <a:pt x="1551152" y="98551"/>
                </a:lnTo>
                <a:lnTo>
                  <a:pt x="1543415" y="60168"/>
                </a:lnTo>
                <a:lnTo>
                  <a:pt x="1522307" y="28844"/>
                </a:lnTo>
                <a:lnTo>
                  <a:pt x="1490984" y="7737"/>
                </a:lnTo>
                <a:lnTo>
                  <a:pt x="1452600" y="0"/>
                </a:lnTo>
                <a:close/>
              </a:path>
            </a:pathLst>
          </a:custGeom>
          <a:solidFill>
            <a:srgbClr val="DF1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8926" y="4665217"/>
            <a:ext cx="1551305" cy="985519"/>
          </a:xfrm>
          <a:custGeom>
            <a:avLst/>
            <a:gdLst/>
            <a:ahLst/>
            <a:cxnLst/>
            <a:rect l="l" t="t" r="r" b="b"/>
            <a:pathLst>
              <a:path w="1551305" h="985520">
                <a:moveTo>
                  <a:pt x="0" y="98551"/>
                </a:moveTo>
                <a:lnTo>
                  <a:pt x="7739" y="60168"/>
                </a:lnTo>
                <a:lnTo>
                  <a:pt x="28848" y="28844"/>
                </a:lnTo>
                <a:lnTo>
                  <a:pt x="60157" y="7737"/>
                </a:lnTo>
                <a:lnTo>
                  <a:pt x="98501" y="0"/>
                </a:lnTo>
                <a:lnTo>
                  <a:pt x="1452600" y="0"/>
                </a:lnTo>
                <a:lnTo>
                  <a:pt x="1490984" y="7737"/>
                </a:lnTo>
                <a:lnTo>
                  <a:pt x="1522307" y="28844"/>
                </a:lnTo>
                <a:lnTo>
                  <a:pt x="1543415" y="60168"/>
                </a:lnTo>
                <a:lnTo>
                  <a:pt x="1551152" y="98551"/>
                </a:lnTo>
                <a:lnTo>
                  <a:pt x="1551152" y="886459"/>
                </a:lnTo>
                <a:lnTo>
                  <a:pt x="1543415" y="924811"/>
                </a:lnTo>
                <a:lnTo>
                  <a:pt x="1522307" y="956124"/>
                </a:lnTo>
                <a:lnTo>
                  <a:pt x="1490984" y="977233"/>
                </a:lnTo>
                <a:lnTo>
                  <a:pt x="1452600" y="984973"/>
                </a:lnTo>
                <a:lnTo>
                  <a:pt x="98501" y="984973"/>
                </a:lnTo>
                <a:lnTo>
                  <a:pt x="60157" y="977233"/>
                </a:lnTo>
                <a:lnTo>
                  <a:pt x="28848" y="956124"/>
                </a:lnTo>
                <a:lnTo>
                  <a:pt x="7739" y="924811"/>
                </a:lnTo>
                <a:lnTo>
                  <a:pt x="0" y="886459"/>
                </a:lnTo>
                <a:lnTo>
                  <a:pt x="0" y="9855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1278" y="4828921"/>
            <a:ext cx="1551305" cy="985519"/>
          </a:xfrm>
          <a:custGeom>
            <a:avLst/>
            <a:gdLst/>
            <a:ahLst/>
            <a:cxnLst/>
            <a:rect l="l" t="t" r="r" b="b"/>
            <a:pathLst>
              <a:path w="1551305" h="985520">
                <a:moveTo>
                  <a:pt x="1452714" y="0"/>
                </a:moveTo>
                <a:lnTo>
                  <a:pt x="98501" y="0"/>
                </a:lnTo>
                <a:lnTo>
                  <a:pt x="60157" y="7737"/>
                </a:lnTo>
                <a:lnTo>
                  <a:pt x="28848" y="28844"/>
                </a:lnTo>
                <a:lnTo>
                  <a:pt x="7739" y="60168"/>
                </a:lnTo>
                <a:lnTo>
                  <a:pt x="0" y="98551"/>
                </a:lnTo>
                <a:lnTo>
                  <a:pt x="0" y="886510"/>
                </a:lnTo>
                <a:lnTo>
                  <a:pt x="7739" y="924849"/>
                </a:lnTo>
                <a:lnTo>
                  <a:pt x="28848" y="956159"/>
                </a:lnTo>
                <a:lnTo>
                  <a:pt x="60157" y="977270"/>
                </a:lnTo>
                <a:lnTo>
                  <a:pt x="98501" y="985011"/>
                </a:lnTo>
                <a:lnTo>
                  <a:pt x="1452714" y="985011"/>
                </a:lnTo>
                <a:lnTo>
                  <a:pt x="1491025" y="977270"/>
                </a:lnTo>
                <a:lnTo>
                  <a:pt x="1522310" y="956159"/>
                </a:lnTo>
                <a:lnTo>
                  <a:pt x="1543404" y="924849"/>
                </a:lnTo>
                <a:lnTo>
                  <a:pt x="1551139" y="886510"/>
                </a:lnTo>
                <a:lnTo>
                  <a:pt x="1551139" y="98551"/>
                </a:lnTo>
                <a:lnTo>
                  <a:pt x="1543404" y="60168"/>
                </a:lnTo>
                <a:lnTo>
                  <a:pt x="1522310" y="28844"/>
                </a:lnTo>
                <a:lnTo>
                  <a:pt x="1491025" y="7737"/>
                </a:lnTo>
                <a:lnTo>
                  <a:pt x="1452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1278" y="4828921"/>
            <a:ext cx="1551305" cy="985519"/>
          </a:xfrm>
          <a:custGeom>
            <a:avLst/>
            <a:gdLst/>
            <a:ahLst/>
            <a:cxnLst/>
            <a:rect l="l" t="t" r="r" b="b"/>
            <a:pathLst>
              <a:path w="1551305" h="985520">
                <a:moveTo>
                  <a:pt x="0" y="98551"/>
                </a:moveTo>
                <a:lnTo>
                  <a:pt x="7739" y="60168"/>
                </a:lnTo>
                <a:lnTo>
                  <a:pt x="28848" y="28844"/>
                </a:lnTo>
                <a:lnTo>
                  <a:pt x="60157" y="7737"/>
                </a:lnTo>
                <a:lnTo>
                  <a:pt x="98501" y="0"/>
                </a:lnTo>
                <a:lnTo>
                  <a:pt x="1452714" y="0"/>
                </a:lnTo>
                <a:lnTo>
                  <a:pt x="1491025" y="7737"/>
                </a:lnTo>
                <a:lnTo>
                  <a:pt x="1522310" y="28844"/>
                </a:lnTo>
                <a:lnTo>
                  <a:pt x="1543404" y="60168"/>
                </a:lnTo>
                <a:lnTo>
                  <a:pt x="1551139" y="98551"/>
                </a:lnTo>
                <a:lnTo>
                  <a:pt x="1551139" y="886510"/>
                </a:lnTo>
                <a:lnTo>
                  <a:pt x="1543404" y="924849"/>
                </a:lnTo>
                <a:lnTo>
                  <a:pt x="1522310" y="956159"/>
                </a:lnTo>
                <a:lnTo>
                  <a:pt x="1491025" y="977270"/>
                </a:lnTo>
                <a:lnTo>
                  <a:pt x="1452714" y="985011"/>
                </a:lnTo>
                <a:lnTo>
                  <a:pt x="98501" y="985011"/>
                </a:lnTo>
                <a:lnTo>
                  <a:pt x="60157" y="977270"/>
                </a:lnTo>
                <a:lnTo>
                  <a:pt x="28848" y="956159"/>
                </a:lnTo>
                <a:lnTo>
                  <a:pt x="7739" y="924849"/>
                </a:lnTo>
                <a:lnTo>
                  <a:pt x="0" y="886510"/>
                </a:lnTo>
                <a:lnTo>
                  <a:pt x="0" y="98551"/>
                </a:lnTo>
                <a:close/>
              </a:path>
            </a:pathLst>
          </a:custGeom>
          <a:ln w="25400">
            <a:solidFill>
              <a:srgbClr val="DF1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259636" y="5138775"/>
            <a:ext cx="1021080" cy="4121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06705">
              <a:lnSpc>
                <a:spcPct val="100000"/>
              </a:lnSpc>
              <a:spcBef>
                <a:spcPts val="160"/>
              </a:spcBef>
            </a:pPr>
            <a:r>
              <a:rPr sz="1800" dirty="0">
                <a:latin typeface="Calibri"/>
                <a:cs typeface="Calibri"/>
              </a:rPr>
              <a:t>UBSS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650613" y="4665217"/>
            <a:ext cx="1551305" cy="985519"/>
          </a:xfrm>
          <a:custGeom>
            <a:avLst/>
            <a:gdLst/>
            <a:ahLst/>
            <a:cxnLst/>
            <a:rect l="l" t="t" r="r" b="b"/>
            <a:pathLst>
              <a:path w="1551304" h="985520">
                <a:moveTo>
                  <a:pt x="1452626" y="0"/>
                </a:moveTo>
                <a:lnTo>
                  <a:pt x="98551" y="0"/>
                </a:lnTo>
                <a:lnTo>
                  <a:pt x="60168" y="7737"/>
                </a:lnTo>
                <a:lnTo>
                  <a:pt x="28844" y="28844"/>
                </a:lnTo>
                <a:lnTo>
                  <a:pt x="7737" y="60168"/>
                </a:lnTo>
                <a:lnTo>
                  <a:pt x="0" y="98551"/>
                </a:lnTo>
                <a:lnTo>
                  <a:pt x="0" y="886459"/>
                </a:lnTo>
                <a:lnTo>
                  <a:pt x="7737" y="924811"/>
                </a:lnTo>
                <a:lnTo>
                  <a:pt x="28844" y="956124"/>
                </a:lnTo>
                <a:lnTo>
                  <a:pt x="60168" y="977233"/>
                </a:lnTo>
                <a:lnTo>
                  <a:pt x="98551" y="984973"/>
                </a:lnTo>
                <a:lnTo>
                  <a:pt x="1452626" y="984973"/>
                </a:lnTo>
                <a:lnTo>
                  <a:pt x="1491009" y="977233"/>
                </a:lnTo>
                <a:lnTo>
                  <a:pt x="1522333" y="956124"/>
                </a:lnTo>
                <a:lnTo>
                  <a:pt x="1543440" y="924811"/>
                </a:lnTo>
                <a:lnTo>
                  <a:pt x="1551177" y="886459"/>
                </a:lnTo>
                <a:lnTo>
                  <a:pt x="1551177" y="98551"/>
                </a:lnTo>
                <a:lnTo>
                  <a:pt x="1543440" y="60168"/>
                </a:lnTo>
                <a:lnTo>
                  <a:pt x="1522333" y="28844"/>
                </a:lnTo>
                <a:lnTo>
                  <a:pt x="1491009" y="7737"/>
                </a:lnTo>
                <a:lnTo>
                  <a:pt x="145262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50613" y="4665217"/>
            <a:ext cx="1551305" cy="985519"/>
          </a:xfrm>
          <a:custGeom>
            <a:avLst/>
            <a:gdLst/>
            <a:ahLst/>
            <a:cxnLst/>
            <a:rect l="l" t="t" r="r" b="b"/>
            <a:pathLst>
              <a:path w="1551304" h="985520">
                <a:moveTo>
                  <a:pt x="0" y="98551"/>
                </a:moveTo>
                <a:lnTo>
                  <a:pt x="7737" y="60168"/>
                </a:lnTo>
                <a:lnTo>
                  <a:pt x="28844" y="28844"/>
                </a:lnTo>
                <a:lnTo>
                  <a:pt x="60168" y="7737"/>
                </a:lnTo>
                <a:lnTo>
                  <a:pt x="98551" y="0"/>
                </a:lnTo>
                <a:lnTo>
                  <a:pt x="1452626" y="0"/>
                </a:lnTo>
                <a:lnTo>
                  <a:pt x="1491009" y="7737"/>
                </a:lnTo>
                <a:lnTo>
                  <a:pt x="1522333" y="28844"/>
                </a:lnTo>
                <a:lnTo>
                  <a:pt x="1543440" y="60168"/>
                </a:lnTo>
                <a:lnTo>
                  <a:pt x="1551177" y="98551"/>
                </a:lnTo>
                <a:lnTo>
                  <a:pt x="1551177" y="886459"/>
                </a:lnTo>
                <a:lnTo>
                  <a:pt x="1543440" y="924811"/>
                </a:lnTo>
                <a:lnTo>
                  <a:pt x="1522333" y="956124"/>
                </a:lnTo>
                <a:lnTo>
                  <a:pt x="1491009" y="977233"/>
                </a:lnTo>
                <a:lnTo>
                  <a:pt x="1452626" y="984973"/>
                </a:lnTo>
                <a:lnTo>
                  <a:pt x="98551" y="984973"/>
                </a:lnTo>
                <a:lnTo>
                  <a:pt x="60168" y="977233"/>
                </a:lnTo>
                <a:lnTo>
                  <a:pt x="28844" y="956124"/>
                </a:lnTo>
                <a:lnTo>
                  <a:pt x="7737" y="924811"/>
                </a:lnTo>
                <a:lnTo>
                  <a:pt x="0" y="886459"/>
                </a:lnTo>
                <a:lnTo>
                  <a:pt x="0" y="9855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22952" y="4828921"/>
            <a:ext cx="1551305" cy="985519"/>
          </a:xfrm>
          <a:custGeom>
            <a:avLst/>
            <a:gdLst/>
            <a:ahLst/>
            <a:cxnLst/>
            <a:rect l="l" t="t" r="r" b="b"/>
            <a:pathLst>
              <a:path w="1551304" h="985520">
                <a:moveTo>
                  <a:pt x="1452626" y="0"/>
                </a:moveTo>
                <a:lnTo>
                  <a:pt x="98551" y="0"/>
                </a:lnTo>
                <a:lnTo>
                  <a:pt x="60168" y="7737"/>
                </a:lnTo>
                <a:lnTo>
                  <a:pt x="28844" y="28844"/>
                </a:lnTo>
                <a:lnTo>
                  <a:pt x="7737" y="60168"/>
                </a:lnTo>
                <a:lnTo>
                  <a:pt x="0" y="98551"/>
                </a:lnTo>
                <a:lnTo>
                  <a:pt x="0" y="886510"/>
                </a:lnTo>
                <a:lnTo>
                  <a:pt x="7737" y="924849"/>
                </a:lnTo>
                <a:lnTo>
                  <a:pt x="28844" y="956159"/>
                </a:lnTo>
                <a:lnTo>
                  <a:pt x="60168" y="977270"/>
                </a:lnTo>
                <a:lnTo>
                  <a:pt x="98551" y="985011"/>
                </a:lnTo>
                <a:lnTo>
                  <a:pt x="1452626" y="985011"/>
                </a:lnTo>
                <a:lnTo>
                  <a:pt x="1491009" y="977270"/>
                </a:lnTo>
                <a:lnTo>
                  <a:pt x="1522333" y="956159"/>
                </a:lnTo>
                <a:lnTo>
                  <a:pt x="1543440" y="924849"/>
                </a:lnTo>
                <a:lnTo>
                  <a:pt x="1551177" y="886510"/>
                </a:lnTo>
                <a:lnTo>
                  <a:pt x="1551177" y="98551"/>
                </a:lnTo>
                <a:lnTo>
                  <a:pt x="1543440" y="60168"/>
                </a:lnTo>
                <a:lnTo>
                  <a:pt x="1522333" y="28844"/>
                </a:lnTo>
                <a:lnTo>
                  <a:pt x="1491009" y="7737"/>
                </a:lnTo>
                <a:lnTo>
                  <a:pt x="14526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22952" y="4828921"/>
            <a:ext cx="1551305" cy="985519"/>
          </a:xfrm>
          <a:custGeom>
            <a:avLst/>
            <a:gdLst/>
            <a:ahLst/>
            <a:cxnLst/>
            <a:rect l="l" t="t" r="r" b="b"/>
            <a:pathLst>
              <a:path w="1551304" h="985520">
                <a:moveTo>
                  <a:pt x="0" y="98551"/>
                </a:moveTo>
                <a:lnTo>
                  <a:pt x="7737" y="60168"/>
                </a:lnTo>
                <a:lnTo>
                  <a:pt x="28844" y="28844"/>
                </a:lnTo>
                <a:lnTo>
                  <a:pt x="60168" y="7737"/>
                </a:lnTo>
                <a:lnTo>
                  <a:pt x="98551" y="0"/>
                </a:lnTo>
                <a:lnTo>
                  <a:pt x="1452626" y="0"/>
                </a:lnTo>
                <a:lnTo>
                  <a:pt x="1491009" y="7737"/>
                </a:lnTo>
                <a:lnTo>
                  <a:pt x="1522333" y="28844"/>
                </a:lnTo>
                <a:lnTo>
                  <a:pt x="1543440" y="60168"/>
                </a:lnTo>
                <a:lnTo>
                  <a:pt x="1551177" y="98551"/>
                </a:lnTo>
                <a:lnTo>
                  <a:pt x="1551177" y="886510"/>
                </a:lnTo>
                <a:lnTo>
                  <a:pt x="1543440" y="924849"/>
                </a:lnTo>
                <a:lnTo>
                  <a:pt x="1522333" y="956159"/>
                </a:lnTo>
                <a:lnTo>
                  <a:pt x="1491009" y="977270"/>
                </a:lnTo>
                <a:lnTo>
                  <a:pt x="1452626" y="985011"/>
                </a:lnTo>
                <a:lnTo>
                  <a:pt x="98551" y="985011"/>
                </a:lnTo>
                <a:lnTo>
                  <a:pt x="60168" y="977270"/>
                </a:lnTo>
                <a:lnTo>
                  <a:pt x="28844" y="956159"/>
                </a:lnTo>
                <a:lnTo>
                  <a:pt x="7737" y="924849"/>
                </a:lnTo>
                <a:lnTo>
                  <a:pt x="0" y="886510"/>
                </a:lnTo>
                <a:lnTo>
                  <a:pt x="0" y="9855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59636" y="5138775"/>
            <a:ext cx="1021080" cy="4118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59810" y="2087587"/>
            <a:ext cx="1368171" cy="6933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81523" y="5155057"/>
            <a:ext cx="1019175" cy="276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212681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135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ABOUT</a:t>
            </a:r>
            <a:r>
              <a:rPr sz="2000" b="1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 Black"/>
                <a:cs typeface="Arial Black"/>
              </a:rPr>
              <a:t>US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209" y="457200"/>
            <a:ext cx="8593582" cy="697537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lang="en-AU" sz="32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000000"/>
                </a:solidFill>
                <a:latin typeface="Arial"/>
                <a:cs typeface="Arial"/>
              </a:rPr>
              <a:t>UBSS </a:t>
            </a:r>
            <a:r>
              <a:rPr sz="3400" spc="-5" dirty="0">
                <a:solidFill>
                  <a:srgbClr val="000000"/>
                </a:solidFill>
                <a:latin typeface="Arial"/>
                <a:cs typeface="Arial"/>
              </a:rPr>
              <a:t>Academic</a:t>
            </a:r>
            <a:r>
              <a:rPr sz="3400" b="0" spc="-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400" dirty="0">
                <a:solidFill>
                  <a:srgbClr val="000000"/>
                </a:solidFill>
                <a:latin typeface="Arial"/>
                <a:cs typeface="Arial"/>
              </a:rPr>
              <a:t>Senate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1251" y="1367535"/>
            <a:ext cx="5556250" cy="3531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F1E33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-9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principal academic </a:t>
            </a:r>
            <a:r>
              <a:rPr sz="2000" dirty="0">
                <a:latin typeface="Calibri"/>
                <a:cs typeface="Calibri"/>
              </a:rPr>
              <a:t>body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UBSS;</a:t>
            </a:r>
          </a:p>
          <a:p>
            <a:pPr marL="355600" marR="193040" indent="-342900" algn="just">
              <a:lnSpc>
                <a:spcPct val="80000"/>
              </a:lnSpc>
              <a:spcBef>
                <a:spcPts val="1200"/>
              </a:spcBef>
              <a:buClr>
                <a:srgbClr val="DF1E33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-95" dirty="0">
                <a:latin typeface="Calibri"/>
                <a:cs typeface="Calibri"/>
              </a:rPr>
              <a:t>To </a:t>
            </a:r>
            <a:r>
              <a:rPr sz="2000" spc="-15" dirty="0">
                <a:latin typeface="Calibri"/>
                <a:cs typeface="Calibri"/>
              </a:rPr>
              <a:t>oversee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coordinate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work </a:t>
            </a:r>
            <a:r>
              <a:rPr sz="2000" spc="-5" dirty="0">
                <a:latin typeface="Calibri"/>
                <a:cs typeface="Calibri"/>
              </a:rPr>
              <a:t>of academic  </a:t>
            </a:r>
            <a:r>
              <a:rPr sz="2000" dirty="0">
                <a:latin typeface="Calibri"/>
                <a:cs typeface="Calibri"/>
              </a:rPr>
              <a:t>units and </a:t>
            </a:r>
            <a:r>
              <a:rPr sz="2000" spc="-15" dirty="0">
                <a:latin typeface="Calibri"/>
                <a:cs typeface="Calibri"/>
              </a:rPr>
              <a:t>to evaluate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monitor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quality of  teaching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scholarship;</a:t>
            </a:r>
            <a:endParaRPr sz="2000" dirty="0">
              <a:latin typeface="Calibri"/>
              <a:cs typeface="Calibri"/>
            </a:endParaRPr>
          </a:p>
          <a:p>
            <a:pPr marL="355600" marR="151130" indent="-342900">
              <a:lnSpc>
                <a:spcPts val="1920"/>
              </a:lnSpc>
              <a:spcBef>
                <a:spcPts val="1185"/>
              </a:spcBef>
              <a:buClr>
                <a:srgbClr val="DF1E33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-9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advise the GCA </a:t>
            </a:r>
            <a:r>
              <a:rPr sz="2000" spc="-5" dirty="0">
                <a:latin typeface="Calibri"/>
                <a:cs typeface="Calibri"/>
              </a:rPr>
              <a:t>Board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Dean on </a:t>
            </a:r>
            <a:r>
              <a:rPr sz="2000" spc="-20" dirty="0">
                <a:latin typeface="Calibri"/>
                <a:cs typeface="Calibri"/>
              </a:rPr>
              <a:t>matters  </a:t>
            </a:r>
            <a:r>
              <a:rPr sz="2000" spc="-10" dirty="0">
                <a:latin typeface="Calibri"/>
                <a:cs typeface="Calibri"/>
              </a:rPr>
              <a:t>relating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teaching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scholarship </a:t>
            </a:r>
            <a:r>
              <a:rPr sz="2000" dirty="0">
                <a:latin typeface="Calibri"/>
                <a:cs typeface="Calibri"/>
              </a:rPr>
              <a:t>within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UBSS;</a:t>
            </a:r>
          </a:p>
          <a:p>
            <a:pPr marL="355600" marR="5080" indent="-342900">
              <a:lnSpc>
                <a:spcPts val="1920"/>
              </a:lnSpc>
              <a:spcBef>
                <a:spcPts val="1200"/>
              </a:spcBef>
              <a:buClr>
                <a:srgbClr val="DF1E33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-9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review </a:t>
            </a:r>
            <a:r>
              <a:rPr sz="2000" spc="-5" dirty="0">
                <a:latin typeface="Calibri"/>
                <a:cs typeface="Calibri"/>
              </a:rPr>
              <a:t>education policy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provide </a:t>
            </a:r>
            <a:r>
              <a:rPr sz="2000" dirty="0">
                <a:latin typeface="Calibri"/>
                <a:cs typeface="Calibri"/>
              </a:rPr>
              <a:t>advice and  </a:t>
            </a:r>
            <a:r>
              <a:rPr sz="2000" spc="-5" dirty="0">
                <a:latin typeface="Calibri"/>
                <a:cs typeface="Calibri"/>
              </a:rPr>
              <a:t>recommendations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the GCA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Board;</a:t>
            </a:r>
            <a:endParaRPr sz="2000" dirty="0">
              <a:latin typeface="Calibri"/>
              <a:cs typeface="Calibri"/>
            </a:endParaRPr>
          </a:p>
          <a:p>
            <a:pPr marL="355600" marR="208915" indent="-342900">
              <a:lnSpc>
                <a:spcPct val="80000"/>
              </a:lnSpc>
              <a:spcBef>
                <a:spcPts val="1215"/>
              </a:spcBef>
              <a:buClr>
                <a:srgbClr val="DF1E33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Benchmark UBSS </a:t>
            </a:r>
            <a:r>
              <a:rPr sz="2000" spc="-10" dirty="0">
                <a:latin typeface="Calibri"/>
                <a:cs typeface="Calibri"/>
              </a:rPr>
              <a:t>courses against </a:t>
            </a:r>
            <a:r>
              <a:rPr sz="2000" spc="-5" dirty="0">
                <a:latin typeface="Calibri"/>
                <a:cs typeface="Calibri"/>
              </a:rPr>
              <a:t>similar </a:t>
            </a:r>
            <a:r>
              <a:rPr sz="2000" spc="-10" dirty="0">
                <a:latin typeface="Calibri"/>
                <a:cs typeface="Calibri"/>
              </a:rPr>
              <a:t>courses  </a:t>
            </a:r>
            <a:r>
              <a:rPr sz="2000" spc="-5" dirty="0">
                <a:latin typeface="Calibri"/>
                <a:cs typeface="Calibri"/>
              </a:rPr>
              <a:t>nationally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internationally;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DF1E33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Meets </a:t>
            </a:r>
            <a:r>
              <a:rPr lang="en-US" sz="2000" dirty="0">
                <a:latin typeface="Calibri"/>
                <a:cs typeface="Calibri"/>
              </a:rPr>
              <a:t>6 </a:t>
            </a:r>
            <a:r>
              <a:rPr sz="2000" dirty="0">
                <a:latin typeface="Calibri"/>
                <a:cs typeface="Calibri"/>
              </a:rPr>
              <a:t>x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year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135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ABOUT</a:t>
            </a:r>
            <a:r>
              <a:rPr sz="2000" b="1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 Black"/>
                <a:cs typeface="Arial Black"/>
              </a:rPr>
              <a:t>US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0" y="1444253"/>
            <a:ext cx="6153676" cy="1693667"/>
            <a:chOff x="152400" y="1825253"/>
            <a:chExt cx="6153676" cy="1693667"/>
          </a:xfrm>
        </p:grpSpPr>
        <p:sp>
          <p:nvSpPr>
            <p:cNvPr id="3" name="object 3"/>
            <p:cNvSpPr txBox="1"/>
            <p:nvPr/>
          </p:nvSpPr>
          <p:spPr>
            <a:xfrm>
              <a:off x="152400" y="1851797"/>
              <a:ext cx="3113430" cy="166712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760730">
                <a:lnSpc>
                  <a:spcPct val="100000"/>
                </a:lnSpc>
              </a:pPr>
              <a:r>
                <a:rPr lang="en-AU" sz="1600" b="1" spc="-5" dirty="0">
                  <a:latin typeface="Arial"/>
                  <a:cs typeface="Arial"/>
                </a:rPr>
                <a:t>Associate Professor Wayne Smithson</a:t>
              </a:r>
              <a:endParaRPr lang="en-AU" sz="1600" dirty="0">
                <a:latin typeface="Arial"/>
                <a:cs typeface="Arial"/>
              </a:endParaRPr>
            </a:p>
            <a:p>
              <a:pPr marL="181610" marR="174625" indent="-1270" algn="ctr">
                <a:lnSpc>
                  <a:spcPct val="150100"/>
                </a:lnSpc>
              </a:pPr>
              <a:r>
                <a:rPr lang="en-AU" sz="1700" b="1" dirty="0" smtClean="0">
                  <a:solidFill>
                    <a:srgbClr val="002060"/>
                  </a:solidFill>
                  <a:latin typeface="Arial"/>
                  <a:cs typeface="Arial"/>
                </a:rPr>
                <a:t>Program </a:t>
              </a:r>
              <a:r>
                <a:rPr lang="en-AU" sz="1700" b="1" dirty="0">
                  <a:solidFill>
                    <a:srgbClr val="002060"/>
                  </a:solidFill>
                  <a:latin typeface="Arial"/>
                  <a:cs typeface="Arial"/>
                </a:rPr>
                <a:t>Director </a:t>
              </a:r>
            </a:p>
            <a:p>
              <a:pPr marL="181610" marR="174625" indent="-1270" algn="ctr">
                <a:lnSpc>
                  <a:spcPct val="150100"/>
                </a:lnSpc>
              </a:pPr>
              <a:r>
                <a:rPr lang="en-AU" sz="1700" dirty="0">
                  <a:latin typeface="Arial"/>
                  <a:cs typeface="Arial"/>
                </a:rPr>
                <a:t>Bachelor of Accounting</a:t>
              </a:r>
            </a:p>
            <a:p>
              <a:pPr algn="ctr">
                <a:lnSpc>
                  <a:spcPct val="100000"/>
                </a:lnSpc>
                <a:spcBef>
                  <a:spcPts val="1035"/>
                </a:spcBef>
              </a:pPr>
              <a:r>
                <a:rPr lang="en-US" sz="1700" dirty="0" smtClean="0">
                  <a:latin typeface="Arial"/>
                  <a:cs typeface="Arial"/>
                  <a:hlinkClick r:id="rId4"/>
                </a:rPr>
                <a:t>Wayne.smithson</a:t>
              </a:r>
              <a:r>
                <a:rPr sz="1700" dirty="0" smtClean="0">
                  <a:latin typeface="Arial"/>
                  <a:cs typeface="Arial"/>
                  <a:hlinkClick r:id="rId4"/>
                </a:rPr>
                <a:t>@ubss.edu.au</a:t>
              </a:r>
              <a:endParaRPr sz="1700" dirty="0">
                <a:latin typeface="Arial"/>
                <a:cs typeface="Arial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3581400" y="1825253"/>
              <a:ext cx="2724676" cy="167994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760730">
                <a:lnSpc>
                  <a:spcPct val="100000"/>
                </a:lnSpc>
              </a:pPr>
              <a:r>
                <a:rPr lang="en-AU" sz="1600" b="1" spc="-5" dirty="0">
                  <a:latin typeface="Arial"/>
                  <a:cs typeface="Arial"/>
                </a:rPr>
                <a:t>Associate Professor </a:t>
              </a:r>
              <a:r>
                <a:rPr lang="en-AU" sz="1600" b="1" spc="-5" dirty="0" smtClean="0">
                  <a:latin typeface="Arial"/>
                  <a:cs typeface="Arial"/>
                </a:rPr>
                <a:t>Felix Stravens</a:t>
              </a:r>
              <a:endParaRPr sz="1600" dirty="0">
                <a:latin typeface="Arial"/>
                <a:cs typeface="Arial"/>
              </a:endParaRPr>
            </a:p>
            <a:p>
              <a:pPr marL="181610" marR="174625" indent="-1270" algn="ctr">
                <a:lnSpc>
                  <a:spcPct val="150100"/>
                </a:lnSpc>
              </a:pPr>
              <a:r>
                <a:rPr lang="en-AU" sz="1700" b="1" dirty="0">
                  <a:solidFill>
                    <a:srgbClr val="002060"/>
                  </a:solidFill>
                  <a:latin typeface="Arial"/>
                  <a:cs typeface="Arial"/>
                </a:rPr>
                <a:t>Program Director </a:t>
              </a:r>
            </a:p>
            <a:p>
              <a:pPr marL="181610" marR="174625" indent="-1270" algn="ctr">
                <a:lnSpc>
                  <a:spcPct val="150100"/>
                </a:lnSpc>
              </a:pPr>
              <a:r>
                <a:rPr lang="en-AU" sz="1700" dirty="0">
                  <a:latin typeface="Arial"/>
                  <a:cs typeface="Arial"/>
                </a:rPr>
                <a:t>Bachelor of Business</a:t>
              </a:r>
            </a:p>
            <a:p>
              <a:pPr marL="635" algn="ctr">
                <a:lnSpc>
                  <a:spcPct val="100000"/>
                </a:lnSpc>
                <a:spcBef>
                  <a:spcPts val="1065"/>
                </a:spcBef>
              </a:pPr>
              <a:r>
                <a:rPr lang="en-AU" sz="1700" spc="-10" dirty="0" err="1" smtClean="0">
                  <a:latin typeface="Arial"/>
                  <a:cs typeface="Arial"/>
                  <a:hlinkClick r:id="rId5"/>
                </a:rPr>
                <a:t>Felix.stravens</a:t>
              </a:r>
              <a:r>
                <a:rPr sz="1700" spc="-10" dirty="0" smtClean="0">
                  <a:latin typeface="Arial"/>
                  <a:cs typeface="Arial"/>
                  <a:hlinkClick r:id="rId5"/>
                </a:rPr>
                <a:t>@ubss.edu.au</a:t>
              </a:r>
              <a:endParaRPr sz="1700" dirty="0">
                <a:latin typeface="Arial"/>
                <a:cs typeface="Arial"/>
              </a:endParaRPr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666759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  <a:t>Key </a:t>
            </a:r>
            <a:r>
              <a:rPr sz="3200" b="1" dirty="0">
                <a:solidFill>
                  <a:srgbClr val="000000"/>
                </a:solidFill>
                <a:latin typeface="Arial"/>
                <a:cs typeface="Arial"/>
              </a:rPr>
              <a:t>UBSS</a:t>
            </a:r>
            <a:r>
              <a:rPr sz="32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200" spc="-65" dirty="0">
                <a:solidFill>
                  <a:srgbClr val="000000"/>
                </a:solidFill>
                <a:latin typeface="Arial"/>
                <a:cs typeface="Arial"/>
              </a:rPr>
              <a:t>Academic </a:t>
            </a:r>
            <a:r>
              <a:rPr sz="3200" spc="-5" dirty="0">
                <a:solidFill>
                  <a:srgbClr val="000000"/>
                </a:solidFill>
                <a:latin typeface="Arial"/>
                <a:cs typeface="Arial"/>
              </a:rPr>
              <a:t>Staff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400" y="4096897"/>
            <a:ext cx="4953000" cy="1523494"/>
            <a:chOff x="152400" y="4149535"/>
            <a:chExt cx="6424806" cy="1523494"/>
          </a:xfrm>
        </p:grpSpPr>
        <p:sp>
          <p:nvSpPr>
            <p:cNvPr id="10" name="object 3"/>
            <p:cNvSpPr txBox="1"/>
            <p:nvPr/>
          </p:nvSpPr>
          <p:spPr>
            <a:xfrm>
              <a:off x="152400" y="4149535"/>
              <a:ext cx="4038600" cy="1523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81610" marR="174625" indent="-1270" algn="ctr">
                <a:lnSpc>
                  <a:spcPct val="150100"/>
                </a:lnSpc>
              </a:pPr>
              <a:r>
                <a:rPr lang="en-AU" sz="1600" b="1" spc="-10" dirty="0">
                  <a:latin typeface="Arial"/>
                  <a:cs typeface="Arial"/>
                </a:rPr>
                <a:t>Professor Greg Whateley</a:t>
              </a:r>
            </a:p>
            <a:p>
              <a:pPr marL="181610" marR="174625" indent="-1270" algn="ctr">
                <a:lnSpc>
                  <a:spcPct val="150100"/>
                </a:lnSpc>
              </a:pPr>
              <a:r>
                <a:rPr lang="en-AU" sz="1700" b="1" dirty="0">
                  <a:solidFill>
                    <a:srgbClr val="002060"/>
                  </a:solidFill>
                  <a:latin typeface="Arial"/>
                  <a:cs typeface="Arial"/>
                </a:rPr>
                <a:t>Executive Dean </a:t>
              </a:r>
            </a:p>
            <a:p>
              <a:pPr marL="181610" marR="174625" indent="-1270" algn="ctr">
                <a:lnSpc>
                  <a:spcPct val="150100"/>
                </a:lnSpc>
              </a:pPr>
              <a:r>
                <a:rPr lang="en-AU" sz="1700" dirty="0">
                  <a:latin typeface="Arial"/>
                  <a:cs typeface="Arial"/>
                </a:rPr>
                <a:t>MBA</a:t>
              </a:r>
            </a:p>
            <a:p>
              <a:pPr marL="181610" marR="174625" indent="-1270" algn="ctr">
                <a:lnSpc>
                  <a:spcPct val="150100"/>
                </a:lnSpc>
              </a:pPr>
              <a:r>
                <a:rPr lang="en-US" sz="1600" dirty="0">
                  <a:latin typeface="Arial"/>
                  <a:cs typeface="Arial"/>
                  <a:hlinkClick r:id="rId6"/>
                </a:rPr>
                <a:t>Greg.Whateley</a:t>
              </a:r>
              <a:r>
                <a:rPr sz="1600" dirty="0">
                  <a:latin typeface="Arial"/>
                  <a:cs typeface="Arial"/>
                  <a:hlinkClick r:id="rId6"/>
                </a:rPr>
                <a:t>@ubss.edu.au</a:t>
              </a:r>
              <a:endParaRPr sz="1600" dirty="0">
                <a:latin typeface="Arial"/>
                <a:cs typeface="Arial"/>
              </a:endParaRPr>
            </a:p>
          </p:txBody>
        </p:sp>
        <p:sp>
          <p:nvSpPr>
            <p:cNvPr id="11" name="object 4"/>
            <p:cNvSpPr txBox="1"/>
            <p:nvPr/>
          </p:nvSpPr>
          <p:spPr>
            <a:xfrm>
              <a:off x="3355346" y="4225735"/>
              <a:ext cx="3221860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760730">
                <a:lnSpc>
                  <a:spcPct val="100000"/>
                </a:lnSpc>
              </a:pPr>
              <a:endParaRPr sz="1800" dirty="0">
                <a:latin typeface="Arial"/>
                <a:cs typeface="Arial"/>
              </a:endParaRPr>
            </a:p>
          </p:txBody>
        </p:sp>
      </p:grpSp>
      <p:sp>
        <p:nvSpPr>
          <p:cNvPr id="14" name="object 3"/>
          <p:cNvSpPr txBox="1"/>
          <p:nvPr/>
        </p:nvSpPr>
        <p:spPr>
          <a:xfrm>
            <a:off x="3192646" y="4096897"/>
            <a:ext cx="3113430" cy="19338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 marR="174625" indent="-1270" algn="ctr">
              <a:lnSpc>
                <a:spcPct val="150100"/>
              </a:lnSpc>
            </a:pPr>
            <a:r>
              <a:rPr lang="en-AU" sz="1600" b="1" spc="-10" dirty="0">
                <a:latin typeface="Arial"/>
                <a:cs typeface="Arial"/>
              </a:rPr>
              <a:t>Professor Ray Hayek</a:t>
            </a:r>
          </a:p>
          <a:p>
            <a:pPr marL="181610" marR="174625" indent="-1270" algn="ctr">
              <a:lnSpc>
                <a:spcPct val="150100"/>
              </a:lnSpc>
            </a:pPr>
            <a:r>
              <a:rPr lang="en-AU" sz="1700" b="1" dirty="0">
                <a:solidFill>
                  <a:srgbClr val="002060"/>
                </a:solidFill>
                <a:latin typeface="Arial"/>
                <a:cs typeface="Arial"/>
              </a:rPr>
              <a:t>Program Director </a:t>
            </a:r>
          </a:p>
          <a:p>
            <a:pPr marL="181610" marR="174625" indent="-1270" algn="ctr">
              <a:lnSpc>
                <a:spcPct val="150100"/>
              </a:lnSpc>
            </a:pPr>
            <a:r>
              <a:rPr lang="en-AU" sz="1700" dirty="0">
                <a:latin typeface="Arial"/>
                <a:cs typeface="Arial"/>
              </a:rPr>
              <a:t>MBA</a:t>
            </a:r>
            <a:r>
              <a:rPr sz="1700" dirty="0">
                <a:latin typeface="Arial"/>
                <a:cs typeface="Arial"/>
              </a:rPr>
              <a:t>  </a:t>
            </a:r>
            <a:endParaRPr lang="en-AU" sz="1700" dirty="0">
              <a:latin typeface="Arial"/>
              <a:cs typeface="Arial"/>
              <a:hlinkClick r:id="rId7"/>
            </a:endParaRPr>
          </a:p>
          <a:p>
            <a:pPr algn="ctr">
              <a:lnSpc>
                <a:spcPct val="100000"/>
              </a:lnSpc>
              <a:spcBef>
                <a:spcPts val="1035"/>
              </a:spcBef>
            </a:pPr>
            <a:r>
              <a:rPr lang="en-AU" sz="1700" dirty="0">
                <a:latin typeface="Arial"/>
                <a:cs typeface="Arial"/>
                <a:hlinkClick r:id="rId7"/>
              </a:rPr>
              <a:t>Ray.Hayek@ubss.edu.au</a:t>
            </a:r>
            <a:endParaRPr lang="en-AU" sz="17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35"/>
              </a:spcBef>
            </a:pP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135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ABOUT</a:t>
            </a:r>
            <a:r>
              <a:rPr sz="2000" b="1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 Black"/>
                <a:cs typeface="Arial Black"/>
              </a:rPr>
              <a:t>US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28315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UBSS 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Academic</a:t>
            </a:r>
            <a:r>
              <a:rPr sz="3600" spc="-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Staff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41242" y="1314703"/>
            <a:ext cx="1612773" cy="12853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76240" y="1313433"/>
            <a:ext cx="1584324" cy="12866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2600" y="4437088"/>
            <a:ext cx="2971800" cy="19442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5420" y="2766314"/>
            <a:ext cx="36569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UBSS </a:t>
            </a:r>
            <a:r>
              <a:rPr sz="1800" spc="-5" dirty="0" smtClean="0">
                <a:latin typeface="Arial"/>
                <a:cs typeface="Arial"/>
              </a:rPr>
              <a:t>lecturers</a:t>
            </a:r>
            <a:r>
              <a:rPr lang="en-AU" spc="-5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have</a:t>
            </a:r>
            <a:r>
              <a:rPr sz="1800" spc="-5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5420" y="3040634"/>
            <a:ext cx="6003290" cy="1268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F1E33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A </a:t>
            </a:r>
            <a:r>
              <a:rPr sz="1800" spc="-25" dirty="0">
                <a:latin typeface="Arial"/>
                <a:cs typeface="Arial"/>
              </a:rPr>
              <a:t>Tertiary </a:t>
            </a:r>
            <a:r>
              <a:rPr sz="1800" spc="-5" dirty="0">
                <a:latin typeface="Arial"/>
                <a:cs typeface="Arial"/>
              </a:rPr>
              <a:t>Degree </a:t>
            </a:r>
            <a:r>
              <a:rPr sz="1800" dirty="0">
                <a:latin typeface="Arial"/>
                <a:cs typeface="Arial"/>
              </a:rPr>
              <a:t>at </a:t>
            </a:r>
            <a:r>
              <a:rPr sz="1800" spc="-5" dirty="0">
                <a:latin typeface="Arial"/>
                <a:cs typeface="Arial"/>
              </a:rPr>
              <a:t>postgraduate level or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equivalent;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DF1E33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At </a:t>
            </a:r>
            <a:r>
              <a:rPr sz="1800" spc="-5" dirty="0">
                <a:latin typeface="Arial"/>
                <a:cs typeface="Arial"/>
              </a:rPr>
              <a:t>least </a:t>
            </a:r>
            <a:r>
              <a:rPr sz="1800" dirty="0">
                <a:latin typeface="Arial"/>
                <a:cs typeface="Arial"/>
              </a:rPr>
              <a:t>3 </a:t>
            </a:r>
            <a:r>
              <a:rPr sz="1800" spc="-10" dirty="0">
                <a:latin typeface="Arial"/>
                <a:cs typeface="Arial"/>
              </a:rPr>
              <a:t>years </a:t>
            </a:r>
            <a:r>
              <a:rPr lang="en-AU" sz="1800" spc="-10" dirty="0" smtClean="0">
                <a:latin typeface="Arial"/>
                <a:cs typeface="Arial"/>
              </a:rPr>
              <a:t>of </a:t>
            </a:r>
            <a:r>
              <a:rPr sz="1800" spc="-10" dirty="0" smtClean="0">
                <a:latin typeface="Arial"/>
                <a:cs typeface="Arial"/>
              </a:rPr>
              <a:t>experience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lang="en-AU" spc="-10" dirty="0">
                <a:latin typeface="Arial"/>
                <a:cs typeface="Arial"/>
              </a:rPr>
              <a:t>H</a:t>
            </a:r>
            <a:r>
              <a:rPr sz="1800" spc="-10" dirty="0" err="1" smtClean="0">
                <a:latin typeface="Arial"/>
                <a:cs typeface="Arial"/>
              </a:rPr>
              <a:t>igher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Education;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and</a:t>
            </a:r>
            <a:endParaRPr sz="1800" dirty="0">
              <a:latin typeface="Arial"/>
              <a:cs typeface="Arial"/>
            </a:endParaRPr>
          </a:p>
          <a:p>
            <a:pPr marL="355600" marR="215900" indent="-342900">
              <a:lnSpc>
                <a:spcPct val="80000"/>
              </a:lnSpc>
              <a:spcBef>
                <a:spcPts val="430"/>
              </a:spcBef>
              <a:buClr>
                <a:srgbClr val="DF1E33"/>
              </a:buClr>
              <a:buFont typeface="Arial"/>
              <a:buChar char="•"/>
              <a:tabLst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Practical experience in business/accounting gained in 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workplace</a:t>
            </a:r>
            <a:endParaRPr sz="1800" dirty="0">
              <a:latin typeface="Arial"/>
              <a:cs typeface="Arial"/>
            </a:endParaRPr>
          </a:p>
          <a:p>
            <a:pPr marL="3614420">
              <a:lnSpc>
                <a:spcPts val="1689"/>
              </a:lnSpc>
            </a:pPr>
            <a:r>
              <a:rPr sz="1600" b="1" spc="-5" dirty="0">
                <a:solidFill>
                  <a:srgbClr val="DF1E33"/>
                </a:solidFill>
                <a:latin typeface="Arial"/>
                <a:cs typeface="Arial"/>
              </a:rPr>
              <a:t>…to </a:t>
            </a:r>
            <a:r>
              <a:rPr sz="1600" b="1" spc="-5" dirty="0">
                <a:latin typeface="Arial"/>
                <a:cs typeface="Arial"/>
              </a:rPr>
              <a:t>Launch </a:t>
            </a:r>
            <a:r>
              <a:rPr sz="1600" b="1" spc="-35" dirty="0">
                <a:latin typeface="Arial"/>
                <a:cs typeface="Arial"/>
              </a:rPr>
              <a:t>Your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Career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666759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sz="3200" b="1" dirty="0">
                <a:solidFill>
                  <a:srgbClr val="000000"/>
                </a:solidFill>
                <a:latin typeface="Arial"/>
                <a:cs typeface="Arial"/>
              </a:rPr>
              <a:t>UBSS </a:t>
            </a:r>
            <a:r>
              <a:rPr sz="3200" spc="-35" dirty="0">
                <a:solidFill>
                  <a:srgbClr val="000000"/>
                </a:solidFill>
                <a:latin typeface="Arial"/>
                <a:cs typeface="Arial"/>
              </a:rPr>
              <a:t>Teaching</a:t>
            </a:r>
            <a:r>
              <a:rPr sz="32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00"/>
                </a:solidFill>
                <a:latin typeface="Arial"/>
                <a:cs typeface="Arial"/>
              </a:rPr>
              <a:t>Methods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420" y="1209802"/>
            <a:ext cx="6215380" cy="400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UBSS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provides…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687705" indent="-27432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688340" algn="l"/>
              </a:tabLst>
            </a:pPr>
            <a:r>
              <a:rPr sz="2000" spc="-5" dirty="0">
                <a:latin typeface="Arial"/>
                <a:cs typeface="Arial"/>
              </a:rPr>
              <a:t>A learner focused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approach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DF1E33"/>
              </a:buClr>
              <a:buFont typeface="Wingdings"/>
              <a:buChar char=""/>
            </a:pPr>
            <a:endParaRPr sz="2000" dirty="0">
              <a:latin typeface="Times New Roman"/>
              <a:cs typeface="Times New Roman"/>
            </a:endParaRPr>
          </a:p>
          <a:p>
            <a:pPr marL="687705" indent="-27432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688340" algn="l"/>
              </a:tabLst>
            </a:pPr>
            <a:r>
              <a:rPr sz="2000" spc="-5" dirty="0">
                <a:latin typeface="Arial"/>
                <a:cs typeface="Arial"/>
              </a:rPr>
              <a:t>Smart boards </a:t>
            </a:r>
            <a:r>
              <a:rPr sz="2000" dirty="0">
                <a:latin typeface="Arial"/>
                <a:cs typeface="Arial"/>
              </a:rPr>
              <a:t>in </a:t>
            </a:r>
            <a:r>
              <a:rPr sz="2000" spc="-5" dirty="0">
                <a:latin typeface="Arial"/>
                <a:cs typeface="Arial"/>
              </a:rPr>
              <a:t>all classrooms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DF1E33"/>
              </a:buClr>
              <a:buFont typeface="Wingdings"/>
              <a:buChar char=""/>
            </a:pPr>
            <a:endParaRPr sz="2000" dirty="0">
              <a:latin typeface="Times New Roman"/>
              <a:cs typeface="Times New Roman"/>
            </a:endParaRPr>
          </a:p>
          <a:p>
            <a:pPr marL="687705" indent="-27432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688340" algn="l"/>
              </a:tabLst>
            </a:pPr>
            <a:r>
              <a:rPr sz="2000" spc="-5" dirty="0">
                <a:latin typeface="Arial"/>
                <a:cs typeface="Arial"/>
              </a:rPr>
              <a:t>Use of technology (computing applications, Moodle</a:t>
            </a:r>
            <a:r>
              <a:rPr sz="2000" spc="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etc.)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DF1E33"/>
              </a:buClr>
              <a:buFont typeface="Wingdings"/>
              <a:buChar char=""/>
            </a:pPr>
            <a:endParaRPr sz="2000" dirty="0">
              <a:latin typeface="Times New Roman"/>
              <a:cs typeface="Times New Roman"/>
            </a:endParaRPr>
          </a:p>
          <a:p>
            <a:pPr marL="687705" indent="-27432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688340" algn="l"/>
              </a:tabLst>
            </a:pPr>
            <a:r>
              <a:rPr sz="2000" spc="-5" dirty="0">
                <a:latin typeface="Arial"/>
                <a:cs typeface="Arial"/>
              </a:rPr>
              <a:t>Extensive e-Resource databases available on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MyGCA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  <a:buClr>
                <a:srgbClr val="DF1E33"/>
              </a:buClr>
              <a:buFont typeface="Wingdings"/>
              <a:buChar char=""/>
            </a:pPr>
            <a:endParaRPr sz="2000" dirty="0">
              <a:latin typeface="Times New Roman"/>
              <a:cs typeface="Times New Roman"/>
            </a:endParaRPr>
          </a:p>
          <a:p>
            <a:pPr marL="687705" indent="-27432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688340" algn="l"/>
              </a:tabLst>
            </a:pPr>
            <a:r>
              <a:rPr lang="en-AU" sz="2000" spc="-5" dirty="0">
                <a:latin typeface="Arial"/>
                <a:cs typeface="Arial"/>
              </a:rPr>
              <a:t>e</a:t>
            </a:r>
            <a:r>
              <a:rPr sz="2000" spc="-5" dirty="0" smtClean="0">
                <a:latin typeface="Arial"/>
                <a:cs typeface="Arial"/>
              </a:rPr>
              <a:t>-Resources</a:t>
            </a:r>
            <a:r>
              <a:rPr sz="2000" spc="-5" dirty="0">
                <a:latin typeface="Arial"/>
                <a:cs typeface="Arial"/>
              </a:rPr>
              <a:t>: same as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universities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1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GETTING</a:t>
            </a:r>
            <a:endParaRPr sz="2000">
              <a:latin typeface="Arial Black"/>
              <a:cs typeface="Arial Black"/>
            </a:endParaRPr>
          </a:p>
          <a:p>
            <a:pPr marL="92075">
              <a:lnSpc>
                <a:spcPct val="100000"/>
              </a:lnSpc>
            </a:pPr>
            <a:r>
              <a:rPr sz="2000" b="1" spc="-20" dirty="0">
                <a:solidFill>
                  <a:srgbClr val="FFFFFF"/>
                </a:solidFill>
                <a:latin typeface="Arial Black"/>
                <a:cs typeface="Arial Black"/>
              </a:rPr>
              <a:t>STARTED</a:t>
            </a:r>
            <a:endParaRPr sz="200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542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5" y="2492895"/>
            <a:ext cx="9142884" cy="4365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804670"/>
            <a:ext cx="9144000" cy="2488565"/>
          </a:xfrm>
          <a:custGeom>
            <a:avLst/>
            <a:gdLst/>
            <a:ahLst/>
            <a:cxnLst/>
            <a:rect l="l" t="t" r="r" b="b"/>
            <a:pathLst>
              <a:path w="9144000" h="2488565">
                <a:moveTo>
                  <a:pt x="0" y="0"/>
                </a:moveTo>
                <a:lnTo>
                  <a:pt x="0" y="2488437"/>
                </a:lnTo>
                <a:lnTo>
                  <a:pt x="9143999" y="2488437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DF1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8600" y="1752600"/>
            <a:ext cx="8131809" cy="1161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6"/>
              </a:spcBef>
            </a:pPr>
            <a:endParaRPr sz="4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3200" b="1" dirty="0">
                <a:solidFill>
                  <a:srgbClr val="FFFFFF"/>
                </a:solidFill>
                <a:latin typeface="Arial Black"/>
                <a:cs typeface="Arial Black"/>
              </a:rPr>
              <a:t>4.</a:t>
            </a:r>
            <a:r>
              <a:rPr lang="en-US" sz="3200" dirty="0">
                <a:latin typeface="Arial Black"/>
                <a:cs typeface="Arial Black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 Black"/>
                <a:cs typeface="Arial Black"/>
              </a:rPr>
              <a:t>UBSS Campus &amp;</a:t>
            </a:r>
            <a:r>
              <a:rPr sz="3200" b="1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Arial Black"/>
                <a:cs typeface="Arial Black"/>
              </a:rPr>
              <a:t>Technology</a:t>
            </a:r>
            <a:endParaRPr sz="3200" dirty="0">
              <a:latin typeface="Arial Black"/>
              <a:cs typeface="Arial Black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8" y="152400"/>
            <a:ext cx="328689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3675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525"/>
              </a:spcBef>
            </a:pP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OUR</a:t>
            </a:r>
            <a:r>
              <a:rPr sz="1800" b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CAMPUS</a:t>
            </a:r>
            <a:endParaRPr sz="1800">
              <a:latin typeface="Arial Black"/>
              <a:cs typeface="Arial Black"/>
            </a:endParaRPr>
          </a:p>
          <a:p>
            <a:pPr marL="263525" marR="25082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&amp;  </a:t>
            </a:r>
            <a:r>
              <a:rPr sz="1800" b="1" spc="-5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1800" b="1" spc="-1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CHNO</a:t>
            </a:r>
            <a:r>
              <a:rPr sz="1800" b="1" spc="-40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OGY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89870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lang="en-AU" sz="3200" b="0" spc="5" dirty="0">
                <a:solidFill>
                  <a:srgbClr val="000000"/>
                </a:solidFill>
                <a:latin typeface="Arial"/>
                <a:cs typeface="Arial"/>
              </a:rPr>
              <a:t>       </a:t>
            </a:r>
            <a:r>
              <a:rPr sz="4000" spc="5" dirty="0" err="1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4000" spc="-15" dirty="0" err="1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4000" b="1" dirty="0" err="1">
                <a:solidFill>
                  <a:srgbClr val="000000"/>
                </a:solidFill>
                <a:latin typeface="Arial"/>
                <a:cs typeface="Arial"/>
              </a:rPr>
              <a:t>GCA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420" y="1209802"/>
            <a:ext cx="2591435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287020" algn="l"/>
              </a:tabLst>
            </a:pPr>
            <a:r>
              <a:rPr sz="1600" b="1" spc="-5" dirty="0">
                <a:latin typeface="Arial"/>
                <a:cs typeface="Arial"/>
              </a:rPr>
              <a:t>Online, 24 hour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support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6231" y="1453641"/>
            <a:ext cx="5896610" cy="74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287655" algn="l"/>
              </a:tabLst>
            </a:pPr>
            <a:r>
              <a:rPr sz="1600" spc="-5" dirty="0">
                <a:latin typeface="Arial"/>
                <a:cs typeface="Arial"/>
              </a:rPr>
              <a:t>Comparable to universities </a:t>
            </a:r>
            <a:r>
              <a:rPr sz="1600" spc="-10" dirty="0">
                <a:latin typeface="Arial"/>
                <a:cs typeface="Arial"/>
              </a:rPr>
              <a:t>where </a:t>
            </a:r>
            <a:r>
              <a:rPr sz="1600" spc="-5" dirty="0">
                <a:latin typeface="Arial"/>
                <a:cs typeface="Arial"/>
              </a:rPr>
              <a:t>students can self manage  their course </a:t>
            </a:r>
            <a:r>
              <a:rPr sz="1600" dirty="0">
                <a:latin typeface="Arial"/>
                <a:cs typeface="Arial"/>
              </a:rPr>
              <a:t>using </a:t>
            </a:r>
            <a:r>
              <a:rPr sz="1600" spc="-5" dirty="0">
                <a:latin typeface="Arial"/>
                <a:cs typeface="Arial"/>
              </a:rPr>
              <a:t>an web-based Student Management  System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420" y="2673222"/>
            <a:ext cx="354076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287020" algn="l"/>
              </a:tabLst>
            </a:pPr>
            <a:r>
              <a:rPr sz="1600" b="1" spc="-5" dirty="0">
                <a:latin typeface="Arial"/>
                <a:cs typeface="Arial"/>
              </a:rPr>
              <a:t>Student </a:t>
            </a:r>
            <a:r>
              <a:rPr sz="1600" b="1" spc="-10" dirty="0">
                <a:latin typeface="Arial"/>
                <a:cs typeface="Arial"/>
              </a:rPr>
              <a:t>Services Online</a:t>
            </a:r>
            <a:r>
              <a:rPr sz="1600" b="1" spc="10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Features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6231" y="2917063"/>
            <a:ext cx="5805805" cy="293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287655" algn="l"/>
              </a:tabLst>
            </a:pPr>
            <a:r>
              <a:rPr sz="1600" spc="-5" dirty="0">
                <a:latin typeface="Arial"/>
                <a:cs typeface="Arial"/>
              </a:rPr>
              <a:t>Academic Certificates, Academic Progress Statement,  Academic Results </a:t>
            </a:r>
            <a:r>
              <a:rPr sz="1600" spc="-20" dirty="0">
                <a:latin typeface="Arial"/>
                <a:cs typeface="Arial"/>
              </a:rPr>
              <a:t>History, </a:t>
            </a:r>
            <a:r>
              <a:rPr sz="1600" spc="-5" dirty="0">
                <a:latin typeface="Arial"/>
                <a:cs typeface="Arial"/>
              </a:rPr>
              <a:t>Academic </a:t>
            </a:r>
            <a:r>
              <a:rPr sz="1600" spc="-10" dirty="0">
                <a:latin typeface="Arial"/>
                <a:cs typeface="Arial"/>
              </a:rPr>
              <a:t>Transcript, </a:t>
            </a:r>
            <a:r>
              <a:rPr sz="1600" spc="-5" dirty="0">
                <a:latin typeface="Arial"/>
                <a:cs typeface="Arial"/>
              </a:rPr>
              <a:t>Appeal  Application, Attendance, Change Password, CoE Change  Request, CoE Request, CoE </a:t>
            </a:r>
            <a:r>
              <a:rPr sz="1600" spc="-15" dirty="0">
                <a:latin typeface="Arial"/>
                <a:cs typeface="Arial"/>
              </a:rPr>
              <a:t>Review, </a:t>
            </a:r>
            <a:r>
              <a:rPr sz="1600" spc="-5" dirty="0">
                <a:latin typeface="Arial"/>
                <a:cs typeface="Arial"/>
              </a:rPr>
              <a:t>College Information,  Course Deferment, Request Course Extension, Disciplinary  Action, Emergency Contact Enrolment, Confirmation,  Feedback Form, Financial Status, Generate </a:t>
            </a:r>
            <a:r>
              <a:rPr sz="1600" spc="-10" dirty="0">
                <a:latin typeface="Arial"/>
                <a:cs typeface="Arial"/>
              </a:rPr>
              <a:t>Offer </a:t>
            </a:r>
            <a:r>
              <a:rPr sz="1600" spc="-15" dirty="0">
                <a:latin typeface="Arial"/>
                <a:cs typeface="Arial"/>
              </a:rPr>
              <a:t>Letter,  </a:t>
            </a:r>
            <a:r>
              <a:rPr sz="1600" spc="-5" dirty="0">
                <a:latin typeface="Arial"/>
                <a:cs typeface="Arial"/>
              </a:rPr>
              <a:t>Holiday Certificate, Journal, Leave Application, Policies and  Procedures, Record Proof of Payment, Refund Request,  Release Letter Request, Reset Student Password, Resit  Exam Application, Resit Exam </a:t>
            </a:r>
            <a:r>
              <a:rPr sz="1600" spc="-10" dirty="0">
                <a:latin typeface="Arial"/>
                <a:cs typeface="Arial"/>
              </a:rPr>
              <a:t>Timetable, </a:t>
            </a:r>
            <a:r>
              <a:rPr sz="1600" spc="-5" dirty="0">
                <a:latin typeface="Arial"/>
                <a:cs typeface="Arial"/>
              </a:rPr>
              <a:t>Subject Exemption,  Subject Selection, Student Card Replacement,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Timetable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39946" y="2132838"/>
            <a:ext cx="1928749" cy="765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/>
          <p:nvPr/>
        </p:nvSpPr>
        <p:spPr>
          <a:xfrm>
            <a:off x="6560566" y="314921"/>
            <a:ext cx="2308225" cy="6066790"/>
          </a:xfrm>
          <a:custGeom>
            <a:avLst/>
            <a:gdLst/>
            <a:ahLst/>
            <a:cxnLst/>
            <a:rect l="l" t="t" r="r" b="b"/>
            <a:pathLst>
              <a:path w="2308225" h="6066790">
                <a:moveTo>
                  <a:pt x="0" y="6066408"/>
                </a:moveTo>
                <a:lnTo>
                  <a:pt x="2308225" y="6066408"/>
                </a:lnTo>
                <a:lnTo>
                  <a:pt x="2308225" y="0"/>
                </a:lnTo>
                <a:lnTo>
                  <a:pt x="0" y="0"/>
                </a:lnTo>
                <a:lnTo>
                  <a:pt x="0" y="6066408"/>
                </a:lnTo>
                <a:close/>
              </a:path>
            </a:pathLst>
          </a:custGeom>
          <a:solidFill>
            <a:srgbClr val="DF1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525"/>
              </a:spcBef>
            </a:pP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OUR</a:t>
            </a:r>
            <a:r>
              <a:rPr sz="1800" b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CAMPUS</a:t>
            </a:r>
            <a:endParaRPr sz="1800">
              <a:latin typeface="Arial Black"/>
              <a:cs typeface="Arial Black"/>
            </a:endParaRPr>
          </a:p>
          <a:p>
            <a:pPr marL="263525" marR="25082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&amp;  </a:t>
            </a:r>
            <a:r>
              <a:rPr sz="1800" b="1" spc="-5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1800" b="1" spc="-1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CHNO</a:t>
            </a:r>
            <a:r>
              <a:rPr sz="1800" b="1" spc="-40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OGY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28315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sz="3600" spc="5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3600" spc="-15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CA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6719" y="998753"/>
            <a:ext cx="6337427" cy="5652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08703" y="103631"/>
            <a:ext cx="2540507" cy="917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135" rIns="0" bIns="0" rtlCol="0">
            <a:spAutoFit/>
          </a:bodyPr>
          <a:lstStyle/>
          <a:p>
            <a:pPr marL="263525" marR="64833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SAFETY</a:t>
            </a:r>
            <a:r>
              <a:rPr sz="2000" b="1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@  </a:t>
            </a:r>
            <a:r>
              <a:rPr sz="2000" b="1" spc="-5" dirty="0">
                <a:solidFill>
                  <a:srgbClr val="FFFFFF"/>
                </a:solidFill>
                <a:latin typeface="Arial Black"/>
                <a:cs typeface="Arial Black"/>
              </a:rPr>
              <a:t>THE  COLLEGE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1626870" y="487553"/>
            <a:ext cx="589025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Evacuation</a:t>
            </a:r>
            <a:r>
              <a:rPr sz="3600" spc="-85" dirty="0"/>
              <a:t> </a:t>
            </a:r>
            <a:r>
              <a:rPr sz="3600" dirty="0"/>
              <a:t>Procedure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9804" y="1224026"/>
            <a:ext cx="6133465" cy="549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Evacuation Plans are posted on every floor near </a:t>
            </a:r>
            <a:r>
              <a:rPr sz="1800" dirty="0">
                <a:latin typeface="Arial"/>
                <a:cs typeface="Arial"/>
              </a:rPr>
              <a:t>the lifts </a:t>
            </a:r>
            <a:r>
              <a:rPr sz="1800" spc="-5" dirty="0">
                <a:latin typeface="Arial"/>
                <a:cs typeface="Arial"/>
              </a:rPr>
              <a:t>and  in every room –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make yourself familiar 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with</a:t>
            </a:r>
            <a:r>
              <a:rPr sz="18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them.</a:t>
            </a:r>
            <a:endParaRPr sz="1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" t="19622" r="11338" b="4654"/>
          <a:stretch/>
        </p:blipFill>
        <p:spPr>
          <a:xfrm>
            <a:off x="839638" y="2438400"/>
            <a:ext cx="4572000" cy="39433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2589" y="1989559"/>
            <a:ext cx="4647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Levels 10 &amp; 11, </a:t>
            </a:r>
            <a:r>
              <a:rPr lang="en-US" sz="2000" b="1" dirty="0">
                <a:solidFill>
                  <a:srgbClr val="FF0000"/>
                </a:solidFill>
              </a:rPr>
              <a:t>233 Castlereagh St, Sydney </a:t>
            </a:r>
            <a:endParaRPr lang="en-AU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1353425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60566" y="314921"/>
            <a:ext cx="2308225" cy="6066790"/>
          </a:xfrm>
          <a:custGeom>
            <a:avLst/>
            <a:gdLst/>
            <a:ahLst/>
            <a:cxnLst/>
            <a:rect l="l" t="t" r="r" b="b"/>
            <a:pathLst>
              <a:path w="2308225" h="6066790">
                <a:moveTo>
                  <a:pt x="0" y="6066408"/>
                </a:moveTo>
                <a:lnTo>
                  <a:pt x="2308225" y="6066408"/>
                </a:lnTo>
                <a:lnTo>
                  <a:pt x="2308225" y="0"/>
                </a:lnTo>
                <a:lnTo>
                  <a:pt x="0" y="0"/>
                </a:lnTo>
                <a:lnTo>
                  <a:pt x="0" y="6066408"/>
                </a:lnTo>
                <a:close/>
              </a:path>
            </a:pathLst>
          </a:custGeom>
          <a:solidFill>
            <a:srgbClr val="DF1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525"/>
              </a:spcBef>
            </a:pP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OUR</a:t>
            </a:r>
            <a:r>
              <a:rPr sz="1800" b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CAMPUS</a:t>
            </a:r>
            <a:endParaRPr sz="1800">
              <a:latin typeface="Arial Black"/>
              <a:cs typeface="Arial Black"/>
            </a:endParaRPr>
          </a:p>
          <a:p>
            <a:pPr marL="263525" marR="25082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&amp;  </a:t>
            </a:r>
            <a:r>
              <a:rPr sz="1800" b="1" spc="-5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1800" b="1" spc="-1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CHNO</a:t>
            </a:r>
            <a:r>
              <a:rPr sz="1800" b="1" spc="-40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OGY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89870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lang="en-AU" sz="3200" b="0" spc="5" dirty="0">
                <a:solidFill>
                  <a:srgbClr val="000000"/>
                </a:solidFill>
                <a:latin typeface="Arial"/>
                <a:cs typeface="Arial"/>
              </a:rPr>
              <a:t>       </a:t>
            </a:r>
            <a:r>
              <a:rPr sz="4000" spc="5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4000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4000" dirty="0">
                <a:solidFill>
                  <a:srgbClr val="000000"/>
                </a:solidFill>
                <a:latin typeface="Arial"/>
                <a:cs typeface="Arial"/>
              </a:rPr>
              <a:t>odle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420" y="3940683"/>
            <a:ext cx="6180455" cy="2199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marR="5080" indent="-188595">
              <a:lnSpc>
                <a:spcPct val="140000"/>
              </a:lnSpc>
              <a:buClr>
                <a:srgbClr val="DF1E33"/>
              </a:buClr>
              <a:buFont typeface="Wingdings"/>
              <a:buChar char=""/>
              <a:tabLst>
                <a:tab pos="201930" algn="l"/>
              </a:tabLst>
            </a:pPr>
            <a:r>
              <a:rPr sz="1400" dirty="0">
                <a:latin typeface="Calibri"/>
                <a:cs typeface="Calibri"/>
              </a:rPr>
              <a:t>Moodle </a:t>
            </a:r>
            <a:r>
              <a:rPr sz="1400" spc="-5" dirty="0">
                <a:latin typeface="Calibri"/>
                <a:cs typeface="Calibri"/>
              </a:rPr>
              <a:t>was </a:t>
            </a:r>
            <a:r>
              <a:rPr sz="1400" dirty="0">
                <a:latin typeface="Calibri"/>
                <a:cs typeface="Calibri"/>
              </a:rPr>
              <a:t>originally </a:t>
            </a:r>
            <a:r>
              <a:rPr sz="1400" spc="-5" dirty="0">
                <a:latin typeface="Calibri"/>
                <a:cs typeface="Calibri"/>
              </a:rPr>
              <a:t>developed </a:t>
            </a:r>
            <a:r>
              <a:rPr sz="1400" spc="-10" dirty="0">
                <a:latin typeface="Calibri"/>
                <a:cs typeface="Calibri"/>
              </a:rPr>
              <a:t>by </a:t>
            </a:r>
            <a:r>
              <a:rPr sz="1400" dirty="0">
                <a:latin typeface="Calibri"/>
                <a:cs typeface="Calibri"/>
              </a:rPr>
              <a:t>Martin </a:t>
            </a:r>
            <a:r>
              <a:rPr sz="1400" spc="-5" dirty="0">
                <a:latin typeface="Calibri"/>
                <a:cs typeface="Calibri"/>
              </a:rPr>
              <a:t>Dougiamas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dirty="0">
                <a:latin typeface="Calibri"/>
                <a:cs typeface="Calibri"/>
              </a:rPr>
              <a:t>help </a:t>
            </a:r>
            <a:r>
              <a:rPr sz="1400" spc="-10" dirty="0">
                <a:latin typeface="Calibri"/>
                <a:cs typeface="Calibri"/>
              </a:rPr>
              <a:t>educators create  </a:t>
            </a:r>
            <a:r>
              <a:rPr sz="1400" spc="-5" dirty="0">
                <a:latin typeface="Calibri"/>
                <a:cs typeface="Calibri"/>
              </a:rPr>
              <a:t>online  </a:t>
            </a:r>
            <a:r>
              <a:rPr sz="1400" spc="-10" dirty="0">
                <a:latin typeface="Calibri"/>
                <a:cs typeface="Calibri"/>
              </a:rPr>
              <a:t>courses  </a:t>
            </a:r>
            <a:r>
              <a:rPr sz="1400" dirty="0">
                <a:latin typeface="Calibri"/>
                <a:cs typeface="Calibri"/>
              </a:rPr>
              <a:t>with  a  </a:t>
            </a:r>
            <a:r>
              <a:rPr sz="1400" spc="-10" dirty="0">
                <a:latin typeface="Calibri"/>
                <a:cs typeface="Calibri"/>
              </a:rPr>
              <a:t>focus  </a:t>
            </a:r>
            <a:r>
              <a:rPr sz="1400" dirty="0">
                <a:latin typeface="Calibri"/>
                <a:cs typeface="Calibri"/>
              </a:rPr>
              <a:t>on  </a:t>
            </a:r>
            <a:r>
              <a:rPr sz="1400" spc="-5" dirty="0">
                <a:latin typeface="Calibri"/>
                <a:cs typeface="Calibri"/>
              </a:rPr>
              <a:t>interaction  </a:t>
            </a:r>
            <a:r>
              <a:rPr sz="1400" dirty="0">
                <a:latin typeface="Calibri"/>
                <a:cs typeface="Calibri"/>
              </a:rPr>
              <a:t>and  </a:t>
            </a:r>
            <a:r>
              <a:rPr sz="1400" spc="-5" dirty="0">
                <a:latin typeface="Calibri"/>
                <a:cs typeface="Calibri"/>
              </a:rPr>
              <a:t>collaborative  construction    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</a:p>
          <a:p>
            <a:pPr marL="201295">
              <a:lnSpc>
                <a:spcPct val="100000"/>
              </a:lnSpc>
              <a:spcBef>
                <a:spcPts val="675"/>
              </a:spcBef>
            </a:pPr>
            <a:r>
              <a:rPr sz="1400" spc="-10" dirty="0">
                <a:latin typeface="Calibri"/>
                <a:cs typeface="Calibri"/>
              </a:rPr>
              <a:t>content, </a:t>
            </a:r>
            <a:r>
              <a:rPr sz="1400" dirty="0">
                <a:latin typeface="Calibri"/>
                <a:cs typeface="Calibri"/>
              </a:rPr>
              <a:t>and is </a:t>
            </a:r>
            <a:r>
              <a:rPr sz="1400" spc="5" dirty="0">
                <a:latin typeface="Calibri"/>
                <a:cs typeface="Calibri"/>
              </a:rPr>
              <a:t>in </a:t>
            </a:r>
            <a:r>
              <a:rPr sz="1400" spc="-5" dirty="0">
                <a:latin typeface="Calibri"/>
                <a:cs typeface="Calibri"/>
              </a:rPr>
              <a:t>continual evolution. The </a:t>
            </a:r>
            <a:r>
              <a:rPr sz="1400" spc="-10" dirty="0">
                <a:latin typeface="Calibri"/>
                <a:cs typeface="Calibri"/>
              </a:rPr>
              <a:t>first version </a:t>
            </a:r>
            <a:r>
              <a:rPr sz="1400" dirty="0">
                <a:latin typeface="Calibri"/>
                <a:cs typeface="Calibri"/>
              </a:rPr>
              <a:t>of </a:t>
            </a:r>
            <a:r>
              <a:rPr sz="1400" spc="-5" dirty="0">
                <a:latin typeface="Calibri"/>
                <a:cs typeface="Calibri"/>
              </a:rPr>
              <a:t>Moodle </a:t>
            </a:r>
            <a:r>
              <a:rPr sz="1400" dirty="0">
                <a:latin typeface="Calibri"/>
                <a:cs typeface="Calibri"/>
              </a:rPr>
              <a:t>was </a:t>
            </a:r>
            <a:r>
              <a:rPr sz="1400" spc="-5" dirty="0">
                <a:latin typeface="Calibri"/>
                <a:cs typeface="Calibri"/>
              </a:rPr>
              <a:t>released 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</a:p>
          <a:p>
            <a:pPr marL="201295">
              <a:lnSpc>
                <a:spcPct val="100000"/>
              </a:lnSpc>
              <a:spcBef>
                <a:spcPts val="670"/>
              </a:spcBef>
            </a:pPr>
            <a:r>
              <a:rPr sz="1400" spc="-5" dirty="0">
                <a:latin typeface="Calibri"/>
                <a:cs typeface="Calibri"/>
              </a:rPr>
              <a:t>20 August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2002.</a:t>
            </a:r>
            <a:endParaRPr sz="1400" dirty="0">
              <a:latin typeface="Calibri"/>
              <a:cs typeface="Calibri"/>
            </a:endParaRPr>
          </a:p>
          <a:p>
            <a:pPr marL="201295" marR="6350" indent="-188595">
              <a:lnSpc>
                <a:spcPct val="140000"/>
              </a:lnSpc>
              <a:spcBef>
                <a:spcPts val="335"/>
              </a:spcBef>
              <a:buClr>
                <a:srgbClr val="DF1E33"/>
              </a:buClr>
              <a:buFont typeface="Wingdings"/>
              <a:buChar char=""/>
              <a:tabLst>
                <a:tab pos="201930" algn="l"/>
              </a:tabLst>
            </a:pPr>
            <a:r>
              <a:rPr sz="1400" spc="-5" dirty="0">
                <a:latin typeface="Calibri"/>
                <a:cs typeface="Calibri"/>
              </a:rPr>
              <a:t>Learning platform allows material </a:t>
            </a:r>
            <a:r>
              <a:rPr sz="1400" spc="-10" dirty="0">
                <a:latin typeface="Calibri"/>
                <a:cs typeface="Calibri"/>
              </a:rPr>
              <a:t>presented </a:t>
            </a:r>
            <a:r>
              <a:rPr sz="1400" dirty="0">
                <a:latin typeface="Calibri"/>
                <a:cs typeface="Calibri"/>
              </a:rPr>
              <a:t>in classes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be viewed </a:t>
            </a:r>
            <a:r>
              <a:rPr sz="1400" spc="-10" dirty="0">
                <a:latin typeface="Calibri"/>
                <a:cs typeface="Calibri"/>
              </a:rPr>
              <a:t>by </a:t>
            </a:r>
            <a:r>
              <a:rPr sz="1400" spc="-5" dirty="0">
                <a:latin typeface="Calibri"/>
                <a:cs typeface="Calibri"/>
              </a:rPr>
              <a:t>student </a:t>
            </a:r>
            <a:r>
              <a:rPr sz="1400" spc="5" dirty="0">
                <a:latin typeface="Calibri"/>
                <a:cs typeface="Calibri"/>
              </a:rPr>
              <a:t>via  </a:t>
            </a:r>
            <a:r>
              <a:rPr sz="1400" spc="-10" dirty="0">
                <a:latin typeface="Calibri"/>
                <a:cs typeface="Calibri"/>
              </a:rPr>
              <a:t>Internet </a:t>
            </a:r>
            <a:r>
              <a:rPr sz="1400" spc="-5" dirty="0">
                <a:latin typeface="Calibri"/>
                <a:cs typeface="Calibri"/>
              </a:rPr>
              <a:t>connection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24/7</a:t>
            </a:r>
            <a:endParaRPr sz="1400" dirty="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1010"/>
              </a:spcBef>
              <a:buClr>
                <a:srgbClr val="DF1E33"/>
              </a:buClr>
              <a:buFont typeface="Wingdings"/>
              <a:buChar char=""/>
              <a:tabLst>
                <a:tab pos="201930" algn="l"/>
              </a:tabLst>
            </a:pPr>
            <a:r>
              <a:rPr sz="1400" spc="-10" dirty="0">
                <a:latin typeface="Calibri"/>
                <a:cs typeface="Calibri"/>
              </a:rPr>
              <a:t>There are </a:t>
            </a:r>
            <a:r>
              <a:rPr sz="1400" spc="-5" dirty="0">
                <a:latin typeface="Calibri"/>
                <a:cs typeface="Calibri"/>
              </a:rPr>
              <a:t>74,992 </a:t>
            </a:r>
            <a:r>
              <a:rPr sz="1400" spc="-10" dirty="0">
                <a:latin typeface="Calibri"/>
                <a:cs typeface="Calibri"/>
              </a:rPr>
              <a:t>currently </a:t>
            </a:r>
            <a:r>
              <a:rPr sz="1400" spc="-5" dirty="0">
                <a:latin typeface="Calibri"/>
                <a:cs typeface="Calibri"/>
              </a:rPr>
              <a:t>active sites that </a:t>
            </a:r>
            <a:r>
              <a:rPr sz="1400" spc="-15" dirty="0">
                <a:latin typeface="Calibri"/>
                <a:cs typeface="Calibri"/>
              </a:rPr>
              <a:t>have </a:t>
            </a:r>
            <a:r>
              <a:rPr sz="1400" spc="-10" dirty="0">
                <a:latin typeface="Calibri"/>
                <a:cs typeface="Calibri"/>
              </a:rPr>
              <a:t>registered </a:t>
            </a:r>
            <a:r>
              <a:rPr sz="1400" spc="-5" dirty="0">
                <a:latin typeface="Calibri"/>
                <a:cs typeface="Calibri"/>
              </a:rPr>
              <a:t>from </a:t>
            </a:r>
            <a:r>
              <a:rPr sz="1400" dirty="0">
                <a:latin typeface="Calibri"/>
                <a:cs typeface="Calibri"/>
              </a:rPr>
              <a:t>227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countries.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63752" y="929639"/>
            <a:ext cx="4875276" cy="3323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59636" y="1124711"/>
            <a:ext cx="4286250" cy="2736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08703" y="103631"/>
            <a:ext cx="2540507" cy="917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4174" y="389103"/>
            <a:ext cx="3796744" cy="789870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 algn="l">
              <a:lnSpc>
                <a:spcPct val="100000"/>
              </a:lnSpc>
            </a:pP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Moodle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1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STUDENT</a:t>
            </a:r>
            <a:endParaRPr sz="2000">
              <a:latin typeface="Arial Black"/>
              <a:cs typeface="Arial Black"/>
            </a:endParaRPr>
          </a:p>
          <a:p>
            <a:pPr marL="92075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Arial Black"/>
                <a:cs typeface="Arial Black"/>
              </a:rPr>
              <a:t>SERVICES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0040" y="1278636"/>
            <a:ext cx="5791200" cy="5047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2437" y="1322070"/>
            <a:ext cx="4330700" cy="2654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latin typeface="Arial"/>
                <a:cs typeface="Arial"/>
              </a:rPr>
              <a:t>Moodle </a:t>
            </a:r>
            <a:r>
              <a:rPr sz="1700" spc="-5" dirty="0">
                <a:latin typeface="Arial"/>
                <a:cs typeface="Arial"/>
              </a:rPr>
              <a:t>will </a:t>
            </a:r>
            <a:r>
              <a:rPr sz="1700" dirty="0">
                <a:latin typeface="Arial"/>
                <a:cs typeface="Arial"/>
              </a:rPr>
              <a:t>give </a:t>
            </a:r>
            <a:r>
              <a:rPr sz="1700" spc="-10" dirty="0">
                <a:latin typeface="Arial"/>
                <a:cs typeface="Arial"/>
              </a:rPr>
              <a:t>you </a:t>
            </a:r>
            <a:r>
              <a:rPr sz="1700" dirty="0">
                <a:latin typeface="Arial"/>
                <a:cs typeface="Arial"/>
              </a:rPr>
              <a:t>access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to: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375285" indent="-362585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75920" algn="l"/>
              </a:tabLst>
            </a:pPr>
            <a:r>
              <a:rPr sz="1700" dirty="0">
                <a:latin typeface="Arial"/>
                <a:cs typeface="Arial"/>
              </a:rPr>
              <a:t>Subject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Outlines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"/>
              </a:spcBef>
              <a:buClr>
                <a:srgbClr val="DF1E33"/>
              </a:buClr>
              <a:buFont typeface="Wingdings"/>
              <a:buChar char=""/>
            </a:pPr>
            <a:endParaRPr sz="1750" dirty="0">
              <a:latin typeface="Times New Roman"/>
              <a:cs typeface="Times New Roman"/>
            </a:endParaRPr>
          </a:p>
          <a:p>
            <a:pPr marL="375285" indent="-362585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75920" algn="l"/>
              </a:tabLst>
            </a:pPr>
            <a:r>
              <a:rPr sz="1700" dirty="0" smtClean="0">
                <a:latin typeface="Arial"/>
                <a:cs typeface="Arial"/>
              </a:rPr>
              <a:t>Readings </a:t>
            </a:r>
            <a:r>
              <a:rPr sz="1700" dirty="0">
                <a:latin typeface="Arial"/>
                <a:cs typeface="Arial"/>
              </a:rPr>
              <a:t>and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recordings</a:t>
            </a:r>
          </a:p>
          <a:p>
            <a:pPr>
              <a:lnSpc>
                <a:spcPct val="100000"/>
              </a:lnSpc>
              <a:spcBef>
                <a:spcPts val="27"/>
              </a:spcBef>
              <a:buClr>
                <a:srgbClr val="DF1E33"/>
              </a:buClr>
              <a:buFont typeface="Wingdings"/>
              <a:buChar char=""/>
            </a:pPr>
            <a:endParaRPr sz="1750" dirty="0">
              <a:latin typeface="Times New Roman"/>
              <a:cs typeface="Times New Roman"/>
            </a:endParaRPr>
          </a:p>
          <a:p>
            <a:pPr marL="375285" indent="-362585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75920" algn="l"/>
              </a:tabLst>
            </a:pPr>
            <a:r>
              <a:rPr sz="1700" dirty="0">
                <a:latin typeface="Arial"/>
                <a:cs typeface="Arial"/>
              </a:rPr>
              <a:t>Submission of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assignments</a:t>
            </a:r>
          </a:p>
          <a:p>
            <a:pPr>
              <a:lnSpc>
                <a:spcPct val="100000"/>
              </a:lnSpc>
              <a:spcBef>
                <a:spcPts val="27"/>
              </a:spcBef>
              <a:buClr>
                <a:srgbClr val="DF1E33"/>
              </a:buClr>
              <a:buFont typeface="Wingdings"/>
              <a:buChar char=""/>
            </a:pPr>
            <a:endParaRPr sz="1750" dirty="0">
              <a:latin typeface="Times New Roman"/>
              <a:cs typeface="Times New Roman"/>
            </a:endParaRPr>
          </a:p>
          <a:p>
            <a:pPr marL="375285" indent="-362585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75920" algn="l"/>
              </a:tabLst>
            </a:pPr>
            <a:r>
              <a:rPr sz="1700" dirty="0">
                <a:latin typeface="Arial"/>
                <a:cs typeface="Arial"/>
              </a:rPr>
              <a:t>Grades /</a:t>
            </a:r>
            <a:r>
              <a:rPr sz="1700" spc="-10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Marks</a:t>
            </a:r>
          </a:p>
        </p:txBody>
      </p:sp>
      <p:sp>
        <p:nvSpPr>
          <p:cNvPr id="6" name="object 6"/>
          <p:cNvSpPr/>
          <p:nvPr/>
        </p:nvSpPr>
        <p:spPr>
          <a:xfrm>
            <a:off x="4065904" y="2238324"/>
            <a:ext cx="1751076" cy="530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509058"/>
            <a:ext cx="6560566" cy="972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55972" y="4509134"/>
            <a:ext cx="1944370" cy="972819"/>
          </a:xfrm>
          <a:custGeom>
            <a:avLst/>
            <a:gdLst/>
            <a:ahLst/>
            <a:cxnLst/>
            <a:rect l="l" t="t" r="r" b="b"/>
            <a:pathLst>
              <a:path w="1944370" h="972820">
                <a:moveTo>
                  <a:pt x="0" y="486409"/>
                </a:moveTo>
                <a:lnTo>
                  <a:pt x="8185" y="423005"/>
                </a:lnTo>
                <a:lnTo>
                  <a:pt x="32059" y="362065"/>
                </a:lnTo>
                <a:lnTo>
                  <a:pt x="70595" y="304101"/>
                </a:lnTo>
                <a:lnTo>
                  <a:pt x="122769" y="249627"/>
                </a:lnTo>
                <a:lnTo>
                  <a:pt x="153651" y="223859"/>
                </a:lnTo>
                <a:lnTo>
                  <a:pt x="187557" y="199156"/>
                </a:lnTo>
                <a:lnTo>
                  <a:pt x="224361" y="175582"/>
                </a:lnTo>
                <a:lnTo>
                  <a:pt x="263933" y="153201"/>
                </a:lnTo>
                <a:lnTo>
                  <a:pt x="306146" y="132077"/>
                </a:lnTo>
                <a:lnTo>
                  <a:pt x="350872" y="112274"/>
                </a:lnTo>
                <a:lnTo>
                  <a:pt x="397983" y="93858"/>
                </a:lnTo>
                <a:lnTo>
                  <a:pt x="447350" y="76890"/>
                </a:lnTo>
                <a:lnTo>
                  <a:pt x="498846" y="61437"/>
                </a:lnTo>
                <a:lnTo>
                  <a:pt x="552341" y="47561"/>
                </a:lnTo>
                <a:lnTo>
                  <a:pt x="607709" y="35328"/>
                </a:lnTo>
                <a:lnTo>
                  <a:pt x="664821" y="24800"/>
                </a:lnTo>
                <a:lnTo>
                  <a:pt x="723549" y="16043"/>
                </a:lnTo>
                <a:lnTo>
                  <a:pt x="783765" y="9120"/>
                </a:lnTo>
                <a:lnTo>
                  <a:pt x="845340" y="4096"/>
                </a:lnTo>
                <a:lnTo>
                  <a:pt x="908147" y="1034"/>
                </a:lnTo>
                <a:lnTo>
                  <a:pt x="972057" y="0"/>
                </a:lnTo>
                <a:lnTo>
                  <a:pt x="1035983" y="1034"/>
                </a:lnTo>
                <a:lnTo>
                  <a:pt x="1098803" y="4096"/>
                </a:lnTo>
                <a:lnTo>
                  <a:pt x="1160391" y="9120"/>
                </a:lnTo>
                <a:lnTo>
                  <a:pt x="1220618" y="16043"/>
                </a:lnTo>
                <a:lnTo>
                  <a:pt x="1279356" y="24800"/>
                </a:lnTo>
                <a:lnTo>
                  <a:pt x="1336477" y="35328"/>
                </a:lnTo>
                <a:lnTo>
                  <a:pt x="1391853" y="47561"/>
                </a:lnTo>
                <a:lnTo>
                  <a:pt x="1445357" y="61437"/>
                </a:lnTo>
                <a:lnTo>
                  <a:pt x="1496859" y="76890"/>
                </a:lnTo>
                <a:lnTo>
                  <a:pt x="1546232" y="93858"/>
                </a:lnTo>
                <a:lnTo>
                  <a:pt x="1593347" y="112274"/>
                </a:lnTo>
                <a:lnTo>
                  <a:pt x="1638078" y="132077"/>
                </a:lnTo>
                <a:lnTo>
                  <a:pt x="1680295" y="153201"/>
                </a:lnTo>
                <a:lnTo>
                  <a:pt x="1719871" y="175582"/>
                </a:lnTo>
                <a:lnTo>
                  <a:pt x="1756677" y="199156"/>
                </a:lnTo>
                <a:lnTo>
                  <a:pt x="1790585" y="223859"/>
                </a:lnTo>
                <a:lnTo>
                  <a:pt x="1821468" y="249627"/>
                </a:lnTo>
                <a:lnTo>
                  <a:pt x="1849198" y="276396"/>
                </a:lnTo>
                <a:lnTo>
                  <a:pt x="1894683" y="332679"/>
                </a:lnTo>
                <a:lnTo>
                  <a:pt x="1926017" y="392195"/>
                </a:lnTo>
                <a:lnTo>
                  <a:pt x="1942175" y="454431"/>
                </a:lnTo>
                <a:lnTo>
                  <a:pt x="1944242" y="486409"/>
                </a:lnTo>
                <a:lnTo>
                  <a:pt x="1942175" y="518402"/>
                </a:lnTo>
                <a:lnTo>
                  <a:pt x="1926017" y="580660"/>
                </a:lnTo>
                <a:lnTo>
                  <a:pt x="1894683" y="640189"/>
                </a:lnTo>
                <a:lnTo>
                  <a:pt x="1849198" y="696479"/>
                </a:lnTo>
                <a:lnTo>
                  <a:pt x="1821468" y="723248"/>
                </a:lnTo>
                <a:lnTo>
                  <a:pt x="1790585" y="749016"/>
                </a:lnTo>
                <a:lnTo>
                  <a:pt x="1756677" y="773718"/>
                </a:lnTo>
                <a:lnTo>
                  <a:pt x="1719871" y="797290"/>
                </a:lnTo>
                <a:lnTo>
                  <a:pt x="1680295" y="819668"/>
                </a:lnTo>
                <a:lnTo>
                  <a:pt x="1638078" y="840788"/>
                </a:lnTo>
                <a:lnTo>
                  <a:pt x="1593347" y="860586"/>
                </a:lnTo>
                <a:lnTo>
                  <a:pt x="1546232" y="878998"/>
                </a:lnTo>
                <a:lnTo>
                  <a:pt x="1496859" y="895960"/>
                </a:lnTo>
                <a:lnTo>
                  <a:pt x="1445357" y="911409"/>
                </a:lnTo>
                <a:lnTo>
                  <a:pt x="1391853" y="925279"/>
                </a:lnTo>
                <a:lnTo>
                  <a:pt x="1336477" y="937508"/>
                </a:lnTo>
                <a:lnTo>
                  <a:pt x="1279356" y="948031"/>
                </a:lnTo>
                <a:lnTo>
                  <a:pt x="1220618" y="956784"/>
                </a:lnTo>
                <a:lnTo>
                  <a:pt x="1160391" y="963704"/>
                </a:lnTo>
                <a:lnTo>
                  <a:pt x="1098803" y="968725"/>
                </a:lnTo>
                <a:lnTo>
                  <a:pt x="1035983" y="971785"/>
                </a:lnTo>
                <a:lnTo>
                  <a:pt x="972057" y="972819"/>
                </a:lnTo>
                <a:lnTo>
                  <a:pt x="908147" y="971785"/>
                </a:lnTo>
                <a:lnTo>
                  <a:pt x="845340" y="968725"/>
                </a:lnTo>
                <a:lnTo>
                  <a:pt x="783765" y="963704"/>
                </a:lnTo>
                <a:lnTo>
                  <a:pt x="723549" y="956784"/>
                </a:lnTo>
                <a:lnTo>
                  <a:pt x="664821" y="948031"/>
                </a:lnTo>
                <a:lnTo>
                  <a:pt x="607709" y="937508"/>
                </a:lnTo>
                <a:lnTo>
                  <a:pt x="552341" y="925279"/>
                </a:lnTo>
                <a:lnTo>
                  <a:pt x="498846" y="911409"/>
                </a:lnTo>
                <a:lnTo>
                  <a:pt x="447350" y="895960"/>
                </a:lnTo>
                <a:lnTo>
                  <a:pt x="397983" y="878998"/>
                </a:lnTo>
                <a:lnTo>
                  <a:pt x="350872" y="860586"/>
                </a:lnTo>
                <a:lnTo>
                  <a:pt x="306146" y="840788"/>
                </a:lnTo>
                <a:lnTo>
                  <a:pt x="263933" y="819668"/>
                </a:lnTo>
                <a:lnTo>
                  <a:pt x="224361" y="797290"/>
                </a:lnTo>
                <a:lnTo>
                  <a:pt x="187557" y="773718"/>
                </a:lnTo>
                <a:lnTo>
                  <a:pt x="153651" y="749016"/>
                </a:lnTo>
                <a:lnTo>
                  <a:pt x="122769" y="723248"/>
                </a:lnTo>
                <a:lnTo>
                  <a:pt x="95042" y="696479"/>
                </a:lnTo>
                <a:lnTo>
                  <a:pt x="49558" y="640189"/>
                </a:lnTo>
                <a:lnTo>
                  <a:pt x="18225" y="580660"/>
                </a:lnTo>
                <a:lnTo>
                  <a:pt x="2067" y="518402"/>
                </a:lnTo>
                <a:lnTo>
                  <a:pt x="0" y="486409"/>
                </a:lnTo>
                <a:close/>
              </a:path>
            </a:pathLst>
          </a:custGeom>
          <a:ln w="57150">
            <a:solidFill>
              <a:srgbClr val="DF1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33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/>
          <p:nvPr/>
        </p:nvSpPr>
        <p:spPr>
          <a:xfrm>
            <a:off x="6560566" y="314921"/>
            <a:ext cx="2308225" cy="6066790"/>
          </a:xfrm>
          <a:custGeom>
            <a:avLst/>
            <a:gdLst/>
            <a:ahLst/>
            <a:cxnLst/>
            <a:rect l="l" t="t" r="r" b="b"/>
            <a:pathLst>
              <a:path w="2308225" h="6066790">
                <a:moveTo>
                  <a:pt x="0" y="6066408"/>
                </a:moveTo>
                <a:lnTo>
                  <a:pt x="2308225" y="6066408"/>
                </a:lnTo>
                <a:lnTo>
                  <a:pt x="2308225" y="0"/>
                </a:lnTo>
                <a:lnTo>
                  <a:pt x="0" y="0"/>
                </a:lnTo>
                <a:lnTo>
                  <a:pt x="0" y="6066408"/>
                </a:lnTo>
                <a:close/>
              </a:path>
            </a:pathLst>
          </a:custGeom>
          <a:solidFill>
            <a:srgbClr val="DF1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525"/>
              </a:spcBef>
            </a:pP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OUR</a:t>
            </a:r>
            <a:r>
              <a:rPr sz="1800" b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CAMPUS</a:t>
            </a:r>
            <a:endParaRPr sz="1800">
              <a:latin typeface="Arial Black"/>
              <a:cs typeface="Arial Black"/>
            </a:endParaRPr>
          </a:p>
          <a:p>
            <a:pPr marL="263525" marR="25082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&amp;  </a:t>
            </a:r>
            <a:r>
              <a:rPr sz="1800" b="1" spc="-5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1800" b="1" spc="-1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CHNO</a:t>
            </a:r>
            <a:r>
              <a:rPr sz="1800" b="1" spc="-40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OGY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28315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lang="en-AU" sz="3600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dirty="0" smtClean="0">
                <a:solidFill>
                  <a:srgbClr val="000000"/>
                </a:solidFill>
                <a:latin typeface="Arial"/>
                <a:cs typeface="Arial"/>
              </a:rPr>
              <a:t>-Re</a:t>
            </a:r>
            <a:r>
              <a:rPr sz="3600" spc="-15" dirty="0" smtClean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dirty="0" smtClean="0">
                <a:solidFill>
                  <a:srgbClr val="000000"/>
                </a:solidFill>
                <a:latin typeface="Arial"/>
                <a:cs typeface="Arial"/>
              </a:rPr>
              <a:t>our</a:t>
            </a:r>
            <a:r>
              <a:rPr sz="3600" spc="-15" dirty="0" smtClean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3600" dirty="0" smtClean="0">
                <a:solidFill>
                  <a:srgbClr val="000000"/>
                </a:solidFill>
                <a:latin typeface="Arial"/>
                <a:cs typeface="Arial"/>
              </a:rPr>
              <a:t>es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08703" y="103631"/>
            <a:ext cx="2540507" cy="917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63720" y="773430"/>
            <a:ext cx="1928749" cy="765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110" y="1046479"/>
            <a:ext cx="3994150" cy="56879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61282" y="2136632"/>
            <a:ext cx="2094230" cy="64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ct val="160200"/>
              </a:lnSpc>
              <a:buClr>
                <a:srgbClr val="DF1E33"/>
              </a:buClr>
              <a:buFont typeface="Wingdings"/>
              <a:buChar char=""/>
              <a:tabLst>
                <a:tab pos="287020" algn="l"/>
              </a:tabLst>
            </a:pPr>
            <a:r>
              <a:rPr sz="1300" spc="-5" dirty="0">
                <a:latin typeface="Arial"/>
                <a:cs typeface="Arial"/>
              </a:rPr>
              <a:t>Access to thousands </a:t>
            </a:r>
            <a:r>
              <a:rPr sz="1300" spc="-10" dirty="0">
                <a:latin typeface="Arial"/>
                <a:cs typeface="Arial"/>
              </a:rPr>
              <a:t>of  publications via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MyGCA.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61282" y="3167633"/>
            <a:ext cx="2052320" cy="1279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ct val="160000"/>
              </a:lnSpc>
              <a:buClr>
                <a:srgbClr val="DF1E33"/>
              </a:buClr>
              <a:buFont typeface="Wingdings"/>
              <a:buChar char=""/>
              <a:tabLst>
                <a:tab pos="287020" algn="l"/>
              </a:tabLst>
            </a:pPr>
            <a:r>
              <a:rPr sz="1300" spc="-10" dirty="0">
                <a:latin typeface="Arial"/>
                <a:cs typeface="Arial"/>
              </a:rPr>
              <a:t>EBSCO, ProQuest,  Emerald, Oxford  </a:t>
            </a:r>
            <a:r>
              <a:rPr sz="1300" spc="-5" dirty="0">
                <a:latin typeface="Arial"/>
                <a:cs typeface="Arial"/>
              </a:rPr>
              <a:t>Reference, Informit </a:t>
            </a:r>
            <a:r>
              <a:rPr sz="1300" spc="-10" dirty="0">
                <a:latin typeface="Arial"/>
                <a:cs typeface="Arial"/>
              </a:rPr>
              <a:t>and  </a:t>
            </a:r>
            <a:r>
              <a:rPr sz="1300" spc="-5" dirty="0">
                <a:latin typeface="Arial"/>
                <a:cs typeface="Arial"/>
              </a:rPr>
              <a:t>Gale Cengage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Learning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" y="152400"/>
            <a:ext cx="2513509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3675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525"/>
              </a:spcBef>
            </a:pP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OUR</a:t>
            </a:r>
            <a:r>
              <a:rPr sz="1800" b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CAMPUS</a:t>
            </a:r>
            <a:endParaRPr sz="1800">
              <a:latin typeface="Arial Black"/>
              <a:cs typeface="Arial Black"/>
            </a:endParaRPr>
          </a:p>
          <a:p>
            <a:pPr marL="263525" marR="25082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&amp;  </a:t>
            </a:r>
            <a:r>
              <a:rPr sz="1800" b="1" spc="-5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1800" b="1" spc="-1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CHNO</a:t>
            </a:r>
            <a:r>
              <a:rPr sz="1800" b="1" spc="-40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OGY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2489200" y="899160"/>
            <a:ext cx="589025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AU" spc="-25" dirty="0"/>
              <a:t>   </a:t>
            </a:r>
            <a:r>
              <a:rPr sz="4000" spc="-25" dirty="0"/>
              <a:t>W</a:t>
            </a:r>
            <a:r>
              <a:rPr sz="4000" spc="-5" dirty="0"/>
              <a:t>i</a:t>
            </a:r>
            <a:r>
              <a:rPr sz="4000" dirty="0"/>
              <a:t>-</a:t>
            </a:r>
            <a:r>
              <a:rPr sz="4000" spc="-5" dirty="0"/>
              <a:t>Fi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47800" y="3352800"/>
            <a:ext cx="501142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We </a:t>
            </a:r>
            <a:r>
              <a:rPr sz="1800" spc="-5" dirty="0">
                <a:latin typeface="Arial"/>
                <a:cs typeface="Arial"/>
              </a:rPr>
              <a:t>provide </a:t>
            </a:r>
            <a:r>
              <a:rPr sz="1800" dirty="0">
                <a:latin typeface="Arial"/>
                <a:cs typeface="Arial"/>
              </a:rPr>
              <a:t>Wi-Fi On </a:t>
            </a:r>
            <a:r>
              <a:rPr sz="1800" b="1" spc="-20" dirty="0">
                <a:latin typeface="Arial"/>
                <a:cs typeface="Arial"/>
              </a:rPr>
              <a:t>All </a:t>
            </a:r>
            <a:r>
              <a:rPr sz="1800" b="1" spc="-10" dirty="0">
                <a:latin typeface="Arial"/>
                <a:cs typeface="Arial"/>
              </a:rPr>
              <a:t>Levels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14600" y="1981200"/>
            <a:ext cx="1529968" cy="10579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3675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525"/>
              </a:spcBef>
            </a:pP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OUR</a:t>
            </a:r>
            <a:r>
              <a:rPr sz="1800" b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CAMPUS</a:t>
            </a:r>
            <a:endParaRPr sz="1800">
              <a:latin typeface="Arial Black"/>
              <a:cs typeface="Arial Black"/>
            </a:endParaRPr>
          </a:p>
          <a:p>
            <a:pPr marL="263525" marR="25082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&amp;  </a:t>
            </a:r>
            <a:r>
              <a:rPr sz="1800" b="1" spc="-5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1800" b="1" spc="-1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CHNO</a:t>
            </a:r>
            <a:r>
              <a:rPr sz="1800" b="1" spc="-40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OGY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89870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GCA Computer</a:t>
            </a:r>
            <a:r>
              <a:rPr sz="4000" b="0" spc="-2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Labs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370" y="984503"/>
            <a:ext cx="5701030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endParaRPr lang="en-US" sz="1800" spc="-5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There </a:t>
            </a:r>
            <a:r>
              <a:rPr lang="en-US" spc="-5" dirty="0">
                <a:latin typeface="Arial"/>
                <a:cs typeface="Arial"/>
              </a:rPr>
              <a:t>is a </a:t>
            </a:r>
            <a:r>
              <a:rPr sz="1800" spc="-5" dirty="0">
                <a:latin typeface="Arial"/>
                <a:cs typeface="Arial"/>
              </a:rPr>
              <a:t>Computer Lab </a:t>
            </a:r>
            <a:r>
              <a:rPr lang="en-AU" sz="1800" spc="-5" dirty="0">
                <a:latin typeface="Arial"/>
                <a:cs typeface="Arial"/>
              </a:rPr>
              <a:t>on level 11 and </a:t>
            </a:r>
            <a:r>
              <a:rPr lang="en-AU" sz="1800" spc="-5" dirty="0" smtClean="0">
                <a:latin typeface="Arial"/>
                <a:cs typeface="Arial"/>
              </a:rPr>
              <a:t>e-resource </a:t>
            </a:r>
            <a:r>
              <a:rPr lang="en-AU" sz="1800" spc="-5" dirty="0">
                <a:latin typeface="Arial"/>
                <a:cs typeface="Arial"/>
              </a:rPr>
              <a:t>room on level 10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1600" spc="-5" dirty="0">
                <a:latin typeface="Arial"/>
                <a:cs typeface="Arial"/>
              </a:rPr>
              <a:t>When there are no classes in these rooms students</a:t>
            </a:r>
            <a:r>
              <a:rPr sz="1600" spc="10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can: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40"/>
              </a:spcBef>
              <a:buClr>
                <a:srgbClr val="DF1E33"/>
              </a:buClr>
              <a:buFont typeface="Arial"/>
              <a:buChar char="•"/>
              <a:tabLst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Access their </a:t>
            </a:r>
            <a:r>
              <a:rPr sz="1600" spc="-10" dirty="0">
                <a:latin typeface="Arial"/>
                <a:cs typeface="Arial"/>
              </a:rPr>
              <a:t>myGCA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account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45"/>
              </a:spcBef>
              <a:buClr>
                <a:srgbClr val="DF1E33"/>
              </a:buClr>
              <a:buFont typeface="Arial"/>
              <a:buChar char="•"/>
              <a:tabLst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Research and complete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assignments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370" y="3064510"/>
            <a:ext cx="3100705" cy="669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F1E33"/>
              </a:buClr>
              <a:buFont typeface="Arial"/>
              <a:buChar char="•"/>
              <a:tabLst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Surf 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internet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45"/>
              </a:spcBef>
              <a:buClr>
                <a:srgbClr val="DF1E33"/>
              </a:buClr>
              <a:buFont typeface="Arial"/>
              <a:buChar char="•"/>
              <a:tabLst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Access emails and chat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online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88485" y="2800350"/>
            <a:ext cx="2317115" cy="3600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3675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525"/>
              </a:spcBef>
            </a:pP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OUR</a:t>
            </a:r>
            <a:r>
              <a:rPr sz="1800" b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CAMPUS</a:t>
            </a:r>
            <a:endParaRPr sz="1800">
              <a:latin typeface="Arial Black"/>
              <a:cs typeface="Arial Black"/>
            </a:endParaRPr>
          </a:p>
          <a:p>
            <a:pPr marL="263525" marR="25082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&amp;  </a:t>
            </a:r>
            <a:r>
              <a:rPr sz="1800" b="1" spc="-5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1800" b="1" spc="-1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CHNO</a:t>
            </a:r>
            <a:r>
              <a:rPr sz="1800" b="1" spc="-40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OGY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4370" y="487553"/>
            <a:ext cx="5879465" cy="1090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4590">
              <a:lnSpc>
                <a:spcPct val="100000"/>
              </a:lnSpc>
            </a:pPr>
            <a:r>
              <a:rPr sz="3400" b="1" dirty="0">
                <a:solidFill>
                  <a:srgbClr val="000000"/>
                </a:solidFill>
                <a:latin typeface="Arial"/>
                <a:cs typeface="Arial"/>
              </a:rPr>
              <a:t>How </a:t>
            </a:r>
            <a:r>
              <a:rPr sz="3400" spc="-30" dirty="0">
                <a:solidFill>
                  <a:srgbClr val="000000"/>
                </a:solidFill>
                <a:latin typeface="Arial"/>
                <a:cs typeface="Arial"/>
              </a:rPr>
              <a:t>We</a:t>
            </a:r>
            <a:r>
              <a:rPr sz="3400" b="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000000"/>
                </a:solidFill>
                <a:latin typeface="Arial"/>
                <a:cs typeface="Arial"/>
              </a:rPr>
              <a:t>Communicate</a:t>
            </a:r>
            <a:endParaRPr sz="3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0"/>
              </a:spcBef>
            </a:pP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Communication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between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GCA/UBSS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and students is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very 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important.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370" y="3534536"/>
            <a:ext cx="5292090" cy="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Like all large educational institutions in Australia </a:t>
            </a:r>
            <a:r>
              <a:rPr sz="1600" spc="-10" dirty="0">
                <a:latin typeface="Arial"/>
                <a:cs typeface="Arial"/>
              </a:rPr>
              <a:t>GCA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uses  technology to communicate </a:t>
            </a:r>
            <a:r>
              <a:rPr sz="1600" spc="-10" dirty="0">
                <a:latin typeface="Arial"/>
                <a:cs typeface="Arial"/>
              </a:rPr>
              <a:t>with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students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370" y="4314825"/>
            <a:ext cx="4708525" cy="176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600" spc="-5" dirty="0">
                <a:latin typeface="Arial"/>
                <a:cs typeface="Arial"/>
              </a:rPr>
              <a:t>There are 5 main </a:t>
            </a:r>
            <a:r>
              <a:rPr sz="1600" spc="-15" dirty="0">
                <a:latin typeface="Arial"/>
                <a:cs typeface="Arial"/>
              </a:rPr>
              <a:t>ways </a:t>
            </a:r>
            <a:r>
              <a:rPr sz="1600" spc="-5" dirty="0">
                <a:latin typeface="Arial"/>
                <a:cs typeface="Arial"/>
              </a:rPr>
              <a:t>of communicating </a:t>
            </a:r>
            <a:r>
              <a:rPr sz="1600" spc="-10" dirty="0">
                <a:latin typeface="Arial"/>
                <a:cs typeface="Arial"/>
              </a:rPr>
              <a:t>with </a:t>
            </a:r>
            <a:r>
              <a:rPr sz="1600" spc="-5" dirty="0">
                <a:latin typeface="Arial"/>
                <a:cs typeface="Arial"/>
              </a:rPr>
              <a:t>you...  </a:t>
            </a:r>
            <a:r>
              <a:rPr sz="1600" spc="-10" dirty="0">
                <a:solidFill>
                  <a:srgbClr val="DF1E33"/>
                </a:solidFill>
                <a:latin typeface="Arial"/>
                <a:cs typeface="Arial"/>
              </a:rPr>
              <a:t>1)</a:t>
            </a:r>
            <a:r>
              <a:rPr sz="1600" spc="-10" dirty="0">
                <a:latin typeface="Arial"/>
                <a:cs typeface="Arial"/>
              </a:rPr>
              <a:t>MyGCA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bulletin</a:t>
            </a:r>
            <a:endParaRPr sz="1600" dirty="0">
              <a:latin typeface="Arial"/>
              <a:cs typeface="Arial"/>
            </a:endParaRPr>
          </a:p>
          <a:p>
            <a:pPr marL="12700" marR="3128010">
              <a:lnSpc>
                <a:spcPct val="120000"/>
              </a:lnSpc>
            </a:pPr>
            <a:r>
              <a:rPr sz="1600" spc="-5" dirty="0">
                <a:solidFill>
                  <a:srgbClr val="DF1E33"/>
                </a:solidFill>
                <a:latin typeface="Arial"/>
                <a:cs typeface="Arial"/>
              </a:rPr>
              <a:t>2)</a:t>
            </a:r>
            <a:r>
              <a:rPr sz="1600" spc="-5" dirty="0">
                <a:latin typeface="Arial"/>
                <a:cs typeface="Arial"/>
              </a:rPr>
              <a:t>GCA Webmail  </a:t>
            </a:r>
            <a:r>
              <a:rPr sz="1600" spc="-5" dirty="0">
                <a:solidFill>
                  <a:srgbClr val="DF1E33"/>
                </a:solidFill>
                <a:latin typeface="Arial"/>
                <a:cs typeface="Arial"/>
              </a:rPr>
              <a:t>3)</a:t>
            </a:r>
            <a:r>
              <a:rPr sz="1600" spc="-5" dirty="0">
                <a:latin typeface="Arial"/>
                <a:cs typeface="Arial"/>
              </a:rPr>
              <a:t>SMS to mobile  </a:t>
            </a:r>
            <a:r>
              <a:rPr sz="1600" spc="-5" dirty="0">
                <a:solidFill>
                  <a:srgbClr val="DF1E33"/>
                </a:solidFill>
                <a:latin typeface="Arial"/>
                <a:cs typeface="Arial"/>
              </a:rPr>
              <a:t>4)</a:t>
            </a:r>
            <a:r>
              <a:rPr sz="1600" spc="-5" dirty="0">
                <a:latin typeface="Arial"/>
                <a:cs typeface="Arial"/>
              </a:rPr>
              <a:t>TV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Monitors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600" spc="-5" dirty="0">
                <a:solidFill>
                  <a:srgbClr val="DF1E33"/>
                </a:solidFill>
                <a:latin typeface="Arial"/>
                <a:cs typeface="Arial"/>
              </a:rPr>
              <a:t>5) </a:t>
            </a:r>
            <a:r>
              <a:rPr sz="1600" spc="-5" dirty="0">
                <a:latin typeface="Arial"/>
                <a:cs typeface="Arial"/>
              </a:rPr>
              <a:t>Online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Surveys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58125" y="2479405"/>
            <a:ext cx="570230" cy="723900"/>
          </a:xfrm>
          <a:custGeom>
            <a:avLst/>
            <a:gdLst/>
            <a:ahLst/>
            <a:cxnLst/>
            <a:rect l="l" t="t" r="r" b="b"/>
            <a:pathLst>
              <a:path w="570229" h="723900">
                <a:moveTo>
                  <a:pt x="288704" y="0"/>
                </a:moveTo>
                <a:lnTo>
                  <a:pt x="218132" y="16092"/>
                </a:lnTo>
                <a:lnTo>
                  <a:pt x="163599" y="51480"/>
                </a:lnTo>
                <a:lnTo>
                  <a:pt x="125105" y="109393"/>
                </a:lnTo>
                <a:lnTo>
                  <a:pt x="112273" y="176966"/>
                </a:lnTo>
                <a:lnTo>
                  <a:pt x="112273" y="196261"/>
                </a:lnTo>
                <a:lnTo>
                  <a:pt x="115481" y="215570"/>
                </a:lnTo>
                <a:lnTo>
                  <a:pt x="125105" y="247742"/>
                </a:lnTo>
                <a:lnTo>
                  <a:pt x="137936" y="273482"/>
                </a:lnTo>
                <a:lnTo>
                  <a:pt x="153975" y="292791"/>
                </a:lnTo>
                <a:lnTo>
                  <a:pt x="166806" y="308883"/>
                </a:lnTo>
                <a:lnTo>
                  <a:pt x="179638" y="318531"/>
                </a:lnTo>
                <a:lnTo>
                  <a:pt x="179638" y="360364"/>
                </a:lnTo>
                <a:lnTo>
                  <a:pt x="176430" y="370012"/>
                </a:lnTo>
                <a:lnTo>
                  <a:pt x="173222" y="376444"/>
                </a:lnTo>
                <a:lnTo>
                  <a:pt x="166806" y="379659"/>
                </a:lnTo>
                <a:lnTo>
                  <a:pt x="93026" y="379659"/>
                </a:lnTo>
                <a:lnTo>
                  <a:pt x="73779" y="382875"/>
                </a:lnTo>
                <a:lnTo>
                  <a:pt x="57740" y="389320"/>
                </a:lnTo>
                <a:lnTo>
                  <a:pt x="25662" y="408616"/>
                </a:lnTo>
                <a:lnTo>
                  <a:pt x="6415" y="440801"/>
                </a:lnTo>
                <a:lnTo>
                  <a:pt x="0" y="456880"/>
                </a:lnTo>
                <a:lnTo>
                  <a:pt x="0" y="649933"/>
                </a:lnTo>
                <a:lnTo>
                  <a:pt x="6415" y="666020"/>
                </a:lnTo>
                <a:lnTo>
                  <a:pt x="25662" y="698195"/>
                </a:lnTo>
                <a:lnTo>
                  <a:pt x="57740" y="717500"/>
                </a:lnTo>
                <a:lnTo>
                  <a:pt x="72779" y="723534"/>
                </a:lnTo>
                <a:lnTo>
                  <a:pt x="498413" y="723534"/>
                </a:lnTo>
                <a:lnTo>
                  <a:pt x="545330" y="698195"/>
                </a:lnTo>
                <a:lnTo>
                  <a:pt x="567785" y="666020"/>
                </a:lnTo>
                <a:lnTo>
                  <a:pt x="569709" y="656368"/>
                </a:lnTo>
                <a:lnTo>
                  <a:pt x="83403" y="656368"/>
                </a:lnTo>
                <a:lnTo>
                  <a:pt x="73779" y="649933"/>
                </a:lnTo>
                <a:lnTo>
                  <a:pt x="67364" y="640281"/>
                </a:lnTo>
                <a:lnTo>
                  <a:pt x="67364" y="466541"/>
                </a:lnTo>
                <a:lnTo>
                  <a:pt x="73779" y="456880"/>
                </a:lnTo>
                <a:lnTo>
                  <a:pt x="83403" y="450449"/>
                </a:lnTo>
                <a:lnTo>
                  <a:pt x="150767" y="450449"/>
                </a:lnTo>
                <a:lnTo>
                  <a:pt x="170014" y="447233"/>
                </a:lnTo>
                <a:lnTo>
                  <a:pt x="218132" y="427924"/>
                </a:lnTo>
                <a:lnTo>
                  <a:pt x="247002" y="379659"/>
                </a:lnTo>
                <a:lnTo>
                  <a:pt x="247002" y="279927"/>
                </a:lnTo>
                <a:lnTo>
                  <a:pt x="230963" y="270266"/>
                </a:lnTo>
                <a:lnTo>
                  <a:pt x="221339" y="263834"/>
                </a:lnTo>
                <a:lnTo>
                  <a:pt x="202093" y="247742"/>
                </a:lnTo>
                <a:lnTo>
                  <a:pt x="195677" y="234878"/>
                </a:lnTo>
                <a:lnTo>
                  <a:pt x="186053" y="218786"/>
                </a:lnTo>
                <a:lnTo>
                  <a:pt x="182846" y="199490"/>
                </a:lnTo>
                <a:lnTo>
                  <a:pt x="179638" y="176966"/>
                </a:lnTo>
                <a:lnTo>
                  <a:pt x="182846" y="154441"/>
                </a:lnTo>
                <a:lnTo>
                  <a:pt x="198885" y="115824"/>
                </a:lnTo>
                <a:lnTo>
                  <a:pt x="227755" y="86868"/>
                </a:lnTo>
                <a:lnTo>
                  <a:pt x="266249" y="70789"/>
                </a:lnTo>
                <a:lnTo>
                  <a:pt x="288704" y="67573"/>
                </a:lnTo>
                <a:lnTo>
                  <a:pt x="424640" y="67573"/>
                </a:lnTo>
                <a:lnTo>
                  <a:pt x="410601" y="51480"/>
                </a:lnTo>
                <a:lnTo>
                  <a:pt x="384939" y="32172"/>
                </a:lnTo>
                <a:lnTo>
                  <a:pt x="356068" y="16092"/>
                </a:lnTo>
                <a:lnTo>
                  <a:pt x="323990" y="3215"/>
                </a:lnTo>
                <a:lnTo>
                  <a:pt x="288704" y="0"/>
                </a:lnTo>
                <a:close/>
              </a:path>
              <a:path w="570229" h="723900">
                <a:moveTo>
                  <a:pt x="481173" y="379659"/>
                </a:moveTo>
                <a:lnTo>
                  <a:pt x="420225" y="379659"/>
                </a:lnTo>
                <a:lnTo>
                  <a:pt x="407393" y="382875"/>
                </a:lnTo>
                <a:lnTo>
                  <a:pt x="397770" y="389320"/>
                </a:lnTo>
                <a:lnTo>
                  <a:pt x="388146" y="402184"/>
                </a:lnTo>
                <a:lnTo>
                  <a:pt x="388146" y="427924"/>
                </a:lnTo>
                <a:lnTo>
                  <a:pt x="407393" y="447233"/>
                </a:lnTo>
                <a:lnTo>
                  <a:pt x="481173" y="447233"/>
                </a:lnTo>
                <a:lnTo>
                  <a:pt x="490797" y="456880"/>
                </a:lnTo>
                <a:lnTo>
                  <a:pt x="500420" y="469757"/>
                </a:lnTo>
                <a:lnTo>
                  <a:pt x="506836" y="495497"/>
                </a:lnTo>
                <a:lnTo>
                  <a:pt x="506836" y="630628"/>
                </a:lnTo>
                <a:lnTo>
                  <a:pt x="503628" y="640281"/>
                </a:lnTo>
                <a:lnTo>
                  <a:pt x="497213" y="649933"/>
                </a:lnTo>
                <a:lnTo>
                  <a:pt x="487589" y="656368"/>
                </a:lnTo>
                <a:lnTo>
                  <a:pt x="569709" y="656368"/>
                </a:lnTo>
                <a:lnTo>
                  <a:pt x="569838" y="655724"/>
                </a:lnTo>
                <a:lnTo>
                  <a:pt x="569838" y="469239"/>
                </a:lnTo>
                <a:lnTo>
                  <a:pt x="551746" y="421492"/>
                </a:lnTo>
                <a:lnTo>
                  <a:pt x="522875" y="392536"/>
                </a:lnTo>
                <a:lnTo>
                  <a:pt x="503628" y="382875"/>
                </a:lnTo>
                <a:lnTo>
                  <a:pt x="481173" y="379659"/>
                </a:lnTo>
                <a:close/>
              </a:path>
              <a:path w="570229" h="723900">
                <a:moveTo>
                  <a:pt x="424640" y="67573"/>
                </a:moveTo>
                <a:lnTo>
                  <a:pt x="288704" y="67573"/>
                </a:lnTo>
                <a:lnTo>
                  <a:pt x="307951" y="70789"/>
                </a:lnTo>
                <a:lnTo>
                  <a:pt x="330406" y="77220"/>
                </a:lnTo>
                <a:lnTo>
                  <a:pt x="362484" y="99745"/>
                </a:lnTo>
                <a:lnTo>
                  <a:pt x="388146" y="135133"/>
                </a:lnTo>
                <a:lnTo>
                  <a:pt x="394562" y="154441"/>
                </a:lnTo>
                <a:lnTo>
                  <a:pt x="394562" y="176966"/>
                </a:lnTo>
                <a:lnTo>
                  <a:pt x="391354" y="202706"/>
                </a:lnTo>
                <a:lnTo>
                  <a:pt x="384939" y="225230"/>
                </a:lnTo>
                <a:lnTo>
                  <a:pt x="372107" y="244526"/>
                </a:lnTo>
                <a:lnTo>
                  <a:pt x="356068" y="260619"/>
                </a:lnTo>
                <a:lnTo>
                  <a:pt x="346445" y="273482"/>
                </a:lnTo>
                <a:lnTo>
                  <a:pt x="343237" y="286359"/>
                </a:lnTo>
                <a:lnTo>
                  <a:pt x="343237" y="299223"/>
                </a:lnTo>
                <a:lnTo>
                  <a:pt x="349653" y="308883"/>
                </a:lnTo>
                <a:lnTo>
                  <a:pt x="359276" y="318531"/>
                </a:lnTo>
                <a:lnTo>
                  <a:pt x="372107" y="321747"/>
                </a:lnTo>
                <a:lnTo>
                  <a:pt x="384939" y="321747"/>
                </a:lnTo>
                <a:lnTo>
                  <a:pt x="426640" y="286359"/>
                </a:lnTo>
                <a:lnTo>
                  <a:pt x="452303" y="238094"/>
                </a:lnTo>
                <a:lnTo>
                  <a:pt x="461926" y="199490"/>
                </a:lnTo>
                <a:lnTo>
                  <a:pt x="465134" y="176966"/>
                </a:lnTo>
                <a:lnTo>
                  <a:pt x="458719" y="141565"/>
                </a:lnTo>
                <a:lnTo>
                  <a:pt x="449095" y="109393"/>
                </a:lnTo>
                <a:lnTo>
                  <a:pt x="433056" y="77220"/>
                </a:lnTo>
                <a:lnTo>
                  <a:pt x="424640" y="67573"/>
                </a:lnTo>
                <a:close/>
              </a:path>
            </a:pathLst>
          </a:custGeom>
          <a:solidFill>
            <a:srgbClr val="006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59019" y="2479405"/>
            <a:ext cx="574675" cy="723900"/>
          </a:xfrm>
          <a:custGeom>
            <a:avLst/>
            <a:gdLst/>
            <a:ahLst/>
            <a:cxnLst/>
            <a:rect l="l" t="t" r="r" b="b"/>
            <a:pathLst>
              <a:path w="574675" h="723900">
                <a:moveTo>
                  <a:pt x="153976" y="379659"/>
                </a:moveTo>
                <a:lnTo>
                  <a:pt x="93027" y="379659"/>
                </a:lnTo>
                <a:lnTo>
                  <a:pt x="70572" y="382875"/>
                </a:lnTo>
                <a:lnTo>
                  <a:pt x="22455" y="421492"/>
                </a:lnTo>
                <a:lnTo>
                  <a:pt x="6415" y="456880"/>
                </a:lnTo>
                <a:lnTo>
                  <a:pt x="0" y="495497"/>
                </a:lnTo>
                <a:lnTo>
                  <a:pt x="0" y="630628"/>
                </a:lnTo>
                <a:lnTo>
                  <a:pt x="16039" y="682107"/>
                </a:lnTo>
                <a:lnTo>
                  <a:pt x="57741" y="717500"/>
                </a:lnTo>
                <a:lnTo>
                  <a:pt x="75787" y="723534"/>
                </a:lnTo>
                <a:lnTo>
                  <a:pt x="501421" y="723534"/>
                </a:lnTo>
                <a:lnTo>
                  <a:pt x="516460" y="717500"/>
                </a:lnTo>
                <a:lnTo>
                  <a:pt x="548538" y="698195"/>
                </a:lnTo>
                <a:lnTo>
                  <a:pt x="567785" y="666020"/>
                </a:lnTo>
                <a:lnTo>
                  <a:pt x="571634" y="656368"/>
                </a:lnTo>
                <a:lnTo>
                  <a:pt x="86611" y="656368"/>
                </a:lnTo>
                <a:lnTo>
                  <a:pt x="76988" y="649933"/>
                </a:lnTo>
                <a:lnTo>
                  <a:pt x="70572" y="640281"/>
                </a:lnTo>
                <a:lnTo>
                  <a:pt x="67364" y="630628"/>
                </a:lnTo>
                <a:lnTo>
                  <a:pt x="67364" y="495497"/>
                </a:lnTo>
                <a:lnTo>
                  <a:pt x="70572" y="479405"/>
                </a:lnTo>
                <a:lnTo>
                  <a:pt x="80196" y="460096"/>
                </a:lnTo>
                <a:lnTo>
                  <a:pt x="93027" y="447233"/>
                </a:lnTo>
                <a:lnTo>
                  <a:pt x="166807" y="447233"/>
                </a:lnTo>
                <a:lnTo>
                  <a:pt x="186054" y="427924"/>
                </a:lnTo>
                <a:lnTo>
                  <a:pt x="186054" y="402184"/>
                </a:lnTo>
                <a:lnTo>
                  <a:pt x="176430" y="389320"/>
                </a:lnTo>
                <a:lnTo>
                  <a:pt x="166807" y="382875"/>
                </a:lnTo>
                <a:lnTo>
                  <a:pt x="153976" y="379659"/>
                </a:lnTo>
                <a:close/>
              </a:path>
              <a:path w="574675" h="723900">
                <a:moveTo>
                  <a:pt x="424640" y="67573"/>
                </a:moveTo>
                <a:lnTo>
                  <a:pt x="285496" y="67573"/>
                </a:lnTo>
                <a:lnTo>
                  <a:pt x="307951" y="70789"/>
                </a:lnTo>
                <a:lnTo>
                  <a:pt x="327198" y="77220"/>
                </a:lnTo>
                <a:lnTo>
                  <a:pt x="362484" y="99745"/>
                </a:lnTo>
                <a:lnTo>
                  <a:pt x="384939" y="135133"/>
                </a:lnTo>
                <a:lnTo>
                  <a:pt x="394562" y="176966"/>
                </a:lnTo>
                <a:lnTo>
                  <a:pt x="391355" y="199490"/>
                </a:lnTo>
                <a:lnTo>
                  <a:pt x="384939" y="222002"/>
                </a:lnTo>
                <a:lnTo>
                  <a:pt x="378523" y="238094"/>
                </a:lnTo>
                <a:lnTo>
                  <a:pt x="368900" y="250971"/>
                </a:lnTo>
                <a:lnTo>
                  <a:pt x="349653" y="267050"/>
                </a:lnTo>
                <a:lnTo>
                  <a:pt x="346445" y="270266"/>
                </a:lnTo>
                <a:lnTo>
                  <a:pt x="343237" y="270266"/>
                </a:lnTo>
                <a:lnTo>
                  <a:pt x="327198" y="279927"/>
                </a:lnTo>
                <a:lnTo>
                  <a:pt x="327198" y="379659"/>
                </a:lnTo>
                <a:lnTo>
                  <a:pt x="333614" y="398968"/>
                </a:lnTo>
                <a:lnTo>
                  <a:pt x="372108" y="437585"/>
                </a:lnTo>
                <a:lnTo>
                  <a:pt x="423433" y="450449"/>
                </a:lnTo>
                <a:lnTo>
                  <a:pt x="490797" y="450449"/>
                </a:lnTo>
                <a:lnTo>
                  <a:pt x="500421" y="456880"/>
                </a:lnTo>
                <a:lnTo>
                  <a:pt x="506836" y="476189"/>
                </a:lnTo>
                <a:lnTo>
                  <a:pt x="506836" y="630628"/>
                </a:lnTo>
                <a:lnTo>
                  <a:pt x="500421" y="649933"/>
                </a:lnTo>
                <a:lnTo>
                  <a:pt x="490797" y="656368"/>
                </a:lnTo>
                <a:lnTo>
                  <a:pt x="571634" y="656368"/>
                </a:lnTo>
                <a:lnTo>
                  <a:pt x="574201" y="649933"/>
                </a:lnTo>
                <a:lnTo>
                  <a:pt x="574201" y="456880"/>
                </a:lnTo>
                <a:lnTo>
                  <a:pt x="548538" y="408616"/>
                </a:lnTo>
                <a:lnTo>
                  <a:pt x="500421" y="382875"/>
                </a:lnTo>
                <a:lnTo>
                  <a:pt x="481174" y="379659"/>
                </a:lnTo>
                <a:lnTo>
                  <a:pt x="407394" y="379659"/>
                </a:lnTo>
                <a:lnTo>
                  <a:pt x="400978" y="376444"/>
                </a:lnTo>
                <a:lnTo>
                  <a:pt x="397770" y="370012"/>
                </a:lnTo>
                <a:lnTo>
                  <a:pt x="394562" y="360364"/>
                </a:lnTo>
                <a:lnTo>
                  <a:pt x="394562" y="318531"/>
                </a:lnTo>
                <a:lnTo>
                  <a:pt x="407394" y="308883"/>
                </a:lnTo>
                <a:lnTo>
                  <a:pt x="420225" y="292791"/>
                </a:lnTo>
                <a:lnTo>
                  <a:pt x="436264" y="273482"/>
                </a:lnTo>
                <a:lnTo>
                  <a:pt x="449096" y="247742"/>
                </a:lnTo>
                <a:lnTo>
                  <a:pt x="458719" y="215570"/>
                </a:lnTo>
                <a:lnTo>
                  <a:pt x="461927" y="196261"/>
                </a:lnTo>
                <a:lnTo>
                  <a:pt x="461927" y="176966"/>
                </a:lnTo>
                <a:lnTo>
                  <a:pt x="458719" y="141565"/>
                </a:lnTo>
                <a:lnTo>
                  <a:pt x="449096" y="109393"/>
                </a:lnTo>
                <a:lnTo>
                  <a:pt x="433056" y="77220"/>
                </a:lnTo>
                <a:lnTo>
                  <a:pt x="424640" y="67573"/>
                </a:lnTo>
                <a:close/>
              </a:path>
              <a:path w="574675" h="723900">
                <a:moveTo>
                  <a:pt x="285496" y="0"/>
                </a:moveTo>
                <a:lnTo>
                  <a:pt x="218132" y="16092"/>
                </a:lnTo>
                <a:lnTo>
                  <a:pt x="160391" y="51480"/>
                </a:lnTo>
                <a:lnTo>
                  <a:pt x="125105" y="109393"/>
                </a:lnTo>
                <a:lnTo>
                  <a:pt x="109066" y="176966"/>
                </a:lnTo>
                <a:lnTo>
                  <a:pt x="112274" y="199490"/>
                </a:lnTo>
                <a:lnTo>
                  <a:pt x="121897" y="238094"/>
                </a:lnTo>
                <a:lnTo>
                  <a:pt x="137936" y="273482"/>
                </a:lnTo>
                <a:lnTo>
                  <a:pt x="176430" y="315315"/>
                </a:lnTo>
                <a:lnTo>
                  <a:pt x="189262" y="321747"/>
                </a:lnTo>
                <a:lnTo>
                  <a:pt x="202093" y="321747"/>
                </a:lnTo>
                <a:lnTo>
                  <a:pt x="230963" y="286359"/>
                </a:lnTo>
                <a:lnTo>
                  <a:pt x="202093" y="244526"/>
                </a:lnTo>
                <a:lnTo>
                  <a:pt x="189262" y="225230"/>
                </a:lnTo>
                <a:lnTo>
                  <a:pt x="179638" y="202706"/>
                </a:lnTo>
                <a:lnTo>
                  <a:pt x="179638" y="154441"/>
                </a:lnTo>
                <a:lnTo>
                  <a:pt x="195677" y="115824"/>
                </a:lnTo>
                <a:lnTo>
                  <a:pt x="224548" y="86868"/>
                </a:lnTo>
                <a:lnTo>
                  <a:pt x="266249" y="70789"/>
                </a:lnTo>
                <a:lnTo>
                  <a:pt x="285496" y="67573"/>
                </a:lnTo>
                <a:lnTo>
                  <a:pt x="424640" y="67573"/>
                </a:lnTo>
                <a:lnTo>
                  <a:pt x="410602" y="51480"/>
                </a:lnTo>
                <a:lnTo>
                  <a:pt x="384939" y="32172"/>
                </a:lnTo>
                <a:lnTo>
                  <a:pt x="356069" y="16092"/>
                </a:lnTo>
                <a:lnTo>
                  <a:pt x="320782" y="3215"/>
                </a:lnTo>
                <a:lnTo>
                  <a:pt x="285496" y="0"/>
                </a:lnTo>
                <a:close/>
              </a:path>
            </a:pathLst>
          </a:custGeom>
          <a:solidFill>
            <a:srgbClr val="006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14531" y="2070789"/>
            <a:ext cx="596900" cy="495934"/>
          </a:xfrm>
          <a:custGeom>
            <a:avLst/>
            <a:gdLst/>
            <a:ahLst/>
            <a:cxnLst/>
            <a:rect l="l" t="t" r="r" b="b"/>
            <a:pathLst>
              <a:path w="596900" h="495935">
                <a:moveTo>
                  <a:pt x="157183" y="0"/>
                </a:moveTo>
                <a:lnTo>
                  <a:pt x="144352" y="0"/>
                </a:lnTo>
                <a:lnTo>
                  <a:pt x="128313" y="6431"/>
                </a:lnTo>
                <a:lnTo>
                  <a:pt x="76987" y="48251"/>
                </a:lnTo>
                <a:lnTo>
                  <a:pt x="38493" y="96516"/>
                </a:lnTo>
                <a:lnTo>
                  <a:pt x="9623" y="154441"/>
                </a:lnTo>
                <a:lnTo>
                  <a:pt x="0" y="218786"/>
                </a:lnTo>
                <a:lnTo>
                  <a:pt x="3207" y="247742"/>
                </a:lnTo>
                <a:lnTo>
                  <a:pt x="19246" y="305654"/>
                </a:lnTo>
                <a:lnTo>
                  <a:pt x="44909" y="353919"/>
                </a:lnTo>
                <a:lnTo>
                  <a:pt x="109066" y="418264"/>
                </a:lnTo>
                <a:lnTo>
                  <a:pt x="160391" y="450449"/>
                </a:lnTo>
                <a:lnTo>
                  <a:pt x="218132" y="476189"/>
                </a:lnTo>
                <a:lnTo>
                  <a:pt x="285496" y="492269"/>
                </a:lnTo>
                <a:lnTo>
                  <a:pt x="317574" y="495484"/>
                </a:lnTo>
                <a:lnTo>
                  <a:pt x="384939" y="495484"/>
                </a:lnTo>
                <a:lnTo>
                  <a:pt x="449095" y="485837"/>
                </a:lnTo>
                <a:lnTo>
                  <a:pt x="506836" y="469744"/>
                </a:lnTo>
                <a:lnTo>
                  <a:pt x="558161" y="447233"/>
                </a:lnTo>
                <a:lnTo>
                  <a:pt x="593447" y="421492"/>
                </a:lnTo>
                <a:lnTo>
                  <a:pt x="323990" y="421492"/>
                </a:lnTo>
                <a:lnTo>
                  <a:pt x="295119" y="418264"/>
                </a:lnTo>
                <a:lnTo>
                  <a:pt x="243794" y="405400"/>
                </a:lnTo>
                <a:lnTo>
                  <a:pt x="195677" y="386091"/>
                </a:lnTo>
                <a:lnTo>
                  <a:pt x="153975" y="360351"/>
                </a:lnTo>
                <a:lnTo>
                  <a:pt x="121897" y="328179"/>
                </a:lnTo>
                <a:lnTo>
                  <a:pt x="105858" y="312086"/>
                </a:lnTo>
                <a:lnTo>
                  <a:pt x="96234" y="296007"/>
                </a:lnTo>
                <a:lnTo>
                  <a:pt x="86611" y="276698"/>
                </a:lnTo>
                <a:lnTo>
                  <a:pt x="80195" y="257390"/>
                </a:lnTo>
                <a:lnTo>
                  <a:pt x="76987" y="238094"/>
                </a:lnTo>
                <a:lnTo>
                  <a:pt x="76987" y="199477"/>
                </a:lnTo>
                <a:lnTo>
                  <a:pt x="89819" y="157657"/>
                </a:lnTo>
                <a:lnTo>
                  <a:pt x="131520" y="99732"/>
                </a:lnTo>
                <a:lnTo>
                  <a:pt x="170014" y="67560"/>
                </a:lnTo>
                <a:lnTo>
                  <a:pt x="179638" y="57912"/>
                </a:lnTo>
                <a:lnTo>
                  <a:pt x="186053" y="45035"/>
                </a:lnTo>
                <a:lnTo>
                  <a:pt x="186053" y="28956"/>
                </a:lnTo>
                <a:lnTo>
                  <a:pt x="179638" y="16079"/>
                </a:lnTo>
                <a:lnTo>
                  <a:pt x="170014" y="6431"/>
                </a:lnTo>
                <a:lnTo>
                  <a:pt x="157183" y="0"/>
                </a:lnTo>
                <a:close/>
              </a:path>
              <a:path w="596900" h="495935">
                <a:moveTo>
                  <a:pt x="567785" y="363567"/>
                </a:moveTo>
                <a:lnTo>
                  <a:pt x="554953" y="363567"/>
                </a:lnTo>
                <a:lnTo>
                  <a:pt x="542122" y="370012"/>
                </a:lnTo>
                <a:lnTo>
                  <a:pt x="500420" y="389307"/>
                </a:lnTo>
                <a:lnTo>
                  <a:pt x="455511" y="408616"/>
                </a:lnTo>
                <a:lnTo>
                  <a:pt x="407393" y="418264"/>
                </a:lnTo>
                <a:lnTo>
                  <a:pt x="352860" y="421492"/>
                </a:lnTo>
                <a:lnTo>
                  <a:pt x="593447" y="421492"/>
                </a:lnTo>
                <a:lnTo>
                  <a:pt x="596655" y="408616"/>
                </a:lnTo>
                <a:lnTo>
                  <a:pt x="596655" y="392523"/>
                </a:lnTo>
                <a:lnTo>
                  <a:pt x="593447" y="379659"/>
                </a:lnTo>
                <a:lnTo>
                  <a:pt x="580616" y="366783"/>
                </a:lnTo>
                <a:lnTo>
                  <a:pt x="567785" y="363567"/>
                </a:lnTo>
                <a:close/>
              </a:path>
            </a:pathLst>
          </a:custGeom>
          <a:solidFill>
            <a:srgbClr val="77D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78687" y="2466541"/>
            <a:ext cx="176530" cy="200025"/>
          </a:xfrm>
          <a:custGeom>
            <a:avLst/>
            <a:gdLst/>
            <a:ahLst/>
            <a:cxnLst/>
            <a:rect l="l" t="t" r="r" b="b"/>
            <a:pathLst>
              <a:path w="176529" h="200025">
                <a:moveTo>
                  <a:pt x="150767" y="0"/>
                </a:moveTo>
                <a:lnTo>
                  <a:pt x="134728" y="0"/>
                </a:lnTo>
                <a:lnTo>
                  <a:pt x="121897" y="3215"/>
                </a:lnTo>
                <a:lnTo>
                  <a:pt x="109066" y="12863"/>
                </a:lnTo>
                <a:lnTo>
                  <a:pt x="6415" y="138349"/>
                </a:lnTo>
                <a:lnTo>
                  <a:pt x="0" y="151213"/>
                </a:lnTo>
                <a:lnTo>
                  <a:pt x="0" y="167305"/>
                </a:lnTo>
                <a:lnTo>
                  <a:pt x="3207" y="180169"/>
                </a:lnTo>
                <a:lnTo>
                  <a:pt x="12831" y="193045"/>
                </a:lnTo>
                <a:lnTo>
                  <a:pt x="25662" y="199477"/>
                </a:lnTo>
                <a:lnTo>
                  <a:pt x="35286" y="199477"/>
                </a:lnTo>
                <a:lnTo>
                  <a:pt x="51325" y="196261"/>
                </a:lnTo>
                <a:lnTo>
                  <a:pt x="60948" y="193045"/>
                </a:lnTo>
                <a:lnTo>
                  <a:pt x="64156" y="186614"/>
                </a:lnTo>
                <a:lnTo>
                  <a:pt x="170014" y="57912"/>
                </a:lnTo>
                <a:lnTo>
                  <a:pt x="176430" y="45035"/>
                </a:lnTo>
                <a:lnTo>
                  <a:pt x="176430" y="32172"/>
                </a:lnTo>
                <a:lnTo>
                  <a:pt x="173222" y="19295"/>
                </a:lnTo>
                <a:lnTo>
                  <a:pt x="163599" y="6431"/>
                </a:lnTo>
                <a:lnTo>
                  <a:pt x="150767" y="0"/>
                </a:lnTo>
                <a:close/>
              </a:path>
            </a:pathLst>
          </a:custGeom>
          <a:solidFill>
            <a:srgbClr val="77D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00027" y="1771527"/>
            <a:ext cx="750570" cy="730885"/>
          </a:xfrm>
          <a:custGeom>
            <a:avLst/>
            <a:gdLst/>
            <a:ahLst/>
            <a:cxnLst/>
            <a:rect l="l" t="t" r="r" b="b"/>
            <a:pathLst>
              <a:path w="750570" h="730885">
                <a:moveTo>
                  <a:pt x="594692" y="608132"/>
                </a:moveTo>
                <a:lnTo>
                  <a:pt x="490797" y="608132"/>
                </a:lnTo>
                <a:lnTo>
                  <a:pt x="599799" y="717525"/>
                </a:lnTo>
                <a:lnTo>
                  <a:pt x="612630" y="727186"/>
                </a:lnTo>
                <a:lnTo>
                  <a:pt x="625461" y="730402"/>
                </a:lnTo>
                <a:lnTo>
                  <a:pt x="638293" y="727186"/>
                </a:lnTo>
                <a:lnTo>
                  <a:pt x="651124" y="717525"/>
                </a:lnTo>
                <a:lnTo>
                  <a:pt x="660748" y="704661"/>
                </a:lnTo>
                <a:lnTo>
                  <a:pt x="663955" y="691785"/>
                </a:lnTo>
                <a:lnTo>
                  <a:pt x="660748" y="678921"/>
                </a:lnTo>
                <a:lnTo>
                  <a:pt x="651124" y="666044"/>
                </a:lnTo>
                <a:lnTo>
                  <a:pt x="594692" y="608132"/>
                </a:lnTo>
                <a:close/>
              </a:path>
              <a:path w="750570" h="730885">
                <a:moveTo>
                  <a:pt x="375315" y="0"/>
                </a:moveTo>
                <a:lnTo>
                  <a:pt x="301535" y="6406"/>
                </a:lnTo>
                <a:lnTo>
                  <a:pt x="230963" y="25753"/>
                </a:lnTo>
                <a:lnTo>
                  <a:pt x="170014" y="51506"/>
                </a:lnTo>
                <a:lnTo>
                  <a:pt x="112273" y="90071"/>
                </a:lnTo>
                <a:lnTo>
                  <a:pt x="67364" y="135171"/>
                </a:lnTo>
                <a:lnTo>
                  <a:pt x="32078" y="186639"/>
                </a:lnTo>
                <a:lnTo>
                  <a:pt x="9623" y="247780"/>
                </a:lnTo>
                <a:lnTo>
                  <a:pt x="0" y="312125"/>
                </a:lnTo>
                <a:lnTo>
                  <a:pt x="3207" y="344297"/>
                </a:lnTo>
                <a:lnTo>
                  <a:pt x="19246" y="405438"/>
                </a:lnTo>
                <a:lnTo>
                  <a:pt x="48117" y="463351"/>
                </a:lnTo>
                <a:lnTo>
                  <a:pt x="112273" y="534140"/>
                </a:lnTo>
                <a:lnTo>
                  <a:pt x="198885" y="585608"/>
                </a:lnTo>
                <a:lnTo>
                  <a:pt x="266249" y="608132"/>
                </a:lnTo>
                <a:lnTo>
                  <a:pt x="336821" y="621009"/>
                </a:lnTo>
                <a:lnTo>
                  <a:pt x="375315" y="621009"/>
                </a:lnTo>
                <a:lnTo>
                  <a:pt x="433056" y="617793"/>
                </a:lnTo>
                <a:lnTo>
                  <a:pt x="490797" y="608132"/>
                </a:lnTo>
                <a:lnTo>
                  <a:pt x="594692" y="608132"/>
                </a:lnTo>
                <a:lnTo>
                  <a:pt x="535126" y="547004"/>
                </a:lnTo>
                <a:lnTo>
                  <a:pt x="343237" y="547004"/>
                </a:lnTo>
                <a:lnTo>
                  <a:pt x="314366" y="540572"/>
                </a:lnTo>
                <a:lnTo>
                  <a:pt x="256626" y="527695"/>
                </a:lnTo>
                <a:lnTo>
                  <a:pt x="205300" y="505171"/>
                </a:lnTo>
                <a:lnTo>
                  <a:pt x="160391" y="476214"/>
                </a:lnTo>
                <a:lnTo>
                  <a:pt x="125105" y="440826"/>
                </a:lnTo>
                <a:lnTo>
                  <a:pt x="99442" y="398994"/>
                </a:lnTo>
                <a:lnTo>
                  <a:pt x="89819" y="379698"/>
                </a:lnTo>
                <a:lnTo>
                  <a:pt x="80195" y="357174"/>
                </a:lnTo>
                <a:lnTo>
                  <a:pt x="76987" y="334649"/>
                </a:lnTo>
                <a:lnTo>
                  <a:pt x="76987" y="289600"/>
                </a:lnTo>
                <a:lnTo>
                  <a:pt x="99442" y="222040"/>
                </a:lnTo>
                <a:lnTo>
                  <a:pt x="141144" y="164128"/>
                </a:lnTo>
                <a:lnTo>
                  <a:pt x="182846" y="131968"/>
                </a:lnTo>
                <a:lnTo>
                  <a:pt x="230963" y="106215"/>
                </a:lnTo>
                <a:lnTo>
                  <a:pt x="285496" y="86868"/>
                </a:lnTo>
                <a:lnTo>
                  <a:pt x="343237" y="77259"/>
                </a:lnTo>
                <a:lnTo>
                  <a:pt x="621184" y="77259"/>
                </a:lnTo>
                <a:lnTo>
                  <a:pt x="612630" y="70853"/>
                </a:lnTo>
                <a:lnTo>
                  <a:pt x="583760" y="51506"/>
                </a:lnTo>
                <a:lnTo>
                  <a:pt x="519667" y="25753"/>
                </a:lnTo>
                <a:lnTo>
                  <a:pt x="449095" y="6406"/>
                </a:lnTo>
                <a:lnTo>
                  <a:pt x="375315" y="0"/>
                </a:lnTo>
                <a:close/>
              </a:path>
              <a:path w="750570" h="730885">
                <a:moveTo>
                  <a:pt x="510044" y="521263"/>
                </a:moveTo>
                <a:lnTo>
                  <a:pt x="487589" y="530911"/>
                </a:lnTo>
                <a:lnTo>
                  <a:pt x="461926" y="537356"/>
                </a:lnTo>
                <a:lnTo>
                  <a:pt x="433056" y="543788"/>
                </a:lnTo>
                <a:lnTo>
                  <a:pt x="404186" y="547004"/>
                </a:lnTo>
                <a:lnTo>
                  <a:pt x="535126" y="547004"/>
                </a:lnTo>
                <a:lnTo>
                  <a:pt x="510044" y="521263"/>
                </a:lnTo>
                <a:close/>
              </a:path>
              <a:path w="750570" h="730885">
                <a:moveTo>
                  <a:pt x="621184" y="77259"/>
                </a:moveTo>
                <a:lnTo>
                  <a:pt x="407393" y="77259"/>
                </a:lnTo>
                <a:lnTo>
                  <a:pt x="436264" y="80462"/>
                </a:lnTo>
                <a:lnTo>
                  <a:pt x="468342" y="86868"/>
                </a:lnTo>
                <a:lnTo>
                  <a:pt x="494005" y="96606"/>
                </a:lnTo>
                <a:lnTo>
                  <a:pt x="522875" y="106215"/>
                </a:lnTo>
                <a:lnTo>
                  <a:pt x="545266" y="119028"/>
                </a:lnTo>
                <a:lnTo>
                  <a:pt x="609422" y="164128"/>
                </a:lnTo>
                <a:lnTo>
                  <a:pt x="641501" y="202732"/>
                </a:lnTo>
                <a:lnTo>
                  <a:pt x="663955" y="244564"/>
                </a:lnTo>
                <a:lnTo>
                  <a:pt x="676787" y="312125"/>
                </a:lnTo>
                <a:lnTo>
                  <a:pt x="673579" y="334649"/>
                </a:lnTo>
                <a:lnTo>
                  <a:pt x="663955" y="376482"/>
                </a:lnTo>
                <a:lnTo>
                  <a:pt x="631877" y="434394"/>
                </a:lnTo>
                <a:lnTo>
                  <a:pt x="599799" y="466567"/>
                </a:lnTo>
                <a:lnTo>
                  <a:pt x="590175" y="479430"/>
                </a:lnTo>
                <a:lnTo>
                  <a:pt x="586968" y="492307"/>
                </a:lnTo>
                <a:lnTo>
                  <a:pt x="590175" y="508399"/>
                </a:lnTo>
                <a:lnTo>
                  <a:pt x="596591" y="521263"/>
                </a:lnTo>
                <a:lnTo>
                  <a:pt x="609422" y="530911"/>
                </a:lnTo>
                <a:lnTo>
                  <a:pt x="622254" y="534140"/>
                </a:lnTo>
                <a:lnTo>
                  <a:pt x="638293" y="530911"/>
                </a:lnTo>
                <a:lnTo>
                  <a:pt x="651124" y="524479"/>
                </a:lnTo>
                <a:lnTo>
                  <a:pt x="670371" y="501955"/>
                </a:lnTo>
                <a:lnTo>
                  <a:pt x="692826" y="479430"/>
                </a:lnTo>
                <a:lnTo>
                  <a:pt x="724904" y="427963"/>
                </a:lnTo>
                <a:lnTo>
                  <a:pt x="734528" y="402222"/>
                </a:lnTo>
                <a:lnTo>
                  <a:pt x="744151" y="373253"/>
                </a:lnTo>
                <a:lnTo>
                  <a:pt x="747359" y="341081"/>
                </a:lnTo>
                <a:lnTo>
                  <a:pt x="750567" y="312125"/>
                </a:lnTo>
                <a:lnTo>
                  <a:pt x="744151" y="247780"/>
                </a:lnTo>
                <a:lnTo>
                  <a:pt x="718488" y="186639"/>
                </a:lnTo>
                <a:lnTo>
                  <a:pt x="683202" y="135171"/>
                </a:lnTo>
                <a:lnTo>
                  <a:pt x="638293" y="90071"/>
                </a:lnTo>
                <a:lnTo>
                  <a:pt x="621184" y="77259"/>
                </a:lnTo>
                <a:close/>
              </a:path>
            </a:pathLst>
          </a:custGeom>
          <a:solidFill>
            <a:srgbClr val="77D1F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3675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525"/>
              </a:spcBef>
            </a:pP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OUR</a:t>
            </a:r>
            <a:r>
              <a:rPr sz="1800" b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CAMPUS</a:t>
            </a:r>
            <a:endParaRPr sz="1800">
              <a:latin typeface="Arial Black"/>
              <a:cs typeface="Arial Black"/>
            </a:endParaRPr>
          </a:p>
          <a:p>
            <a:pPr marL="263525" marR="25082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&amp;  </a:t>
            </a:r>
            <a:r>
              <a:rPr sz="1800" b="1" spc="-5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1800" b="1" spc="-1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CHNO</a:t>
            </a:r>
            <a:r>
              <a:rPr sz="1800" b="1" spc="-40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OGY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89870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MyGCA</a:t>
            </a:r>
            <a:r>
              <a:rPr sz="4000" b="0" spc="-2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Bulletins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370" y="1098296"/>
            <a:ext cx="584263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DF1E33"/>
              </a:buClr>
              <a:buChar char="•"/>
              <a:tabLst>
                <a:tab pos="355600" algn="l"/>
              </a:tabLst>
            </a:pPr>
            <a:endParaRPr lang="en-AU" sz="1600" spc="-5" dirty="0" smtClean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DF1E33"/>
              </a:buClr>
              <a:buChar char="•"/>
              <a:tabLst>
                <a:tab pos="355600" algn="l"/>
              </a:tabLst>
            </a:pPr>
            <a:r>
              <a:rPr spc="-5" dirty="0" smtClean="0">
                <a:latin typeface="Arial"/>
                <a:cs typeface="Arial"/>
              </a:rPr>
              <a:t>Bulletins </a:t>
            </a:r>
            <a:r>
              <a:rPr spc="-5" dirty="0">
                <a:latin typeface="Arial"/>
                <a:cs typeface="Arial"/>
              </a:rPr>
              <a:t>are sent out so </a:t>
            </a:r>
            <a:r>
              <a:rPr spc="-10" dirty="0">
                <a:latin typeface="Arial"/>
                <a:cs typeface="Arial"/>
              </a:rPr>
              <a:t>you </a:t>
            </a:r>
            <a:r>
              <a:rPr spc="-5" dirty="0">
                <a:latin typeface="Arial"/>
                <a:cs typeface="Arial"/>
              </a:rPr>
              <a:t>don’t miss something important.  </a:t>
            </a:r>
            <a:r>
              <a:rPr spc="-10" dirty="0">
                <a:latin typeface="Arial"/>
                <a:cs typeface="Arial"/>
              </a:rPr>
              <a:t>MyGCA </a:t>
            </a:r>
            <a:r>
              <a:rPr spc="-5" dirty="0">
                <a:latin typeface="Arial"/>
                <a:cs typeface="Arial"/>
              </a:rPr>
              <a:t>makes </a:t>
            </a:r>
            <a:r>
              <a:rPr spc="-10" dirty="0">
                <a:latin typeface="Arial"/>
                <a:cs typeface="Arial"/>
              </a:rPr>
              <a:t>you </a:t>
            </a:r>
            <a:r>
              <a:rPr spc="-5" dirty="0">
                <a:latin typeface="Arial"/>
                <a:cs typeface="Arial"/>
              </a:rPr>
              <a:t>open any new bulletin each time </a:t>
            </a:r>
            <a:r>
              <a:rPr spc="-10" dirty="0">
                <a:latin typeface="Arial"/>
                <a:cs typeface="Arial"/>
              </a:rPr>
              <a:t>you </a:t>
            </a:r>
            <a:r>
              <a:rPr spc="-5" dirty="0">
                <a:latin typeface="Arial"/>
                <a:cs typeface="Arial"/>
              </a:rPr>
              <a:t>log  into </a:t>
            </a:r>
            <a:r>
              <a:rPr spc="-10" dirty="0">
                <a:latin typeface="Arial"/>
                <a:cs typeface="Arial"/>
              </a:rPr>
              <a:t>your MyGCA</a:t>
            </a:r>
            <a:r>
              <a:rPr spc="-5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account</a:t>
            </a:r>
            <a:r>
              <a:rPr spc="-5" dirty="0" smtClean="0">
                <a:latin typeface="Arial"/>
                <a:cs typeface="Arial"/>
              </a:rPr>
              <a:t>.</a:t>
            </a:r>
            <a:endParaRPr lang="en-AU" spc="-5" dirty="0" smtClean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DF1E33"/>
              </a:buClr>
              <a:buChar char="•"/>
              <a:tabLst>
                <a:tab pos="355600" algn="l"/>
              </a:tabLst>
            </a:pPr>
            <a:endParaRPr lang="en-AU" spc="-5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DF1E33"/>
              </a:buClr>
              <a:buChar char="•"/>
              <a:tabLst>
                <a:tab pos="355600" algn="l"/>
              </a:tabLst>
            </a:pPr>
            <a:endParaRPr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370" y="2171446"/>
            <a:ext cx="559498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F1E33"/>
              </a:buClr>
              <a:buFont typeface="Arial"/>
              <a:buChar char="•"/>
              <a:tabLst>
                <a:tab pos="355600" algn="l"/>
              </a:tabLst>
            </a:pPr>
            <a:r>
              <a:rPr spc="-5" dirty="0">
                <a:latin typeface="Arial"/>
                <a:cs typeface="Arial"/>
              </a:rPr>
              <a:t>Once </a:t>
            </a:r>
            <a:r>
              <a:rPr spc="-10" dirty="0">
                <a:latin typeface="Arial"/>
                <a:cs typeface="Arial"/>
              </a:rPr>
              <a:t>you </a:t>
            </a:r>
            <a:r>
              <a:rPr spc="-5" dirty="0">
                <a:latin typeface="Arial"/>
                <a:cs typeface="Arial"/>
              </a:rPr>
              <a:t>have read the bulletin </a:t>
            </a:r>
            <a:r>
              <a:rPr spc="-10" dirty="0">
                <a:latin typeface="Arial"/>
                <a:cs typeface="Arial"/>
              </a:rPr>
              <a:t>you </a:t>
            </a:r>
            <a:r>
              <a:rPr spc="-5" dirty="0">
                <a:latin typeface="Arial"/>
                <a:cs typeface="Arial"/>
              </a:rPr>
              <a:t>can then </a:t>
            </a:r>
            <a:r>
              <a:rPr dirty="0">
                <a:latin typeface="Arial"/>
                <a:cs typeface="Arial"/>
              </a:rPr>
              <a:t>access</a:t>
            </a:r>
            <a:r>
              <a:rPr spc="135" dirty="0">
                <a:latin typeface="Arial"/>
                <a:cs typeface="Arial"/>
              </a:rPr>
              <a:t> </a:t>
            </a:r>
            <a:r>
              <a:rPr spc="-10" dirty="0" smtClean="0">
                <a:latin typeface="Arial"/>
                <a:cs typeface="Arial"/>
              </a:rPr>
              <a:t>your</a:t>
            </a:r>
            <a:r>
              <a:rPr lang="en-AU" dirty="0">
                <a:latin typeface="Arial"/>
                <a:cs typeface="Arial"/>
              </a:rPr>
              <a:t> </a:t>
            </a:r>
            <a:r>
              <a:rPr spc="-10" dirty="0" err="1" smtClean="0">
                <a:latin typeface="Arial"/>
                <a:cs typeface="Arial"/>
              </a:rPr>
              <a:t>MyGCA</a:t>
            </a:r>
            <a:r>
              <a:rPr spc="-120" dirty="0" smtClean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account.</a:t>
            </a:r>
            <a:endParaRPr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370" y="3000502"/>
            <a:ext cx="524637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DF1E33"/>
              </a:buClr>
              <a:tabLst>
                <a:tab pos="355600" algn="l"/>
              </a:tabLst>
            </a:pPr>
            <a:r>
              <a:rPr b="1" spc="-5" dirty="0">
                <a:latin typeface="Arial"/>
                <a:cs typeface="Arial"/>
              </a:rPr>
              <a:t>The fact that </a:t>
            </a:r>
            <a:r>
              <a:rPr b="1" spc="-10" dirty="0">
                <a:latin typeface="Arial"/>
                <a:cs typeface="Arial"/>
              </a:rPr>
              <a:t>you </a:t>
            </a:r>
            <a:r>
              <a:rPr b="1" spc="-5" dirty="0">
                <a:latin typeface="Arial"/>
                <a:cs typeface="Arial"/>
              </a:rPr>
              <a:t>have seen and opened the bulletin</a:t>
            </a:r>
            <a:r>
              <a:rPr b="1" spc="100" dirty="0">
                <a:latin typeface="Arial"/>
                <a:cs typeface="Arial"/>
              </a:rPr>
              <a:t> </a:t>
            </a:r>
            <a:r>
              <a:rPr b="1" spc="-5" dirty="0" smtClean="0">
                <a:latin typeface="Arial"/>
                <a:cs typeface="Arial"/>
              </a:rPr>
              <a:t>is</a:t>
            </a:r>
            <a:r>
              <a:rPr lang="en-AU" b="1" dirty="0">
                <a:latin typeface="Arial"/>
                <a:cs typeface="Arial"/>
              </a:rPr>
              <a:t> </a:t>
            </a:r>
            <a:r>
              <a:rPr b="1" spc="-5" dirty="0" smtClean="0">
                <a:latin typeface="Arial"/>
                <a:cs typeface="Arial"/>
              </a:rPr>
              <a:t>recorded </a:t>
            </a:r>
            <a:r>
              <a:rPr b="1" spc="-5" dirty="0">
                <a:latin typeface="Arial"/>
                <a:cs typeface="Arial"/>
              </a:rPr>
              <a:t>in </a:t>
            </a:r>
            <a:r>
              <a:rPr b="1" spc="-10" dirty="0">
                <a:latin typeface="Arial"/>
                <a:cs typeface="Arial"/>
              </a:rPr>
              <a:t>your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Journal.</a:t>
            </a:r>
            <a:endParaRPr b="1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370" y="3829939"/>
            <a:ext cx="590169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Clr>
                <a:srgbClr val="DF1E33"/>
              </a:buClr>
              <a:tabLst>
                <a:tab pos="355600" algn="l"/>
              </a:tabLst>
            </a:pPr>
            <a:r>
              <a:rPr i="1" spc="-10" dirty="0">
                <a:latin typeface="Arial"/>
                <a:cs typeface="Arial"/>
              </a:rPr>
              <a:t>Old </a:t>
            </a:r>
            <a:r>
              <a:rPr i="1" spc="-5" dirty="0">
                <a:latin typeface="Arial"/>
                <a:cs typeface="Arial"/>
              </a:rPr>
              <a:t>bulletins are archived </a:t>
            </a:r>
            <a:r>
              <a:rPr i="1" dirty="0">
                <a:latin typeface="Arial"/>
                <a:cs typeface="Arial"/>
              </a:rPr>
              <a:t>so </a:t>
            </a:r>
            <a:r>
              <a:rPr i="1" spc="-10" dirty="0">
                <a:latin typeface="Arial"/>
                <a:cs typeface="Arial"/>
              </a:rPr>
              <a:t>you </a:t>
            </a:r>
            <a:r>
              <a:rPr i="1" spc="-5" dirty="0">
                <a:latin typeface="Arial"/>
                <a:cs typeface="Arial"/>
              </a:rPr>
              <a:t>can refer to them later if </a:t>
            </a:r>
            <a:r>
              <a:rPr i="1" spc="-10" dirty="0">
                <a:latin typeface="Arial"/>
                <a:cs typeface="Arial"/>
              </a:rPr>
              <a:t>you </a:t>
            </a:r>
            <a:r>
              <a:rPr i="1" spc="-5" dirty="0" smtClean="0">
                <a:latin typeface="Arial"/>
                <a:cs typeface="Arial"/>
              </a:rPr>
              <a:t>need</a:t>
            </a:r>
            <a:r>
              <a:rPr i="1" spc="-80" dirty="0" smtClean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to.</a:t>
            </a:r>
            <a:endParaRPr i="1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51685" y="4495800"/>
            <a:ext cx="3258566" cy="1296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3675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525"/>
              </a:spcBef>
            </a:pP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OUR</a:t>
            </a:r>
            <a:r>
              <a:rPr sz="1800" b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CAMPUS</a:t>
            </a:r>
            <a:endParaRPr sz="1800">
              <a:latin typeface="Arial Black"/>
              <a:cs typeface="Arial Black"/>
            </a:endParaRPr>
          </a:p>
          <a:p>
            <a:pPr marL="263525" marR="25082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&amp;  </a:t>
            </a:r>
            <a:r>
              <a:rPr sz="1800" b="1" spc="-5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1800" b="1" spc="-1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CHNO</a:t>
            </a:r>
            <a:r>
              <a:rPr sz="1800" b="1" spc="-40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OGY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89870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lang="en-AU" sz="3200" b="0" spc="-60" dirty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sz="4000" spc="-60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sz="40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4000" spc="-10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4000" spc="5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4000" spc="-1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4000" dirty="0">
                <a:solidFill>
                  <a:srgbClr val="000000"/>
                </a:solidFill>
                <a:latin typeface="Arial"/>
                <a:cs typeface="Arial"/>
              </a:rPr>
              <a:t>il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370" y="1098296"/>
            <a:ext cx="5164455" cy="536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All </a:t>
            </a:r>
            <a:r>
              <a:rPr sz="1600" spc="-5" dirty="0">
                <a:latin typeface="Arial"/>
                <a:cs typeface="Arial"/>
              </a:rPr>
              <a:t>students have an email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account:</a:t>
            </a:r>
            <a:endParaRPr sz="1600">
              <a:latin typeface="Arial"/>
              <a:cs typeface="Arial"/>
            </a:endParaRPr>
          </a:p>
          <a:p>
            <a:pPr marL="853440">
              <a:lnSpc>
                <a:spcPct val="100000"/>
              </a:lnSpc>
              <a:spcBef>
                <a:spcPts val="380"/>
              </a:spcBef>
            </a:pPr>
            <a:r>
              <a:rPr sz="1600" b="1" spc="-5" dirty="0">
                <a:solidFill>
                  <a:srgbClr val="DF1E33"/>
                </a:solidFill>
                <a:latin typeface="Arial"/>
                <a:cs typeface="Arial"/>
                <a:hlinkClick r:id="rId2"/>
              </a:rPr>
              <a:t>XXXXXX@studentmail.groupcolleges.edu.au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370" y="1976373"/>
            <a:ext cx="5719445" cy="986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One </a:t>
            </a:r>
            <a:r>
              <a:rPr sz="1600" spc="-5" dirty="0">
                <a:latin typeface="Arial"/>
                <a:cs typeface="Arial"/>
              </a:rPr>
              <a:t>of the main forms of communication at </a:t>
            </a:r>
            <a:r>
              <a:rPr sz="1600" spc="-10" dirty="0">
                <a:latin typeface="Arial"/>
                <a:cs typeface="Arial"/>
              </a:rPr>
              <a:t>GCA </a:t>
            </a:r>
            <a:r>
              <a:rPr sz="1600" spc="-5" dirty="0">
                <a:latin typeface="Arial"/>
                <a:cs typeface="Arial"/>
              </a:rPr>
              <a:t>colleges is via  EMAIL e.g. information about re-sit exams, academic progress  warnings, excursion notices, emailing assignments, job  opportunities,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events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0737" y="3067138"/>
            <a:ext cx="5328539" cy="3386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3675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525"/>
              </a:spcBef>
            </a:pP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OUR</a:t>
            </a:r>
            <a:r>
              <a:rPr sz="1800" b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CAMPUS</a:t>
            </a:r>
            <a:endParaRPr sz="1800">
              <a:latin typeface="Arial Black"/>
              <a:cs typeface="Arial Black"/>
            </a:endParaRPr>
          </a:p>
          <a:p>
            <a:pPr marL="263525" marR="25082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&amp;  </a:t>
            </a:r>
            <a:r>
              <a:rPr sz="1800" b="1" spc="-5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1800" b="1" spc="-1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CHNO</a:t>
            </a:r>
            <a:r>
              <a:rPr sz="1800" b="1" spc="-40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OGY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487553"/>
            <a:ext cx="2940050" cy="1482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4590">
              <a:lnSpc>
                <a:spcPct val="100000"/>
              </a:lnSpc>
            </a:pPr>
            <a:r>
              <a:rPr sz="4000" b="1" dirty="0">
                <a:latin typeface="Arial"/>
                <a:cs typeface="Arial"/>
              </a:rPr>
              <a:t>SMS</a:t>
            </a:r>
            <a:endParaRPr sz="40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965"/>
              </a:spcBef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Provide your mobile phone  number </a:t>
            </a:r>
            <a:r>
              <a:rPr sz="1600" dirty="0">
                <a:latin typeface="Arial"/>
                <a:cs typeface="Arial"/>
              </a:rPr>
              <a:t>via </a:t>
            </a:r>
            <a:r>
              <a:rPr sz="1600" spc="-5" dirty="0">
                <a:latin typeface="Arial"/>
                <a:cs typeface="Arial"/>
              </a:rPr>
              <a:t>MyGCA and </a:t>
            </a:r>
            <a:r>
              <a:rPr sz="1600" spc="-20" dirty="0">
                <a:latin typeface="Arial"/>
                <a:cs typeface="Arial"/>
              </a:rPr>
              <a:t>we  </a:t>
            </a:r>
            <a:r>
              <a:rPr sz="1600" spc="-10" dirty="0">
                <a:latin typeface="Arial"/>
                <a:cs typeface="Arial"/>
              </a:rPr>
              <a:t>will </a:t>
            </a:r>
            <a:r>
              <a:rPr sz="1600" spc="-5" dirty="0">
                <a:latin typeface="Arial"/>
                <a:cs typeface="Arial"/>
              </a:rPr>
              <a:t>send </a:t>
            </a:r>
            <a:r>
              <a:rPr sz="1600" spc="-10" dirty="0">
                <a:latin typeface="Arial"/>
                <a:cs typeface="Arial"/>
              </a:rPr>
              <a:t>you </a:t>
            </a:r>
            <a:r>
              <a:rPr sz="1600" spc="-5" dirty="0">
                <a:latin typeface="Arial"/>
                <a:cs typeface="Arial"/>
              </a:rPr>
              <a:t>text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messages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370" y="2171446"/>
            <a:ext cx="2938780" cy="986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600" spc="-50" dirty="0">
                <a:latin typeface="Arial"/>
                <a:cs typeface="Arial"/>
              </a:rPr>
              <a:t>Text </a:t>
            </a:r>
            <a:r>
              <a:rPr sz="1600" spc="-5" dirty="0">
                <a:latin typeface="Arial"/>
                <a:cs typeface="Arial"/>
              </a:rPr>
              <a:t>messages </a:t>
            </a:r>
            <a:r>
              <a:rPr sz="1600" dirty="0">
                <a:latin typeface="Arial"/>
                <a:cs typeface="Arial"/>
              </a:rPr>
              <a:t>are </a:t>
            </a:r>
            <a:r>
              <a:rPr sz="1600" spc="-5" dirty="0">
                <a:latin typeface="Arial"/>
                <a:cs typeface="Arial"/>
              </a:rPr>
              <a:t>very  useful for urgent messages  that </a:t>
            </a:r>
            <a:r>
              <a:rPr sz="1600" spc="-15" dirty="0">
                <a:latin typeface="Arial"/>
                <a:cs typeface="Arial"/>
              </a:rPr>
              <a:t>we </a:t>
            </a:r>
            <a:r>
              <a:rPr sz="1600" spc="-5" dirty="0">
                <a:latin typeface="Arial"/>
                <a:cs typeface="Arial"/>
              </a:rPr>
              <a:t>might </a:t>
            </a:r>
            <a:r>
              <a:rPr sz="1600" dirty="0">
                <a:latin typeface="Arial"/>
                <a:cs typeface="Arial"/>
              </a:rPr>
              <a:t>need </a:t>
            </a:r>
            <a:r>
              <a:rPr sz="1600" spc="-5" dirty="0">
                <a:latin typeface="Arial"/>
                <a:cs typeface="Arial"/>
              </a:rPr>
              <a:t>to send  </a:t>
            </a:r>
            <a:r>
              <a:rPr sz="1600" spc="-10" dirty="0">
                <a:latin typeface="Arial"/>
                <a:cs typeface="Arial"/>
              </a:rPr>
              <a:t>you.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370" y="3488563"/>
            <a:ext cx="2546985" cy="74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For example changes to  timetables, exams or  excursions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35883" y="1124711"/>
            <a:ext cx="2763901" cy="41450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3675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525"/>
              </a:spcBef>
            </a:pP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OUR</a:t>
            </a:r>
            <a:r>
              <a:rPr sz="1800" b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CAMPUS</a:t>
            </a:r>
            <a:endParaRPr sz="1800">
              <a:latin typeface="Arial Black"/>
              <a:cs typeface="Arial Black"/>
            </a:endParaRPr>
          </a:p>
          <a:p>
            <a:pPr marL="263525" marR="25082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&amp;  </a:t>
            </a:r>
            <a:r>
              <a:rPr sz="1800" b="1" spc="-5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1800" b="1" spc="-1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CHNO</a:t>
            </a:r>
            <a:r>
              <a:rPr sz="1800" b="1" spc="-40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1800" b="1" dirty="0">
                <a:solidFill>
                  <a:srgbClr val="FFFFFF"/>
                </a:solidFill>
                <a:latin typeface="Arial Black"/>
                <a:cs typeface="Arial Black"/>
              </a:rPr>
              <a:t>OGY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89870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sz="4000" spc="-5" dirty="0">
                <a:solidFill>
                  <a:srgbClr val="000000"/>
                </a:solidFill>
                <a:latin typeface="Arial"/>
                <a:cs typeface="Arial"/>
              </a:rPr>
              <a:t>Subject</a:t>
            </a:r>
            <a:r>
              <a:rPr sz="400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000000"/>
                </a:solidFill>
                <a:latin typeface="Arial"/>
                <a:cs typeface="Arial"/>
              </a:rPr>
              <a:t>Surveys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370" y="1098296"/>
            <a:ext cx="521716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There are many reasons </a:t>
            </a:r>
            <a:r>
              <a:rPr sz="1600" spc="-15" dirty="0">
                <a:latin typeface="Arial"/>
                <a:cs typeface="Arial"/>
              </a:rPr>
              <a:t>we </a:t>
            </a:r>
            <a:r>
              <a:rPr sz="1600" spc="-5" dirty="0">
                <a:latin typeface="Arial"/>
                <a:cs typeface="Arial"/>
              </a:rPr>
              <a:t>administer a Student</a:t>
            </a:r>
            <a:r>
              <a:rPr sz="1600" spc="1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Survey: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pc="-95" dirty="0"/>
              <a:t>To </a:t>
            </a:r>
            <a:r>
              <a:rPr spc="-5" dirty="0"/>
              <a:t>monitor subject content &amp; lecturers’</a:t>
            </a:r>
            <a:r>
              <a:rPr spc="105" dirty="0"/>
              <a:t> </a:t>
            </a:r>
            <a:r>
              <a:rPr spc="-5" dirty="0"/>
              <a:t>performance</a:t>
            </a: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pc="-5" dirty="0">
                <a:latin typeface="Arial"/>
                <a:cs typeface="Arial"/>
              </a:rPr>
              <a:t>Student feedback on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GCA</a:t>
            </a: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pc="-5" dirty="0"/>
              <a:t>New students’</a:t>
            </a:r>
            <a:r>
              <a:rPr spc="-105" dirty="0"/>
              <a:t> </a:t>
            </a:r>
            <a:r>
              <a:rPr spc="-5" dirty="0"/>
              <a:t>survey</a:t>
            </a: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pc="-5" dirty="0">
                <a:latin typeface="Arial"/>
                <a:cs typeface="Arial"/>
              </a:rPr>
              <a:t>General student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satisfaction</a:t>
            </a: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pc="-5" dirty="0">
                <a:latin typeface="Arial"/>
                <a:cs typeface="Arial"/>
              </a:rPr>
              <a:t>Agent</a:t>
            </a:r>
            <a:r>
              <a:rPr spc="-6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feedback</a:t>
            </a: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pc="-5" dirty="0">
                <a:latin typeface="Arial"/>
                <a:cs typeface="Arial"/>
              </a:rPr>
              <a:t>Intention of further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study</a:t>
            </a: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dirty="0">
                <a:latin typeface="Arial"/>
                <a:cs typeface="Arial"/>
              </a:rPr>
              <a:t>All </a:t>
            </a:r>
            <a:r>
              <a:rPr spc="-5" dirty="0">
                <a:latin typeface="Arial"/>
                <a:cs typeface="Arial"/>
              </a:rPr>
              <a:t>surveys completed</a:t>
            </a:r>
            <a:r>
              <a:rPr spc="-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online</a:t>
            </a:r>
          </a:p>
        </p:txBody>
      </p:sp>
      <p:sp>
        <p:nvSpPr>
          <p:cNvPr id="7" name="object 7"/>
          <p:cNvSpPr/>
          <p:nvPr/>
        </p:nvSpPr>
        <p:spPr>
          <a:xfrm>
            <a:off x="1248155" y="3653026"/>
            <a:ext cx="5073396" cy="3121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3355" y="3847681"/>
            <a:ext cx="4485386" cy="2533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600200" cy="63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/>
          <p:nvPr/>
        </p:nvSpPr>
        <p:spPr>
          <a:xfrm>
            <a:off x="293858" y="1188128"/>
            <a:ext cx="1017483" cy="960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60566" y="314921"/>
            <a:ext cx="2308225" cy="6066790"/>
          </a:xfrm>
          <a:custGeom>
            <a:avLst/>
            <a:gdLst/>
            <a:ahLst/>
            <a:cxnLst/>
            <a:rect l="l" t="t" r="r" b="b"/>
            <a:pathLst>
              <a:path w="2308225" h="6066790">
                <a:moveTo>
                  <a:pt x="0" y="6066408"/>
                </a:moveTo>
                <a:lnTo>
                  <a:pt x="2308225" y="6066408"/>
                </a:lnTo>
                <a:lnTo>
                  <a:pt x="2308225" y="0"/>
                </a:lnTo>
                <a:lnTo>
                  <a:pt x="0" y="0"/>
                </a:lnTo>
                <a:lnTo>
                  <a:pt x="0" y="6066408"/>
                </a:lnTo>
                <a:close/>
              </a:path>
            </a:pathLst>
          </a:custGeom>
          <a:solidFill>
            <a:srgbClr val="DF1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263525" marR="64833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SAFETY</a:t>
            </a:r>
            <a:r>
              <a:rPr sz="2000" b="1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@  </a:t>
            </a:r>
            <a:r>
              <a:rPr sz="2000" b="1" spc="-5" dirty="0">
                <a:solidFill>
                  <a:srgbClr val="FFFFFF"/>
                </a:solidFill>
                <a:latin typeface="Arial Black"/>
                <a:cs typeface="Arial Black"/>
              </a:rPr>
              <a:t>THE  COLLEGE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666759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031240">
              <a:lnSpc>
                <a:spcPct val="100000"/>
              </a:lnSpc>
            </a:pPr>
            <a:r>
              <a:rPr sz="3200" spc="-5" dirty="0">
                <a:solidFill>
                  <a:srgbClr val="000000"/>
                </a:solidFill>
                <a:latin typeface="Arial"/>
                <a:cs typeface="Arial"/>
              </a:rPr>
              <a:t>Evacuation Assembly</a:t>
            </a:r>
            <a:r>
              <a:rPr sz="3200" spc="-3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00"/>
                </a:solidFill>
                <a:latin typeface="Arial"/>
                <a:cs typeface="Arial"/>
              </a:rPr>
              <a:t>Area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90132" y="1542288"/>
            <a:ext cx="2648712" cy="3049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82664" y="1734692"/>
            <a:ext cx="2263902" cy="26645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01967" y="4725136"/>
            <a:ext cx="1225550" cy="12239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t="3992" r="5670"/>
          <a:stretch/>
        </p:blipFill>
        <p:spPr>
          <a:xfrm>
            <a:off x="775056" y="1665801"/>
            <a:ext cx="5455322" cy="4279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5" y="2492895"/>
            <a:ext cx="9142884" cy="4365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804670"/>
            <a:ext cx="9144000" cy="2488565"/>
          </a:xfrm>
          <a:custGeom>
            <a:avLst/>
            <a:gdLst/>
            <a:ahLst/>
            <a:cxnLst/>
            <a:rect l="l" t="t" r="r" b="b"/>
            <a:pathLst>
              <a:path w="9144000" h="2488565">
                <a:moveTo>
                  <a:pt x="0" y="0"/>
                </a:moveTo>
                <a:lnTo>
                  <a:pt x="0" y="2488437"/>
                </a:lnTo>
                <a:lnTo>
                  <a:pt x="9143999" y="2488437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DF1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3400" y="1828800"/>
            <a:ext cx="8131809" cy="1654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6"/>
              </a:spcBef>
            </a:pPr>
            <a:endParaRPr sz="4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3200" b="1" dirty="0">
                <a:solidFill>
                  <a:srgbClr val="FFFFFF"/>
                </a:solidFill>
                <a:latin typeface="Arial Black"/>
                <a:cs typeface="Arial Black"/>
              </a:rPr>
              <a:t>3.</a:t>
            </a:r>
            <a:r>
              <a:rPr lang="en-US" sz="3200" dirty="0">
                <a:latin typeface="Arial Black"/>
                <a:cs typeface="Arial Black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 Black"/>
                <a:cs typeface="Arial Black"/>
              </a:rPr>
              <a:t>Compliance with Immigration &amp; </a:t>
            </a:r>
            <a:r>
              <a:rPr sz="3200" b="1" spc="5" dirty="0">
                <a:solidFill>
                  <a:srgbClr val="FFFFFF"/>
                </a:solidFill>
                <a:latin typeface="Arial Black"/>
                <a:cs typeface="Arial Black"/>
              </a:rPr>
              <a:t>Border</a:t>
            </a:r>
            <a:r>
              <a:rPr sz="3200" b="1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 Black"/>
                <a:cs typeface="Arial Black"/>
              </a:rPr>
              <a:t>Protection</a:t>
            </a:r>
            <a:endParaRPr sz="3200" dirty="0">
              <a:latin typeface="Arial Black"/>
              <a:cs typeface="Arial Black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30935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30935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135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505"/>
              </a:spcBef>
            </a:pPr>
            <a:r>
              <a:rPr spc="-5" dirty="0"/>
              <a:t>WELCOME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25142" y="4405629"/>
            <a:ext cx="3580765" cy="1559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lang="en-AU" sz="1800" b="1" spc="-5" dirty="0">
                <a:latin typeface="Arial"/>
                <a:cs typeface="Arial"/>
              </a:rPr>
              <a:t>Professor </a:t>
            </a:r>
            <a:r>
              <a:rPr lang="en-AU" b="1" spc="-5" dirty="0">
                <a:latin typeface="Arial"/>
                <a:cs typeface="Arial"/>
              </a:rPr>
              <a:t>Greg Whateley</a:t>
            </a:r>
            <a:endParaRPr sz="1800" dirty="0">
              <a:latin typeface="Arial"/>
              <a:cs typeface="Arial"/>
            </a:endParaRPr>
          </a:p>
          <a:p>
            <a:pPr marL="12700" marR="5080" algn="ctr">
              <a:lnSpc>
                <a:spcPts val="3240"/>
              </a:lnSpc>
              <a:spcBef>
                <a:spcPts val="285"/>
              </a:spcBef>
            </a:pPr>
            <a:r>
              <a:rPr sz="1800" b="1" dirty="0">
                <a:solidFill>
                  <a:srgbClr val="002060"/>
                </a:solidFill>
                <a:latin typeface="Arial"/>
                <a:cs typeface="Arial"/>
              </a:rPr>
              <a:t>UBSS </a:t>
            </a:r>
            <a:r>
              <a:rPr lang="en-AU" b="1" spc="-5" dirty="0">
                <a:solidFill>
                  <a:srgbClr val="002060"/>
                </a:solidFill>
                <a:latin typeface="Arial"/>
                <a:cs typeface="Arial"/>
              </a:rPr>
              <a:t>Executive Dean</a:t>
            </a:r>
            <a:r>
              <a:rPr lang="en-AU" sz="1800" b="1" spc="-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12700" marR="5080" algn="ctr">
              <a:lnSpc>
                <a:spcPts val="3240"/>
              </a:lnSpc>
              <a:spcBef>
                <a:spcPts val="285"/>
              </a:spcBef>
            </a:pPr>
            <a:r>
              <a:rPr sz="1800" spc="-5" dirty="0">
                <a:latin typeface="Arial"/>
                <a:cs typeface="Arial"/>
              </a:rPr>
              <a:t>(02) 8332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2518</a:t>
            </a:r>
            <a:endParaRPr sz="18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790"/>
              </a:spcBef>
            </a:pPr>
            <a:r>
              <a:rPr lang="en-US" spc="-15" dirty="0">
                <a:latin typeface="Arial"/>
                <a:cs typeface="Arial"/>
                <a:hlinkClick r:id="rId4"/>
              </a:rPr>
              <a:t>greg.whateley</a:t>
            </a:r>
            <a:r>
              <a:rPr sz="1800" spc="-15" dirty="0">
                <a:latin typeface="Arial"/>
                <a:cs typeface="Arial"/>
                <a:hlinkClick r:id="rId4"/>
              </a:rPr>
              <a:t>@ubss.edu.au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68523" y="1133855"/>
            <a:ext cx="2293620" cy="31196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GW Photo 20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387" y="1524000"/>
            <a:ext cx="1708201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51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770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510"/>
              </a:spcBef>
            </a:pPr>
            <a:r>
              <a:rPr sz="1900" b="1" spc="-5" dirty="0">
                <a:solidFill>
                  <a:srgbClr val="FFFFFF"/>
                </a:solidFill>
                <a:latin typeface="Arial Black"/>
                <a:cs typeface="Arial Black"/>
              </a:rPr>
              <a:t>COMPLIANCE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89870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lang="en-AU" sz="3200" b="0" spc="-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sz="4000" spc="-5" dirty="0">
                <a:solidFill>
                  <a:srgbClr val="000000"/>
                </a:solidFill>
                <a:latin typeface="Arial"/>
                <a:cs typeface="Arial"/>
              </a:rPr>
              <a:t>Compliance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1251" y="1329435"/>
            <a:ext cx="298196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Compliance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is…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1251" y="2309367"/>
            <a:ext cx="216535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F1E33"/>
              </a:buClr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Following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Rules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251" y="3102102"/>
            <a:ext cx="271716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F1E33"/>
              </a:buClr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Following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Guidelines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1251" y="3955922"/>
            <a:ext cx="5668645" cy="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buClr>
                <a:srgbClr val="DF1E33"/>
              </a:buClr>
              <a:buFont typeface="Wingdings"/>
              <a:buChar char=""/>
              <a:tabLst>
                <a:tab pos="355600" algn="l"/>
              </a:tabLst>
            </a:pPr>
            <a:r>
              <a:rPr sz="2000" dirty="0" smtClean="0">
                <a:latin typeface="Arial"/>
                <a:cs typeface="Arial"/>
              </a:rPr>
              <a:t>legal </a:t>
            </a:r>
            <a:r>
              <a:rPr sz="2000" dirty="0">
                <a:latin typeface="Arial"/>
                <a:cs typeface="Arial"/>
              </a:rPr>
              <a:t>requirement </a:t>
            </a:r>
            <a:r>
              <a:rPr sz="2000" dirty="0" err="1" smtClean="0">
                <a:latin typeface="Arial"/>
                <a:cs typeface="Arial"/>
              </a:rPr>
              <a:t>eg</a:t>
            </a:r>
            <a:r>
              <a:rPr sz="2000" dirty="0">
                <a:latin typeface="Arial"/>
                <a:cs typeface="Arial"/>
              </a:rPr>
              <a:t>. Law of the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Land,  Drivers Licences, and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Visas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770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510"/>
              </a:spcBef>
            </a:pPr>
            <a:r>
              <a:rPr sz="1900" b="1" spc="-5" dirty="0">
                <a:solidFill>
                  <a:srgbClr val="FFFFFF"/>
                </a:solidFill>
                <a:latin typeface="Arial Black"/>
                <a:cs typeface="Arial Black"/>
              </a:rPr>
              <a:t>COMPLIANCE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89870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sz="4000" spc="-5" dirty="0">
                <a:solidFill>
                  <a:srgbClr val="000000"/>
                </a:solidFill>
                <a:latin typeface="Arial"/>
                <a:cs typeface="Arial"/>
              </a:rPr>
              <a:t>Compliance</a:t>
            </a:r>
            <a:r>
              <a:rPr sz="40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(DIBP)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420" y="1915414"/>
            <a:ext cx="161671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DIBP deals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with: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5420" y="2329941"/>
            <a:ext cx="219964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Issues student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visas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420" y="2744851"/>
            <a:ext cx="2104390" cy="1083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Monitors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students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600" b="1" spc="-5" dirty="0">
                <a:latin typeface="Arial"/>
                <a:cs typeface="Arial"/>
              </a:rPr>
              <a:t>DIBP is interested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in: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45"/>
              </a:spcBef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Academic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progress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5420" y="3988689"/>
            <a:ext cx="414083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Where </a:t>
            </a:r>
            <a:r>
              <a:rPr sz="1600" spc="-10" dirty="0">
                <a:latin typeface="Arial"/>
                <a:cs typeface="Arial"/>
              </a:rPr>
              <a:t>you </a:t>
            </a:r>
            <a:r>
              <a:rPr sz="1600" spc="-5" dirty="0">
                <a:latin typeface="Arial"/>
                <a:cs typeface="Arial"/>
              </a:rPr>
              <a:t>live (via </a:t>
            </a:r>
            <a:r>
              <a:rPr sz="1600" spc="-10" dirty="0">
                <a:latin typeface="Arial"/>
                <a:cs typeface="Arial"/>
              </a:rPr>
              <a:t>your MyGCA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account)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5420" y="4403217"/>
            <a:ext cx="5358765" cy="669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Age - Students under 18 must be living </a:t>
            </a:r>
            <a:r>
              <a:rPr sz="1600" spc="-10" dirty="0">
                <a:latin typeface="Arial"/>
                <a:cs typeface="Arial"/>
              </a:rPr>
              <a:t>with 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spc="114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guardian.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40"/>
              </a:spcBef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600" spc="-45" dirty="0">
                <a:latin typeface="Arial"/>
                <a:cs typeface="Arial"/>
              </a:rPr>
              <a:t>Your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employment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7820" y="5394045"/>
            <a:ext cx="5986145" cy="831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Levenim MT"/>
                <a:cs typeface="Levenim MT"/>
              </a:rPr>
              <a:t>Group Colleges Australia </a:t>
            </a:r>
            <a:r>
              <a:rPr sz="1800" b="1" spc="-5" dirty="0">
                <a:solidFill>
                  <a:srgbClr val="FF0000"/>
                </a:solidFill>
                <a:latin typeface="Levenim MT"/>
                <a:cs typeface="Levenim MT"/>
              </a:rPr>
              <a:t>and </a:t>
            </a:r>
            <a:r>
              <a:rPr sz="1800" b="1" dirty="0">
                <a:solidFill>
                  <a:srgbClr val="FF0000"/>
                </a:solidFill>
                <a:latin typeface="Levenim MT"/>
                <a:cs typeface="Levenim MT"/>
              </a:rPr>
              <a:t>therefore </a:t>
            </a:r>
            <a:r>
              <a:rPr sz="1800" b="1" spc="-5" dirty="0">
                <a:solidFill>
                  <a:srgbClr val="FF0000"/>
                </a:solidFill>
                <a:latin typeface="Levenim MT"/>
                <a:cs typeface="Levenim MT"/>
              </a:rPr>
              <a:t>UBSS have </a:t>
            </a:r>
            <a:r>
              <a:rPr sz="1800" b="1" dirty="0">
                <a:solidFill>
                  <a:srgbClr val="FF0000"/>
                </a:solidFill>
                <a:latin typeface="Levenim MT"/>
                <a:cs typeface="Levenim MT"/>
              </a:rPr>
              <a:t>a  legal</a:t>
            </a:r>
            <a:r>
              <a:rPr sz="1800" b="1" spc="-114" dirty="0">
                <a:solidFill>
                  <a:srgbClr val="FF0000"/>
                </a:solidFill>
                <a:latin typeface="Levenim MT"/>
                <a:cs typeface="Levenim MT"/>
              </a:rPr>
              <a:t> </a:t>
            </a:r>
            <a:r>
              <a:rPr sz="1800" b="1" dirty="0">
                <a:solidFill>
                  <a:srgbClr val="FF0000"/>
                </a:solidFill>
                <a:latin typeface="Levenim MT"/>
                <a:cs typeface="Levenim MT"/>
              </a:rPr>
              <a:t>responsibility</a:t>
            </a:r>
            <a:r>
              <a:rPr sz="1800" b="1" spc="-120" dirty="0">
                <a:solidFill>
                  <a:srgbClr val="FF0000"/>
                </a:solidFill>
                <a:latin typeface="Levenim MT"/>
                <a:cs typeface="Levenim MT"/>
              </a:rPr>
              <a:t> </a:t>
            </a:r>
            <a:r>
              <a:rPr sz="1800" b="1" dirty="0">
                <a:solidFill>
                  <a:srgbClr val="FF0000"/>
                </a:solidFill>
                <a:latin typeface="Levenim MT"/>
                <a:cs typeface="Levenim MT"/>
              </a:rPr>
              <a:t>to</a:t>
            </a:r>
            <a:r>
              <a:rPr sz="1800" b="1" spc="-114" dirty="0">
                <a:solidFill>
                  <a:srgbClr val="FF0000"/>
                </a:solidFill>
                <a:latin typeface="Levenim MT"/>
                <a:cs typeface="Levenim MT"/>
              </a:rPr>
              <a:t> </a:t>
            </a:r>
            <a:r>
              <a:rPr sz="1800" b="1" dirty="0">
                <a:solidFill>
                  <a:srgbClr val="FF0000"/>
                </a:solidFill>
                <a:latin typeface="Levenim MT"/>
                <a:cs typeface="Levenim MT"/>
              </a:rPr>
              <a:t>report</a:t>
            </a:r>
            <a:r>
              <a:rPr sz="1800" b="1" spc="-130" dirty="0">
                <a:solidFill>
                  <a:srgbClr val="FF0000"/>
                </a:solidFill>
                <a:latin typeface="Levenim MT"/>
                <a:cs typeface="Levenim MT"/>
              </a:rPr>
              <a:t> </a:t>
            </a:r>
            <a:r>
              <a:rPr sz="1800" b="1" dirty="0">
                <a:solidFill>
                  <a:srgbClr val="FF0000"/>
                </a:solidFill>
                <a:latin typeface="Levenim MT"/>
                <a:cs typeface="Levenim MT"/>
              </a:rPr>
              <a:t>students</a:t>
            </a:r>
            <a:r>
              <a:rPr sz="1800" b="1" spc="-150" dirty="0">
                <a:solidFill>
                  <a:srgbClr val="FF0000"/>
                </a:solidFill>
                <a:latin typeface="Levenim MT"/>
                <a:cs typeface="Levenim MT"/>
              </a:rPr>
              <a:t> </a:t>
            </a:r>
            <a:r>
              <a:rPr sz="1800" b="1" dirty="0">
                <a:solidFill>
                  <a:srgbClr val="FF0000"/>
                </a:solidFill>
                <a:latin typeface="Levenim MT"/>
                <a:cs typeface="Levenim MT"/>
              </a:rPr>
              <a:t>who</a:t>
            </a:r>
            <a:r>
              <a:rPr sz="1800" b="1" spc="-130" dirty="0">
                <a:solidFill>
                  <a:srgbClr val="FF0000"/>
                </a:solidFill>
                <a:latin typeface="Levenim MT"/>
                <a:cs typeface="Levenim MT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Levenim MT"/>
                <a:cs typeface="Levenim MT"/>
              </a:rPr>
              <a:t>do</a:t>
            </a:r>
            <a:r>
              <a:rPr sz="1800" b="1" spc="-125" dirty="0">
                <a:solidFill>
                  <a:srgbClr val="FF0000"/>
                </a:solidFill>
                <a:latin typeface="Levenim MT"/>
                <a:cs typeface="Levenim MT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Levenim MT"/>
                <a:cs typeface="Levenim MT"/>
              </a:rPr>
              <a:t>not</a:t>
            </a:r>
            <a:r>
              <a:rPr sz="1800" b="1" spc="-125" dirty="0">
                <a:solidFill>
                  <a:srgbClr val="FF0000"/>
                </a:solidFill>
                <a:latin typeface="Levenim MT"/>
                <a:cs typeface="Levenim MT"/>
              </a:rPr>
              <a:t> </a:t>
            </a:r>
            <a:r>
              <a:rPr sz="1800" b="1" dirty="0">
                <a:solidFill>
                  <a:srgbClr val="FF0000"/>
                </a:solidFill>
                <a:latin typeface="Levenim MT"/>
                <a:cs typeface="Levenim MT"/>
              </a:rPr>
              <a:t>meet  the </a:t>
            </a:r>
            <a:r>
              <a:rPr sz="1800" b="1" spc="-5" dirty="0">
                <a:solidFill>
                  <a:srgbClr val="FF0000"/>
                </a:solidFill>
                <a:latin typeface="Levenim MT"/>
                <a:cs typeface="Levenim MT"/>
              </a:rPr>
              <a:t>DIBP</a:t>
            </a:r>
            <a:r>
              <a:rPr sz="1800" b="1" spc="-300" dirty="0">
                <a:solidFill>
                  <a:srgbClr val="FF0000"/>
                </a:solidFill>
                <a:latin typeface="Levenim MT"/>
                <a:cs typeface="Levenim MT"/>
              </a:rPr>
              <a:t> </a:t>
            </a:r>
            <a:r>
              <a:rPr sz="1800" b="1" dirty="0">
                <a:solidFill>
                  <a:srgbClr val="FF0000"/>
                </a:solidFill>
                <a:latin typeface="Levenim MT"/>
                <a:cs typeface="Levenim MT"/>
              </a:rPr>
              <a:t>requirements</a:t>
            </a:r>
            <a:endParaRPr sz="1800" dirty="0">
              <a:latin typeface="Levenim MT"/>
              <a:cs typeface="Levenim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35779" y="1016508"/>
            <a:ext cx="2226564" cy="2990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1124" y="1057236"/>
            <a:ext cx="1082268" cy="756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770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510"/>
              </a:spcBef>
            </a:pPr>
            <a:r>
              <a:rPr sz="1900" b="1" spc="-5" dirty="0">
                <a:solidFill>
                  <a:srgbClr val="FFFFFF"/>
                </a:solidFill>
                <a:latin typeface="Arial Black"/>
                <a:cs typeface="Arial Black"/>
              </a:rPr>
              <a:t>COMPLIANCE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666759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sz="3200" spc="-5" dirty="0">
                <a:solidFill>
                  <a:srgbClr val="000000"/>
                </a:solidFill>
                <a:latin typeface="Arial"/>
                <a:cs typeface="Arial"/>
              </a:rPr>
              <a:t>Compliance </a:t>
            </a:r>
            <a:r>
              <a:rPr sz="3200" spc="-60" dirty="0">
                <a:solidFill>
                  <a:srgbClr val="000000"/>
                </a:solidFill>
                <a:latin typeface="Arial"/>
                <a:cs typeface="Arial"/>
              </a:rPr>
              <a:t>(You </a:t>
            </a:r>
            <a:r>
              <a:rPr sz="3200" b="1" dirty="0">
                <a:solidFill>
                  <a:srgbClr val="000000"/>
                </a:solidFill>
                <a:latin typeface="Arial"/>
                <a:cs typeface="Arial"/>
              </a:rPr>
              <a:t>&amp;</a:t>
            </a:r>
            <a:r>
              <a:rPr sz="32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00"/>
                </a:solidFill>
                <a:latin typeface="Arial"/>
                <a:cs typeface="Arial"/>
              </a:rPr>
              <a:t>DIBP)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58058" y="2212025"/>
            <a:ext cx="3548267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</a:pPr>
            <a:r>
              <a:rPr sz="2000" b="1" u="sng" spc="-70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AU" sz="2000" b="1" u="sng" spc="-7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AU" sz="20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choose to apply to the  Australian government for</a:t>
            </a:r>
            <a:r>
              <a:rPr sz="2000" b="1" spc="-1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a  student visa and 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agree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to  follow certain rules </a:t>
            </a:r>
            <a:r>
              <a:rPr sz="2000" b="1" spc="5" dirty="0">
                <a:latin typeface="Arial" panose="020B0604020202020204" pitchFamily="34" charset="0"/>
                <a:cs typeface="Arial" panose="020B0604020202020204" pitchFamily="34" charset="0"/>
              </a:rPr>
              <a:t>&amp; 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conditions to keep your</a:t>
            </a:r>
            <a:r>
              <a:rPr sz="2000" b="1" spc="-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visa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5575">
              <a:lnSpc>
                <a:spcPct val="100000"/>
              </a:lnSpc>
            </a:pP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– this is called</a:t>
            </a:r>
            <a:r>
              <a:rPr sz="2000" b="1"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dirty="0">
                <a:solidFill>
                  <a:srgbClr val="DF1E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endParaRPr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83564" y="2671826"/>
            <a:ext cx="671195" cy="542290"/>
          </a:xfrm>
          <a:custGeom>
            <a:avLst/>
            <a:gdLst/>
            <a:ahLst/>
            <a:cxnLst/>
            <a:rect l="l" t="t" r="r" b="b"/>
            <a:pathLst>
              <a:path w="671194" h="542289">
                <a:moveTo>
                  <a:pt x="257352" y="0"/>
                </a:moveTo>
                <a:lnTo>
                  <a:pt x="126961" y="34798"/>
                </a:lnTo>
                <a:lnTo>
                  <a:pt x="41173" y="107569"/>
                </a:lnTo>
                <a:lnTo>
                  <a:pt x="0" y="248538"/>
                </a:lnTo>
                <a:lnTo>
                  <a:pt x="15443" y="409956"/>
                </a:lnTo>
                <a:lnTo>
                  <a:pt x="89217" y="494284"/>
                </a:lnTo>
                <a:lnTo>
                  <a:pt x="183578" y="542163"/>
                </a:lnTo>
                <a:lnTo>
                  <a:pt x="308825" y="507364"/>
                </a:lnTo>
                <a:lnTo>
                  <a:pt x="403199" y="434594"/>
                </a:lnTo>
                <a:lnTo>
                  <a:pt x="435838" y="359028"/>
                </a:lnTo>
                <a:lnTo>
                  <a:pt x="557486" y="359028"/>
                </a:lnTo>
                <a:lnTo>
                  <a:pt x="444347" y="276098"/>
                </a:lnTo>
                <a:lnTo>
                  <a:pt x="444347" y="170052"/>
                </a:lnTo>
                <a:lnTo>
                  <a:pt x="413486" y="66801"/>
                </a:lnTo>
                <a:lnTo>
                  <a:pt x="349999" y="8636"/>
                </a:lnTo>
                <a:lnTo>
                  <a:pt x="257352" y="0"/>
                </a:lnTo>
                <a:close/>
              </a:path>
              <a:path w="671194" h="542289">
                <a:moveTo>
                  <a:pt x="557486" y="359028"/>
                </a:moveTo>
                <a:lnTo>
                  <a:pt x="435838" y="359028"/>
                </a:lnTo>
                <a:lnTo>
                  <a:pt x="576427" y="440436"/>
                </a:lnTo>
                <a:lnTo>
                  <a:pt x="633069" y="479678"/>
                </a:lnTo>
                <a:lnTo>
                  <a:pt x="670788" y="475361"/>
                </a:lnTo>
                <a:lnTo>
                  <a:pt x="655421" y="399669"/>
                </a:lnTo>
                <a:lnTo>
                  <a:pt x="571347" y="369188"/>
                </a:lnTo>
                <a:lnTo>
                  <a:pt x="557486" y="3590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882" y="3158870"/>
            <a:ext cx="406400" cy="876300"/>
          </a:xfrm>
          <a:custGeom>
            <a:avLst/>
            <a:gdLst/>
            <a:ahLst/>
            <a:cxnLst/>
            <a:rect l="l" t="t" r="r" b="b"/>
            <a:pathLst>
              <a:path w="406400" h="876300">
                <a:moveTo>
                  <a:pt x="101058" y="182752"/>
                </a:moveTo>
                <a:lnTo>
                  <a:pt x="131881" y="284225"/>
                </a:lnTo>
                <a:lnTo>
                  <a:pt x="143883" y="400176"/>
                </a:lnTo>
                <a:lnTo>
                  <a:pt x="116476" y="490092"/>
                </a:lnTo>
                <a:lnTo>
                  <a:pt x="65092" y="630808"/>
                </a:lnTo>
                <a:lnTo>
                  <a:pt x="0" y="768476"/>
                </a:lnTo>
                <a:lnTo>
                  <a:pt x="17128" y="827912"/>
                </a:lnTo>
                <a:lnTo>
                  <a:pt x="63378" y="862710"/>
                </a:lnTo>
                <a:lnTo>
                  <a:pt x="138739" y="875791"/>
                </a:lnTo>
                <a:lnTo>
                  <a:pt x="208970" y="858392"/>
                </a:lnTo>
                <a:lnTo>
                  <a:pt x="236598" y="833754"/>
                </a:lnTo>
                <a:lnTo>
                  <a:pt x="140454" y="833754"/>
                </a:lnTo>
                <a:lnTo>
                  <a:pt x="73652" y="812037"/>
                </a:lnTo>
                <a:lnTo>
                  <a:pt x="46245" y="787399"/>
                </a:lnTo>
                <a:lnTo>
                  <a:pt x="85641" y="687323"/>
                </a:lnTo>
                <a:lnTo>
                  <a:pt x="145585" y="527811"/>
                </a:lnTo>
                <a:lnTo>
                  <a:pt x="176420" y="390016"/>
                </a:lnTo>
                <a:lnTo>
                  <a:pt x="166146" y="265429"/>
                </a:lnTo>
                <a:lnTo>
                  <a:pt x="157573" y="227711"/>
                </a:lnTo>
                <a:lnTo>
                  <a:pt x="101058" y="182752"/>
                </a:lnTo>
                <a:close/>
              </a:path>
              <a:path w="406400" h="876300">
                <a:moveTo>
                  <a:pt x="399534" y="46481"/>
                </a:moveTo>
                <a:lnTo>
                  <a:pt x="316870" y="46481"/>
                </a:lnTo>
                <a:lnTo>
                  <a:pt x="349420" y="71119"/>
                </a:lnTo>
                <a:lnTo>
                  <a:pt x="366539" y="104393"/>
                </a:lnTo>
                <a:lnTo>
                  <a:pt x="248366" y="305942"/>
                </a:lnTo>
                <a:lnTo>
                  <a:pt x="207256" y="403098"/>
                </a:lnTo>
                <a:lnTo>
                  <a:pt x="190124" y="481456"/>
                </a:lnTo>
                <a:lnTo>
                  <a:pt x="196969" y="582929"/>
                </a:lnTo>
                <a:lnTo>
                  <a:pt x="244937" y="726439"/>
                </a:lnTo>
                <a:lnTo>
                  <a:pt x="248366" y="765555"/>
                </a:lnTo>
                <a:lnTo>
                  <a:pt x="219245" y="801877"/>
                </a:lnTo>
                <a:lnTo>
                  <a:pt x="140454" y="833754"/>
                </a:lnTo>
                <a:lnTo>
                  <a:pt x="236598" y="833754"/>
                </a:lnTo>
                <a:lnTo>
                  <a:pt x="272343" y="801877"/>
                </a:lnTo>
                <a:lnTo>
                  <a:pt x="296321" y="758316"/>
                </a:lnTo>
                <a:lnTo>
                  <a:pt x="292892" y="698880"/>
                </a:lnTo>
                <a:lnTo>
                  <a:pt x="234662" y="559688"/>
                </a:lnTo>
                <a:lnTo>
                  <a:pt x="234662" y="464057"/>
                </a:lnTo>
                <a:lnTo>
                  <a:pt x="253497" y="385699"/>
                </a:lnTo>
                <a:lnTo>
                  <a:pt x="315155" y="275589"/>
                </a:lnTo>
                <a:lnTo>
                  <a:pt x="405935" y="88518"/>
                </a:lnTo>
                <a:lnTo>
                  <a:pt x="399534" y="46481"/>
                </a:lnTo>
                <a:close/>
              </a:path>
              <a:path w="406400" h="876300">
                <a:moveTo>
                  <a:pt x="328858" y="0"/>
                </a:moveTo>
                <a:lnTo>
                  <a:pt x="258640" y="5841"/>
                </a:lnTo>
                <a:lnTo>
                  <a:pt x="181564" y="50800"/>
                </a:lnTo>
                <a:lnTo>
                  <a:pt x="104487" y="120395"/>
                </a:lnTo>
                <a:lnTo>
                  <a:pt x="125036" y="194309"/>
                </a:lnTo>
                <a:lnTo>
                  <a:pt x="191838" y="208787"/>
                </a:lnTo>
                <a:lnTo>
                  <a:pt x="253497" y="195833"/>
                </a:lnTo>
                <a:lnTo>
                  <a:pt x="289463" y="178434"/>
                </a:lnTo>
                <a:lnTo>
                  <a:pt x="292685" y="168275"/>
                </a:lnTo>
                <a:lnTo>
                  <a:pt x="196969" y="168275"/>
                </a:lnTo>
                <a:lnTo>
                  <a:pt x="166146" y="143637"/>
                </a:lnTo>
                <a:lnTo>
                  <a:pt x="155872" y="130555"/>
                </a:lnTo>
                <a:lnTo>
                  <a:pt x="207256" y="76962"/>
                </a:lnTo>
                <a:lnTo>
                  <a:pt x="260355" y="49402"/>
                </a:lnTo>
                <a:lnTo>
                  <a:pt x="316870" y="46481"/>
                </a:lnTo>
                <a:lnTo>
                  <a:pt x="399534" y="46481"/>
                </a:lnTo>
                <a:lnTo>
                  <a:pt x="399089" y="43561"/>
                </a:lnTo>
                <a:lnTo>
                  <a:pt x="328858" y="0"/>
                </a:lnTo>
                <a:close/>
              </a:path>
              <a:path w="406400" h="876300">
                <a:moveTo>
                  <a:pt x="239793" y="92837"/>
                </a:moveTo>
                <a:lnTo>
                  <a:pt x="238079" y="130555"/>
                </a:lnTo>
                <a:lnTo>
                  <a:pt x="231233" y="165353"/>
                </a:lnTo>
                <a:lnTo>
                  <a:pt x="196969" y="168275"/>
                </a:lnTo>
                <a:lnTo>
                  <a:pt x="292685" y="168275"/>
                </a:lnTo>
                <a:lnTo>
                  <a:pt x="308310" y="118999"/>
                </a:lnTo>
                <a:lnTo>
                  <a:pt x="274058" y="94361"/>
                </a:lnTo>
                <a:lnTo>
                  <a:pt x="239793" y="928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9401" y="3292347"/>
            <a:ext cx="564515" cy="1093470"/>
          </a:xfrm>
          <a:custGeom>
            <a:avLst/>
            <a:gdLst/>
            <a:ahLst/>
            <a:cxnLst/>
            <a:rect l="l" t="t" r="r" b="b"/>
            <a:pathLst>
              <a:path w="564515" h="1093470">
                <a:moveTo>
                  <a:pt x="235648" y="0"/>
                </a:moveTo>
                <a:lnTo>
                  <a:pt x="178879" y="46354"/>
                </a:lnTo>
                <a:lnTo>
                  <a:pt x="165125" y="123189"/>
                </a:lnTo>
                <a:lnTo>
                  <a:pt x="161683" y="230504"/>
                </a:lnTo>
                <a:lnTo>
                  <a:pt x="206400" y="403097"/>
                </a:lnTo>
                <a:lnTo>
                  <a:pt x="213283" y="539369"/>
                </a:lnTo>
                <a:lnTo>
                  <a:pt x="184048" y="642238"/>
                </a:lnTo>
                <a:lnTo>
                  <a:pt x="99758" y="762634"/>
                </a:lnTo>
                <a:lnTo>
                  <a:pt x="24079" y="861187"/>
                </a:lnTo>
                <a:lnTo>
                  <a:pt x="0" y="949706"/>
                </a:lnTo>
                <a:lnTo>
                  <a:pt x="24079" y="1035176"/>
                </a:lnTo>
                <a:lnTo>
                  <a:pt x="103200" y="1093215"/>
                </a:lnTo>
                <a:lnTo>
                  <a:pt x="215011" y="1090295"/>
                </a:lnTo>
                <a:lnTo>
                  <a:pt x="335407" y="1041019"/>
                </a:lnTo>
                <a:lnTo>
                  <a:pt x="448932" y="924940"/>
                </a:lnTo>
                <a:lnTo>
                  <a:pt x="510857" y="774191"/>
                </a:lnTo>
                <a:lnTo>
                  <a:pt x="564159" y="549528"/>
                </a:lnTo>
                <a:lnTo>
                  <a:pt x="534949" y="282701"/>
                </a:lnTo>
                <a:lnTo>
                  <a:pt x="455815" y="113029"/>
                </a:lnTo>
                <a:lnTo>
                  <a:pt x="409371" y="46354"/>
                </a:lnTo>
                <a:lnTo>
                  <a:pt x="319925" y="4317"/>
                </a:lnTo>
                <a:lnTo>
                  <a:pt x="235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8320" y="3324225"/>
            <a:ext cx="815340" cy="661670"/>
          </a:xfrm>
          <a:custGeom>
            <a:avLst/>
            <a:gdLst/>
            <a:ahLst/>
            <a:cxnLst/>
            <a:rect l="l" t="t" r="r" b="b"/>
            <a:pathLst>
              <a:path w="815340" h="661670">
                <a:moveTo>
                  <a:pt x="246506" y="308101"/>
                </a:moveTo>
                <a:lnTo>
                  <a:pt x="155143" y="308101"/>
                </a:lnTo>
                <a:lnTo>
                  <a:pt x="244779" y="384810"/>
                </a:lnTo>
                <a:lnTo>
                  <a:pt x="349923" y="543941"/>
                </a:lnTo>
                <a:lnTo>
                  <a:pt x="477481" y="652399"/>
                </a:lnTo>
                <a:lnTo>
                  <a:pt x="548157" y="661162"/>
                </a:lnTo>
                <a:lnTo>
                  <a:pt x="634339" y="614807"/>
                </a:lnTo>
                <a:lnTo>
                  <a:pt x="656839" y="575818"/>
                </a:lnTo>
                <a:lnTo>
                  <a:pt x="505053" y="575818"/>
                </a:lnTo>
                <a:lnTo>
                  <a:pt x="417144" y="512191"/>
                </a:lnTo>
                <a:lnTo>
                  <a:pt x="310273" y="380492"/>
                </a:lnTo>
                <a:lnTo>
                  <a:pt x="246506" y="308101"/>
                </a:lnTo>
                <a:close/>
              </a:path>
              <a:path w="815340" h="661670">
                <a:moveTo>
                  <a:pt x="792924" y="0"/>
                </a:moveTo>
                <a:lnTo>
                  <a:pt x="711911" y="14477"/>
                </a:lnTo>
                <a:lnTo>
                  <a:pt x="663638" y="73787"/>
                </a:lnTo>
                <a:lnTo>
                  <a:pt x="636066" y="167766"/>
                </a:lnTo>
                <a:lnTo>
                  <a:pt x="656742" y="305307"/>
                </a:lnTo>
                <a:lnTo>
                  <a:pt x="653300" y="409448"/>
                </a:lnTo>
                <a:lnTo>
                  <a:pt x="611924" y="506349"/>
                </a:lnTo>
                <a:lnTo>
                  <a:pt x="548157" y="558419"/>
                </a:lnTo>
                <a:lnTo>
                  <a:pt x="505053" y="575818"/>
                </a:lnTo>
                <a:lnTo>
                  <a:pt x="656839" y="575818"/>
                </a:lnTo>
                <a:lnTo>
                  <a:pt x="687768" y="522224"/>
                </a:lnTo>
                <a:lnTo>
                  <a:pt x="751547" y="403606"/>
                </a:lnTo>
                <a:lnTo>
                  <a:pt x="786028" y="287908"/>
                </a:lnTo>
                <a:lnTo>
                  <a:pt x="815327" y="146050"/>
                </a:lnTo>
                <a:lnTo>
                  <a:pt x="792924" y="0"/>
                </a:lnTo>
                <a:close/>
              </a:path>
              <a:path w="815340" h="661670">
                <a:moveTo>
                  <a:pt x="34480" y="231521"/>
                </a:moveTo>
                <a:lnTo>
                  <a:pt x="0" y="250316"/>
                </a:lnTo>
                <a:lnTo>
                  <a:pt x="34480" y="322580"/>
                </a:lnTo>
                <a:lnTo>
                  <a:pt x="115493" y="341375"/>
                </a:lnTo>
                <a:lnTo>
                  <a:pt x="155143" y="308101"/>
                </a:lnTo>
                <a:lnTo>
                  <a:pt x="246506" y="308101"/>
                </a:lnTo>
                <a:lnTo>
                  <a:pt x="217195" y="274827"/>
                </a:lnTo>
                <a:lnTo>
                  <a:pt x="201255" y="261874"/>
                </a:lnTo>
                <a:lnTo>
                  <a:pt x="96532" y="261874"/>
                </a:lnTo>
                <a:lnTo>
                  <a:pt x="34480" y="231521"/>
                </a:lnTo>
                <a:close/>
              </a:path>
              <a:path w="815340" h="661670">
                <a:moveTo>
                  <a:pt x="160312" y="228600"/>
                </a:moveTo>
                <a:lnTo>
                  <a:pt x="115493" y="250316"/>
                </a:lnTo>
                <a:lnTo>
                  <a:pt x="96532" y="261874"/>
                </a:lnTo>
                <a:lnTo>
                  <a:pt x="201255" y="261874"/>
                </a:lnTo>
                <a:lnTo>
                  <a:pt x="160312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7414" y="4170934"/>
            <a:ext cx="581660" cy="1244600"/>
          </a:xfrm>
          <a:custGeom>
            <a:avLst/>
            <a:gdLst/>
            <a:ahLst/>
            <a:cxnLst/>
            <a:rect l="l" t="t" r="r" b="b"/>
            <a:pathLst>
              <a:path w="581660" h="1244600">
                <a:moveTo>
                  <a:pt x="48158" y="0"/>
                </a:moveTo>
                <a:lnTo>
                  <a:pt x="0" y="26035"/>
                </a:lnTo>
                <a:lnTo>
                  <a:pt x="41275" y="121666"/>
                </a:lnTo>
                <a:lnTo>
                  <a:pt x="185762" y="299847"/>
                </a:lnTo>
                <a:lnTo>
                  <a:pt x="223608" y="498221"/>
                </a:lnTo>
                <a:lnTo>
                  <a:pt x="216725" y="650240"/>
                </a:lnTo>
                <a:lnTo>
                  <a:pt x="175450" y="877570"/>
                </a:lnTo>
                <a:lnTo>
                  <a:pt x="127279" y="1042670"/>
                </a:lnTo>
                <a:lnTo>
                  <a:pt x="63639" y="1086231"/>
                </a:lnTo>
                <a:lnTo>
                  <a:pt x="63639" y="1135380"/>
                </a:lnTo>
                <a:lnTo>
                  <a:pt x="249402" y="1173099"/>
                </a:lnTo>
                <a:lnTo>
                  <a:pt x="349199" y="1226693"/>
                </a:lnTo>
                <a:lnTo>
                  <a:pt x="423113" y="1244092"/>
                </a:lnTo>
                <a:lnTo>
                  <a:pt x="565861" y="1191895"/>
                </a:lnTo>
                <a:lnTo>
                  <a:pt x="581355" y="1164336"/>
                </a:lnTo>
                <a:lnTo>
                  <a:pt x="455879" y="1126744"/>
                </a:lnTo>
                <a:lnTo>
                  <a:pt x="223608" y="1120902"/>
                </a:lnTo>
                <a:lnTo>
                  <a:pt x="185762" y="1094867"/>
                </a:lnTo>
                <a:lnTo>
                  <a:pt x="206400" y="977519"/>
                </a:lnTo>
                <a:lnTo>
                  <a:pt x="264871" y="771906"/>
                </a:lnTo>
                <a:lnTo>
                  <a:pt x="302717" y="609727"/>
                </a:lnTo>
                <a:lnTo>
                  <a:pt x="285572" y="430149"/>
                </a:lnTo>
                <a:lnTo>
                  <a:pt x="223608" y="173863"/>
                </a:lnTo>
                <a:lnTo>
                  <a:pt x="168567" y="69596"/>
                </a:lnTo>
                <a:lnTo>
                  <a:pt x="137604" y="28956"/>
                </a:lnTo>
                <a:lnTo>
                  <a:pt x="481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9138" y="4170934"/>
            <a:ext cx="578485" cy="1244600"/>
          </a:xfrm>
          <a:custGeom>
            <a:avLst/>
            <a:gdLst/>
            <a:ahLst/>
            <a:cxnLst/>
            <a:rect l="l" t="t" r="r" b="b"/>
            <a:pathLst>
              <a:path w="578485" h="1244600">
                <a:moveTo>
                  <a:pt x="529932" y="0"/>
                </a:moveTo>
                <a:lnTo>
                  <a:pt x="440753" y="28956"/>
                </a:lnTo>
                <a:lnTo>
                  <a:pt x="409879" y="69596"/>
                </a:lnTo>
                <a:lnTo>
                  <a:pt x="358432" y="173863"/>
                </a:lnTo>
                <a:lnTo>
                  <a:pt x="294982" y="430149"/>
                </a:lnTo>
                <a:lnTo>
                  <a:pt x="277825" y="609727"/>
                </a:lnTo>
                <a:lnTo>
                  <a:pt x="313842" y="771906"/>
                </a:lnTo>
                <a:lnTo>
                  <a:pt x="372148" y="977519"/>
                </a:lnTo>
                <a:lnTo>
                  <a:pt x="392734" y="1094867"/>
                </a:lnTo>
                <a:lnTo>
                  <a:pt x="358432" y="1120902"/>
                </a:lnTo>
                <a:lnTo>
                  <a:pt x="125196" y="1126744"/>
                </a:lnTo>
                <a:lnTo>
                  <a:pt x="0" y="1164336"/>
                </a:lnTo>
                <a:lnTo>
                  <a:pt x="15430" y="1191895"/>
                </a:lnTo>
                <a:lnTo>
                  <a:pt x="157784" y="1244092"/>
                </a:lnTo>
                <a:lnTo>
                  <a:pt x="231520" y="1226693"/>
                </a:lnTo>
                <a:lnTo>
                  <a:pt x="329272" y="1173099"/>
                </a:lnTo>
                <a:lnTo>
                  <a:pt x="514502" y="1135380"/>
                </a:lnTo>
                <a:lnTo>
                  <a:pt x="514502" y="1086231"/>
                </a:lnTo>
                <a:lnTo>
                  <a:pt x="451040" y="1042670"/>
                </a:lnTo>
                <a:lnTo>
                  <a:pt x="403021" y="877570"/>
                </a:lnTo>
                <a:lnTo>
                  <a:pt x="361861" y="650240"/>
                </a:lnTo>
                <a:lnTo>
                  <a:pt x="358432" y="498221"/>
                </a:lnTo>
                <a:lnTo>
                  <a:pt x="392734" y="299847"/>
                </a:lnTo>
                <a:lnTo>
                  <a:pt x="535076" y="121666"/>
                </a:lnTo>
                <a:lnTo>
                  <a:pt x="577951" y="26035"/>
                </a:lnTo>
                <a:lnTo>
                  <a:pt x="529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806" y="3330066"/>
            <a:ext cx="571500" cy="1087755"/>
          </a:xfrm>
          <a:custGeom>
            <a:avLst/>
            <a:gdLst/>
            <a:ahLst/>
            <a:cxnLst/>
            <a:rect l="l" t="t" r="r" b="b"/>
            <a:pathLst>
              <a:path w="571500" h="1087754">
                <a:moveTo>
                  <a:pt x="98348" y="0"/>
                </a:moveTo>
                <a:lnTo>
                  <a:pt x="12077" y="0"/>
                </a:lnTo>
                <a:lnTo>
                  <a:pt x="0" y="50673"/>
                </a:lnTo>
                <a:lnTo>
                  <a:pt x="98348" y="117348"/>
                </a:lnTo>
                <a:lnTo>
                  <a:pt x="258800" y="197104"/>
                </a:lnTo>
                <a:lnTo>
                  <a:pt x="362305" y="300101"/>
                </a:lnTo>
                <a:lnTo>
                  <a:pt x="453745" y="436372"/>
                </a:lnTo>
                <a:lnTo>
                  <a:pt x="503783" y="553847"/>
                </a:lnTo>
                <a:lnTo>
                  <a:pt x="486511" y="626364"/>
                </a:lnTo>
                <a:lnTo>
                  <a:pt x="386435" y="721995"/>
                </a:lnTo>
                <a:lnTo>
                  <a:pt x="253593" y="768350"/>
                </a:lnTo>
                <a:lnTo>
                  <a:pt x="141478" y="808990"/>
                </a:lnTo>
                <a:lnTo>
                  <a:pt x="124231" y="878586"/>
                </a:lnTo>
                <a:lnTo>
                  <a:pt x="220840" y="940943"/>
                </a:lnTo>
                <a:lnTo>
                  <a:pt x="294995" y="1027938"/>
                </a:lnTo>
                <a:lnTo>
                  <a:pt x="307060" y="1083056"/>
                </a:lnTo>
                <a:lnTo>
                  <a:pt x="345033" y="1087374"/>
                </a:lnTo>
                <a:lnTo>
                  <a:pt x="338175" y="1022096"/>
                </a:lnTo>
                <a:lnTo>
                  <a:pt x="270865" y="924941"/>
                </a:lnTo>
                <a:lnTo>
                  <a:pt x="196684" y="864108"/>
                </a:lnTo>
                <a:lnTo>
                  <a:pt x="215671" y="837946"/>
                </a:lnTo>
                <a:lnTo>
                  <a:pt x="369163" y="788670"/>
                </a:lnTo>
                <a:lnTo>
                  <a:pt x="515848" y="695960"/>
                </a:lnTo>
                <a:lnTo>
                  <a:pt x="565886" y="604520"/>
                </a:lnTo>
                <a:lnTo>
                  <a:pt x="571093" y="564007"/>
                </a:lnTo>
                <a:lnTo>
                  <a:pt x="533120" y="452374"/>
                </a:lnTo>
                <a:lnTo>
                  <a:pt x="467588" y="310261"/>
                </a:lnTo>
                <a:lnTo>
                  <a:pt x="350240" y="141986"/>
                </a:lnTo>
                <a:lnTo>
                  <a:pt x="227749" y="50673"/>
                </a:lnTo>
                <a:lnTo>
                  <a:pt x="983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67709" y="4658233"/>
            <a:ext cx="1933702" cy="13520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7263" y="5740062"/>
            <a:ext cx="7797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05"/>
              </a:lnSpc>
            </a:pPr>
            <a:r>
              <a:rPr sz="1600" b="1" spc="-5" dirty="0">
                <a:latin typeface="Times New Roman"/>
                <a:cs typeface="Times New Roman"/>
              </a:rPr>
              <a:t>Studen</a:t>
            </a:r>
            <a:r>
              <a:rPr sz="1600" b="1" spc="-10" dirty="0">
                <a:latin typeface="Times New Roman"/>
                <a:cs typeface="Times New Roman"/>
              </a:rPr>
              <a:t>t</a:t>
            </a:r>
            <a:r>
              <a:rPr sz="1600" b="1" spc="-5" dirty="0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30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7416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770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510"/>
              </a:spcBef>
            </a:pPr>
            <a:r>
              <a:rPr sz="1900" b="1" spc="-5" dirty="0">
                <a:solidFill>
                  <a:srgbClr val="FFFFFF"/>
                </a:solidFill>
                <a:latin typeface="Arial Black"/>
                <a:cs typeface="Arial Black"/>
              </a:rPr>
              <a:t>COMPLIANCE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666759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sz="3200" spc="-5" dirty="0">
                <a:solidFill>
                  <a:srgbClr val="000000"/>
                </a:solidFill>
                <a:latin typeface="Arial"/>
                <a:cs typeface="Arial"/>
              </a:rPr>
              <a:t>Compliance</a:t>
            </a:r>
            <a:r>
              <a:rPr sz="3200" b="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00"/>
                </a:solidFill>
                <a:latin typeface="Arial"/>
                <a:cs typeface="Arial"/>
              </a:rPr>
              <a:t>(Studying)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420" y="1004442"/>
            <a:ext cx="629666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endParaRPr lang="en-AU" sz="1400" spc="-95" dirty="0" smtClean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400" spc="-95" dirty="0" smtClean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achieve Academic Progress </a:t>
            </a:r>
            <a:r>
              <a:rPr sz="1400" spc="-10" dirty="0">
                <a:latin typeface="Arial"/>
                <a:cs typeface="Arial"/>
              </a:rPr>
              <a:t>you </a:t>
            </a:r>
            <a:r>
              <a:rPr sz="1400" b="1" u="sng" spc="-5" dirty="0">
                <a:highlight>
                  <a:srgbClr val="FFFF00"/>
                </a:highlight>
                <a:latin typeface="Arial"/>
                <a:cs typeface="Arial"/>
              </a:rPr>
              <a:t>must pass over </a:t>
            </a:r>
            <a:r>
              <a:rPr sz="1400" b="1" u="sng" dirty="0">
                <a:highlight>
                  <a:srgbClr val="FFFF00"/>
                </a:highlight>
                <a:latin typeface="Arial"/>
                <a:cs typeface="Arial"/>
              </a:rPr>
              <a:t>5</a:t>
            </a:r>
            <a:r>
              <a:rPr lang="en-AU" sz="1400" b="1" u="sng" dirty="0">
                <a:highlight>
                  <a:srgbClr val="FFFF00"/>
                </a:highlight>
                <a:latin typeface="Arial"/>
                <a:cs typeface="Arial"/>
              </a:rPr>
              <a:t>0</a:t>
            </a:r>
            <a:r>
              <a:rPr sz="1400" b="1" u="sng" dirty="0">
                <a:highlight>
                  <a:srgbClr val="FFFF00"/>
                </a:highlight>
                <a:latin typeface="Arial"/>
                <a:cs typeface="Arial"/>
              </a:rPr>
              <a:t>% of all  </a:t>
            </a:r>
            <a:r>
              <a:rPr sz="1400" b="1" u="sng" spc="-15" dirty="0">
                <a:highlight>
                  <a:srgbClr val="FFFF00"/>
                </a:highlight>
                <a:latin typeface="Arial"/>
                <a:cs typeface="Arial"/>
              </a:rPr>
              <a:t>your</a:t>
            </a:r>
            <a:r>
              <a:rPr sz="1400" b="1" u="sng" spc="-4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400" b="1" u="sng" spc="-5" dirty="0">
                <a:highlight>
                  <a:srgbClr val="FFFF00"/>
                </a:highlight>
                <a:latin typeface="Arial"/>
                <a:cs typeface="Arial"/>
              </a:rPr>
              <a:t>subjects</a:t>
            </a:r>
            <a:endParaRPr sz="1400" u="sng" dirty="0"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5420" y="1676400"/>
            <a:ext cx="629666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endParaRPr lang="en-AU" sz="1400" spc="-5" dirty="0" smtClean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400" spc="-5" dirty="0" smtClean="0">
                <a:latin typeface="Arial"/>
                <a:cs typeface="Arial"/>
              </a:rPr>
              <a:t>If </a:t>
            </a:r>
            <a:r>
              <a:rPr sz="1400" spc="-10" dirty="0">
                <a:latin typeface="Arial"/>
                <a:cs typeface="Arial"/>
              </a:rPr>
              <a:t>you </a:t>
            </a:r>
            <a:r>
              <a:rPr sz="1400" spc="-5" dirty="0">
                <a:latin typeface="Arial"/>
                <a:cs typeface="Arial"/>
              </a:rPr>
              <a:t>fail 50%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subjects taken </a:t>
            </a:r>
            <a:r>
              <a:rPr sz="140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lang="en-AU" sz="1400" spc="-5" dirty="0">
                <a:latin typeface="Arial"/>
                <a:cs typeface="Arial"/>
              </a:rPr>
              <a:t>trimester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you will </a:t>
            </a:r>
            <a:r>
              <a:rPr sz="1400" spc="-5" dirty="0">
                <a:latin typeface="Arial"/>
                <a:cs typeface="Arial"/>
              </a:rPr>
              <a:t>receive a  detailed warning letter </a:t>
            </a:r>
            <a:r>
              <a:rPr sz="1400" dirty="0">
                <a:latin typeface="Arial"/>
                <a:cs typeface="Arial"/>
              </a:rPr>
              <a:t>in </a:t>
            </a:r>
            <a:r>
              <a:rPr sz="1400" spc="-10" dirty="0">
                <a:latin typeface="Arial"/>
                <a:cs typeface="Arial"/>
              </a:rPr>
              <a:t>your </a:t>
            </a:r>
            <a:r>
              <a:rPr sz="1400" spc="-5" dirty="0">
                <a:latin typeface="Arial"/>
                <a:cs typeface="Arial"/>
              </a:rPr>
              <a:t>student email</a:t>
            </a:r>
            <a:r>
              <a:rPr sz="1400" spc="1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account.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420" y="2362200"/>
            <a:ext cx="58699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endParaRPr lang="en-AU" sz="1400" spc="-5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400" spc="-5" dirty="0" smtClean="0">
                <a:latin typeface="Arial"/>
                <a:cs typeface="Arial"/>
              </a:rPr>
              <a:t>Local </a:t>
            </a:r>
            <a:r>
              <a:rPr sz="1400" spc="-5" dirty="0">
                <a:latin typeface="Arial"/>
                <a:cs typeface="Arial"/>
              </a:rPr>
              <a:t>students  are also required to make academic</a:t>
            </a:r>
            <a:r>
              <a:rPr sz="1400" spc="1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progress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5420" y="2895600"/>
            <a:ext cx="629793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Failure </a:t>
            </a:r>
            <a:r>
              <a:rPr sz="140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2 consecutive </a:t>
            </a:r>
            <a:r>
              <a:rPr lang="en-AU" sz="1400" spc="-5" dirty="0">
                <a:latin typeface="Arial"/>
                <a:cs typeface="Arial"/>
              </a:rPr>
              <a:t>trimester</a:t>
            </a:r>
            <a:r>
              <a:rPr sz="1400" spc="-5" dirty="0">
                <a:latin typeface="Arial"/>
                <a:cs typeface="Arial"/>
              </a:rPr>
              <a:t>s of </a:t>
            </a:r>
            <a:r>
              <a:rPr sz="1400" dirty="0">
                <a:latin typeface="Arial"/>
                <a:cs typeface="Arial"/>
              </a:rPr>
              <a:t>50% </a:t>
            </a:r>
            <a:r>
              <a:rPr sz="1400" spc="-5" dirty="0">
                <a:latin typeface="Arial"/>
                <a:cs typeface="Arial"/>
              </a:rPr>
              <a:t>of subjects </a:t>
            </a:r>
            <a:r>
              <a:rPr sz="1400" spc="-10" dirty="0">
                <a:latin typeface="Arial"/>
                <a:cs typeface="Arial"/>
              </a:rPr>
              <a:t>will </a:t>
            </a:r>
            <a:r>
              <a:rPr sz="1400" spc="-5" dirty="0">
                <a:latin typeface="Arial"/>
                <a:cs typeface="Arial"/>
              </a:rPr>
              <a:t>result  </a:t>
            </a:r>
            <a:r>
              <a:rPr sz="1400" dirty="0">
                <a:latin typeface="Arial"/>
                <a:cs typeface="Arial"/>
              </a:rPr>
              <a:t>in </a:t>
            </a:r>
            <a:r>
              <a:rPr sz="1400" spc="-10" dirty="0">
                <a:latin typeface="Arial"/>
                <a:cs typeface="Arial"/>
              </a:rPr>
              <a:t>you </a:t>
            </a:r>
            <a:r>
              <a:rPr sz="1400" spc="-5" dirty="0">
                <a:latin typeface="Arial"/>
                <a:cs typeface="Arial"/>
              </a:rPr>
              <a:t>being reported to </a:t>
            </a:r>
            <a:r>
              <a:rPr sz="1400" dirty="0">
                <a:latin typeface="Arial"/>
                <a:cs typeface="Arial"/>
              </a:rPr>
              <a:t>DIBP </a:t>
            </a:r>
            <a:r>
              <a:rPr sz="1400" spc="-5" dirty="0">
                <a:latin typeface="Arial"/>
                <a:cs typeface="Arial"/>
              </a:rPr>
              <a:t>for not complying </a:t>
            </a:r>
            <a:r>
              <a:rPr sz="1400" spc="-10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the  </a:t>
            </a:r>
            <a:r>
              <a:rPr sz="1400" spc="-5" dirty="0">
                <a:latin typeface="Arial"/>
                <a:cs typeface="Arial"/>
              </a:rPr>
              <a:t>Academic Progress requirement of </a:t>
            </a:r>
            <a:r>
              <a:rPr sz="1400" spc="-10" dirty="0">
                <a:latin typeface="Arial"/>
                <a:cs typeface="Arial"/>
              </a:rPr>
              <a:t>your</a:t>
            </a:r>
            <a:r>
              <a:rPr sz="1400" spc="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visa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5420" y="3657600"/>
            <a:ext cx="6239510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Academic and non-academic intervention strategies are available  to </a:t>
            </a:r>
            <a:r>
              <a:rPr sz="1400" spc="-10" dirty="0">
                <a:latin typeface="Arial"/>
                <a:cs typeface="Arial"/>
              </a:rPr>
              <a:t>you. </a:t>
            </a:r>
            <a:r>
              <a:rPr sz="1400" spc="-5" dirty="0">
                <a:latin typeface="Arial"/>
                <a:cs typeface="Arial"/>
              </a:rPr>
              <a:t>For more details </a:t>
            </a:r>
            <a:r>
              <a:rPr lang="en-AU" sz="1400" spc="-5" dirty="0">
                <a:latin typeface="Arial"/>
                <a:cs typeface="Arial"/>
              </a:rPr>
              <a:t>refer to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lang="en-AU" sz="1400" spc="-5" dirty="0">
                <a:latin typeface="Arial"/>
                <a:cs typeface="Arial"/>
              </a:rPr>
              <a:t>the </a:t>
            </a:r>
            <a:r>
              <a:rPr lang="en-AU" sz="1400" b="1" spc="-5" dirty="0">
                <a:latin typeface="Arial"/>
                <a:cs typeface="Arial"/>
                <a:hlinkClick r:id="rId4"/>
              </a:rPr>
              <a:t>Policies &amp; Procedures  </a:t>
            </a:r>
            <a:r>
              <a:rPr lang="en-AU" sz="1400" spc="-5" dirty="0">
                <a:latin typeface="Arial"/>
                <a:cs typeface="Arial"/>
              </a:rPr>
              <a:t>document  located on the UBSS website.</a:t>
            </a:r>
          </a:p>
          <a:p>
            <a:pPr marL="355600" marR="5080" indent="-34290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5420" y="4644079"/>
            <a:ext cx="5758180" cy="10284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  <a:tab pos="3444875" algn="l"/>
              </a:tabLst>
            </a:pPr>
            <a:r>
              <a:rPr sz="1400" spc="-60" dirty="0">
                <a:latin typeface="Arial"/>
                <a:cs typeface="Arial"/>
              </a:rPr>
              <a:t>You   </a:t>
            </a:r>
            <a:r>
              <a:rPr sz="1400" spc="-5" dirty="0">
                <a:latin typeface="Arial"/>
                <a:cs typeface="Arial"/>
              </a:rPr>
              <a:t>have   the   right</a:t>
            </a:r>
            <a:r>
              <a:rPr sz="1400" spc="1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2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appeal</a:t>
            </a:r>
            <a:r>
              <a:rPr lang="en-AU" sz="1400" spc="-5" dirty="0">
                <a:latin typeface="Arial"/>
                <a:cs typeface="Arial"/>
              </a:rPr>
              <a:t>.  For more details </a:t>
            </a:r>
            <a:r>
              <a:rPr sz="1400" spc="-5" dirty="0">
                <a:latin typeface="Arial"/>
                <a:cs typeface="Arial"/>
              </a:rPr>
              <a:t>refer  to</a:t>
            </a:r>
            <a:r>
              <a:rPr lang="en-AU" sz="1400" spc="-5" dirty="0">
                <a:latin typeface="Arial"/>
                <a:cs typeface="Arial"/>
              </a:rPr>
              <a:t> the </a:t>
            </a:r>
            <a:r>
              <a:rPr lang="en-AU" sz="1400" b="1" spc="-5" dirty="0">
                <a:latin typeface="Arial"/>
                <a:cs typeface="Arial"/>
                <a:hlinkClick r:id="rId4"/>
              </a:rPr>
              <a:t>Policies &amp; Procedures</a:t>
            </a:r>
            <a:r>
              <a:rPr lang="en-AU" sz="1400" b="1" spc="-5" dirty="0">
                <a:latin typeface="Arial"/>
                <a:cs typeface="Arial"/>
              </a:rPr>
              <a:t>  </a:t>
            </a:r>
            <a:r>
              <a:rPr lang="en-AU" sz="1400" spc="-5" dirty="0">
                <a:latin typeface="Arial"/>
                <a:cs typeface="Arial"/>
              </a:rPr>
              <a:t>document  located on the UBSS website     - </a:t>
            </a:r>
            <a:r>
              <a:rPr lang="en-AU" sz="1400" b="1" spc="10" dirty="0">
                <a:latin typeface="Arial"/>
                <a:cs typeface="Arial"/>
              </a:rPr>
              <a:t>3.14 Grievance Policy (</a:t>
            </a:r>
            <a:r>
              <a:rPr lang="en-AU" sz="1400" b="1" spc="-5" dirty="0">
                <a:latin typeface="Arial"/>
                <a:cs typeface="Arial"/>
              </a:rPr>
              <a:t>Academic)</a:t>
            </a:r>
            <a:endParaRPr sz="14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270"/>
              </a:spcBef>
            </a:pP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Check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your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progress in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your MyGCA</a:t>
            </a:r>
            <a:r>
              <a:rPr sz="14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account</a:t>
            </a:r>
            <a:endParaRPr sz="1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88027" y="5908319"/>
            <a:ext cx="1434464" cy="5705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770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510"/>
              </a:spcBef>
            </a:pPr>
            <a:r>
              <a:rPr sz="1900" b="1" spc="-5" dirty="0">
                <a:solidFill>
                  <a:srgbClr val="FFFFFF"/>
                </a:solidFill>
                <a:latin typeface="Arial Black"/>
                <a:cs typeface="Arial Black"/>
              </a:rPr>
              <a:t>COMPLIANCE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666759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sz="3200" spc="-5" dirty="0">
                <a:solidFill>
                  <a:srgbClr val="000000"/>
                </a:solidFill>
                <a:latin typeface="Arial"/>
                <a:cs typeface="Arial"/>
              </a:rPr>
              <a:t>Compliance </a:t>
            </a:r>
            <a:r>
              <a:rPr sz="3200" spc="-50" dirty="0">
                <a:solidFill>
                  <a:srgbClr val="000000"/>
                </a:solidFill>
                <a:latin typeface="Arial"/>
                <a:cs typeface="Arial"/>
              </a:rPr>
              <a:t>(Your</a:t>
            </a:r>
            <a:r>
              <a:rPr sz="320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00"/>
                </a:solidFill>
                <a:latin typeface="Arial"/>
                <a:cs typeface="Arial"/>
              </a:rPr>
              <a:t>Home)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420" y="2394584"/>
            <a:ext cx="413385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DIBP rules say Students must tell the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college: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5420" y="2982721"/>
            <a:ext cx="4953000" cy="1202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F1E33"/>
              </a:buClr>
              <a:buAutoNum type="arabicPeriod"/>
              <a:tabLst>
                <a:tab pos="355600" algn="l"/>
              </a:tabLst>
            </a:pPr>
            <a:r>
              <a:rPr sz="1700" dirty="0">
                <a:latin typeface="Arial"/>
                <a:cs typeface="Arial"/>
              </a:rPr>
              <a:t>Where </a:t>
            </a:r>
            <a:r>
              <a:rPr sz="1700" spc="-5" dirty="0">
                <a:latin typeface="Arial"/>
                <a:cs typeface="Arial"/>
              </a:rPr>
              <a:t>they </a:t>
            </a:r>
            <a:r>
              <a:rPr sz="1700" dirty="0">
                <a:latin typeface="Arial"/>
                <a:cs typeface="Arial"/>
              </a:rPr>
              <a:t>live in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Sydney</a:t>
            </a:r>
            <a:endParaRPr sz="17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05"/>
              </a:spcBef>
              <a:buClr>
                <a:srgbClr val="DF1E33"/>
              </a:buClr>
              <a:buAutoNum type="arabicPeriod"/>
              <a:tabLst>
                <a:tab pos="355600" algn="l"/>
              </a:tabLst>
            </a:pPr>
            <a:r>
              <a:rPr sz="1700" dirty="0">
                <a:latin typeface="Arial"/>
                <a:cs typeface="Arial"/>
              </a:rPr>
              <a:t>Their contact phone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number</a:t>
            </a:r>
          </a:p>
          <a:p>
            <a:pPr marL="355600" indent="-342900">
              <a:lnSpc>
                <a:spcPct val="100000"/>
              </a:lnSpc>
              <a:spcBef>
                <a:spcPts val="405"/>
              </a:spcBef>
              <a:buClr>
                <a:srgbClr val="DF1E33"/>
              </a:buClr>
              <a:buAutoNum type="arabicPeriod"/>
              <a:tabLst>
                <a:tab pos="355600" algn="l"/>
              </a:tabLst>
            </a:pPr>
            <a:r>
              <a:rPr sz="1700" dirty="0">
                <a:latin typeface="Arial"/>
                <a:cs typeface="Arial"/>
              </a:rPr>
              <a:t>Up-date details </a:t>
            </a:r>
            <a:r>
              <a:rPr sz="1700" spc="-5" dirty="0">
                <a:latin typeface="Arial"/>
                <a:cs typeface="Arial"/>
              </a:rPr>
              <a:t>within </a:t>
            </a:r>
            <a:r>
              <a:rPr sz="1700" dirty="0">
                <a:latin typeface="Arial"/>
                <a:cs typeface="Arial"/>
              </a:rPr>
              <a:t>7 </a:t>
            </a:r>
            <a:r>
              <a:rPr sz="1700" spc="-5" dirty="0">
                <a:latin typeface="Arial"/>
                <a:cs typeface="Arial"/>
              </a:rPr>
              <a:t>days when they</a:t>
            </a:r>
            <a:r>
              <a:rPr sz="1700" spc="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change</a:t>
            </a:r>
          </a:p>
          <a:p>
            <a:pPr marL="355600">
              <a:lnSpc>
                <a:spcPct val="100000"/>
              </a:lnSpc>
              <a:spcBef>
                <a:spcPts val="409"/>
              </a:spcBef>
            </a:pPr>
            <a:r>
              <a:rPr sz="1700" dirty="0">
                <a:latin typeface="Arial"/>
                <a:cs typeface="Arial"/>
              </a:rPr>
              <a:t>address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2768" y="4516628"/>
            <a:ext cx="6059805" cy="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7305" marR="5080" indent="-1285240">
              <a:lnSpc>
                <a:spcPct val="100000"/>
              </a:lnSpc>
            </a:pPr>
            <a:r>
              <a:rPr sz="1600" b="1" spc="-5" dirty="0">
                <a:solidFill>
                  <a:srgbClr val="DF1E33"/>
                </a:solidFill>
                <a:latin typeface="Arial"/>
                <a:cs typeface="Arial"/>
              </a:rPr>
              <a:t>Students are able to change their contact details 24/7 online in  their  my </a:t>
            </a:r>
            <a:r>
              <a:rPr sz="1600" b="1" spc="-10" dirty="0">
                <a:solidFill>
                  <a:srgbClr val="DF1E33"/>
                </a:solidFill>
                <a:latin typeface="Arial"/>
                <a:cs typeface="Arial"/>
              </a:rPr>
              <a:t>GCA </a:t>
            </a:r>
            <a:r>
              <a:rPr sz="1600" b="1" spc="-5" dirty="0">
                <a:solidFill>
                  <a:srgbClr val="DF1E33"/>
                </a:solidFill>
                <a:latin typeface="Arial"/>
                <a:cs typeface="Arial"/>
              </a:rPr>
              <a:t>account student account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96680" y="2058697"/>
            <a:ext cx="1021715" cy="1289685"/>
          </a:xfrm>
          <a:custGeom>
            <a:avLst/>
            <a:gdLst/>
            <a:ahLst/>
            <a:cxnLst/>
            <a:rect l="l" t="t" r="r" b="b"/>
            <a:pathLst>
              <a:path w="1021714" h="1289685">
                <a:moveTo>
                  <a:pt x="513819" y="0"/>
                </a:moveTo>
                <a:lnTo>
                  <a:pt x="450391" y="6469"/>
                </a:lnTo>
                <a:lnTo>
                  <a:pt x="393291" y="25524"/>
                </a:lnTo>
                <a:lnTo>
                  <a:pt x="339369" y="54181"/>
                </a:lnTo>
                <a:lnTo>
                  <a:pt x="294965" y="92379"/>
                </a:lnTo>
                <a:lnTo>
                  <a:pt x="256903" y="136945"/>
                </a:lnTo>
                <a:lnTo>
                  <a:pt x="228360" y="191063"/>
                </a:lnTo>
                <a:lnTo>
                  <a:pt x="206158" y="277023"/>
                </a:lnTo>
                <a:lnTo>
                  <a:pt x="206158" y="343878"/>
                </a:lnTo>
                <a:lnTo>
                  <a:pt x="218841" y="404365"/>
                </a:lnTo>
                <a:lnTo>
                  <a:pt x="237878" y="455299"/>
                </a:lnTo>
                <a:lnTo>
                  <a:pt x="279105" y="512602"/>
                </a:lnTo>
                <a:lnTo>
                  <a:pt x="304484" y="541247"/>
                </a:lnTo>
                <a:lnTo>
                  <a:pt x="329863" y="560352"/>
                </a:lnTo>
                <a:lnTo>
                  <a:pt x="329863" y="639931"/>
                </a:lnTo>
                <a:lnTo>
                  <a:pt x="314003" y="678141"/>
                </a:lnTo>
                <a:lnTo>
                  <a:pt x="294965" y="690866"/>
                </a:lnTo>
                <a:lnTo>
                  <a:pt x="282282" y="690866"/>
                </a:lnTo>
                <a:lnTo>
                  <a:pt x="266422" y="694050"/>
                </a:lnTo>
                <a:lnTo>
                  <a:pt x="161754" y="694050"/>
                </a:lnTo>
                <a:lnTo>
                  <a:pt x="130033" y="697234"/>
                </a:lnTo>
                <a:lnTo>
                  <a:pt x="69769" y="722707"/>
                </a:lnTo>
                <a:lnTo>
                  <a:pt x="28543" y="764089"/>
                </a:lnTo>
                <a:lnTo>
                  <a:pt x="3164" y="824576"/>
                </a:lnTo>
                <a:lnTo>
                  <a:pt x="0" y="856405"/>
                </a:lnTo>
                <a:lnTo>
                  <a:pt x="0" y="1133378"/>
                </a:lnTo>
                <a:lnTo>
                  <a:pt x="12683" y="1197041"/>
                </a:lnTo>
                <a:lnTo>
                  <a:pt x="47568" y="1247977"/>
                </a:lnTo>
                <a:lnTo>
                  <a:pt x="98326" y="1282995"/>
                </a:lnTo>
                <a:lnTo>
                  <a:pt x="119600" y="1289403"/>
                </a:lnTo>
                <a:lnTo>
                  <a:pt x="901689" y="1289403"/>
                </a:lnTo>
                <a:lnTo>
                  <a:pt x="948338" y="1267078"/>
                </a:lnTo>
                <a:lnTo>
                  <a:pt x="992818" y="1222510"/>
                </a:lnTo>
                <a:lnTo>
                  <a:pt x="1008576" y="1197041"/>
                </a:lnTo>
                <a:lnTo>
                  <a:pt x="161754" y="1197041"/>
                </a:lnTo>
                <a:lnTo>
                  <a:pt x="136375" y="1190674"/>
                </a:lnTo>
                <a:lnTo>
                  <a:pt x="117350" y="1177941"/>
                </a:lnTo>
                <a:lnTo>
                  <a:pt x="107832" y="1168390"/>
                </a:lnTo>
                <a:lnTo>
                  <a:pt x="104667" y="1158839"/>
                </a:lnTo>
                <a:lnTo>
                  <a:pt x="98326" y="1146102"/>
                </a:lnTo>
                <a:lnTo>
                  <a:pt x="98326" y="843681"/>
                </a:lnTo>
                <a:lnTo>
                  <a:pt x="104667" y="830944"/>
                </a:lnTo>
                <a:lnTo>
                  <a:pt x="107832" y="821392"/>
                </a:lnTo>
                <a:lnTo>
                  <a:pt x="126869" y="802287"/>
                </a:lnTo>
                <a:lnTo>
                  <a:pt x="136375" y="795931"/>
                </a:lnTo>
                <a:lnTo>
                  <a:pt x="149071" y="792747"/>
                </a:lnTo>
                <a:lnTo>
                  <a:pt x="266422" y="792747"/>
                </a:lnTo>
                <a:lnTo>
                  <a:pt x="294965" y="789562"/>
                </a:lnTo>
                <a:lnTo>
                  <a:pt x="352065" y="773642"/>
                </a:lnTo>
                <a:lnTo>
                  <a:pt x="399633" y="732260"/>
                </a:lnTo>
                <a:lnTo>
                  <a:pt x="425012" y="674957"/>
                </a:lnTo>
                <a:lnTo>
                  <a:pt x="428189" y="639931"/>
                </a:lnTo>
                <a:lnTo>
                  <a:pt x="428189" y="506234"/>
                </a:lnTo>
                <a:lnTo>
                  <a:pt x="402810" y="490313"/>
                </a:lnTo>
                <a:lnTo>
                  <a:pt x="383785" y="477576"/>
                </a:lnTo>
                <a:lnTo>
                  <a:pt x="348888" y="442563"/>
                </a:lnTo>
                <a:lnTo>
                  <a:pt x="317167" y="388444"/>
                </a:lnTo>
                <a:lnTo>
                  <a:pt x="304484" y="331142"/>
                </a:lnTo>
                <a:lnTo>
                  <a:pt x="304484" y="289760"/>
                </a:lnTo>
                <a:lnTo>
                  <a:pt x="320344" y="229273"/>
                </a:lnTo>
                <a:lnTo>
                  <a:pt x="339369" y="191063"/>
                </a:lnTo>
                <a:lnTo>
                  <a:pt x="380608" y="146497"/>
                </a:lnTo>
                <a:lnTo>
                  <a:pt x="396468" y="136945"/>
                </a:lnTo>
                <a:lnTo>
                  <a:pt x="412329" y="124221"/>
                </a:lnTo>
                <a:lnTo>
                  <a:pt x="431353" y="117852"/>
                </a:lnTo>
                <a:lnTo>
                  <a:pt x="450391" y="108300"/>
                </a:lnTo>
                <a:lnTo>
                  <a:pt x="469416" y="105116"/>
                </a:lnTo>
                <a:lnTo>
                  <a:pt x="513819" y="98747"/>
                </a:lnTo>
                <a:lnTo>
                  <a:pt x="735852" y="98747"/>
                </a:lnTo>
                <a:lnTo>
                  <a:pt x="707307" y="70090"/>
                </a:lnTo>
                <a:lnTo>
                  <a:pt x="659726" y="38260"/>
                </a:lnTo>
                <a:lnTo>
                  <a:pt x="605804" y="15984"/>
                </a:lnTo>
                <a:lnTo>
                  <a:pt x="574083" y="6469"/>
                </a:lnTo>
                <a:lnTo>
                  <a:pt x="513819" y="0"/>
                </a:lnTo>
                <a:close/>
              </a:path>
              <a:path w="1021714" h="1289685">
                <a:moveTo>
                  <a:pt x="862682" y="690866"/>
                </a:moveTo>
                <a:lnTo>
                  <a:pt x="754875" y="690866"/>
                </a:lnTo>
                <a:lnTo>
                  <a:pt x="735851" y="697234"/>
                </a:lnTo>
                <a:lnTo>
                  <a:pt x="719990" y="706786"/>
                </a:lnTo>
                <a:lnTo>
                  <a:pt x="710472" y="722707"/>
                </a:lnTo>
                <a:lnTo>
                  <a:pt x="707307" y="732260"/>
                </a:lnTo>
                <a:lnTo>
                  <a:pt x="707307" y="751352"/>
                </a:lnTo>
                <a:lnTo>
                  <a:pt x="710472" y="760905"/>
                </a:lnTo>
                <a:lnTo>
                  <a:pt x="719990" y="776826"/>
                </a:lnTo>
                <a:lnTo>
                  <a:pt x="735851" y="786378"/>
                </a:lnTo>
                <a:lnTo>
                  <a:pt x="745357" y="789562"/>
                </a:lnTo>
                <a:lnTo>
                  <a:pt x="862682" y="789562"/>
                </a:lnTo>
                <a:lnTo>
                  <a:pt x="869036" y="792747"/>
                </a:lnTo>
                <a:lnTo>
                  <a:pt x="910339" y="837313"/>
                </a:lnTo>
                <a:lnTo>
                  <a:pt x="922921" y="888247"/>
                </a:lnTo>
                <a:lnTo>
                  <a:pt x="922921" y="1133378"/>
                </a:lnTo>
                <a:lnTo>
                  <a:pt x="903985" y="1177941"/>
                </a:lnTo>
                <a:lnTo>
                  <a:pt x="859505" y="1197041"/>
                </a:lnTo>
                <a:lnTo>
                  <a:pt x="1008576" y="1197041"/>
                </a:lnTo>
                <a:lnTo>
                  <a:pt x="1018108" y="1165207"/>
                </a:lnTo>
                <a:lnTo>
                  <a:pt x="1021285" y="1133378"/>
                </a:lnTo>
                <a:lnTo>
                  <a:pt x="1021285" y="888247"/>
                </a:lnTo>
                <a:lnTo>
                  <a:pt x="999045" y="792747"/>
                </a:lnTo>
                <a:lnTo>
                  <a:pt x="961046" y="738628"/>
                </a:lnTo>
                <a:lnTo>
                  <a:pt x="932452" y="713155"/>
                </a:lnTo>
                <a:lnTo>
                  <a:pt x="900808" y="697234"/>
                </a:lnTo>
                <a:lnTo>
                  <a:pt x="862682" y="690866"/>
                </a:lnTo>
                <a:close/>
              </a:path>
              <a:path w="1021714" h="1289685">
                <a:moveTo>
                  <a:pt x="735852" y="98747"/>
                </a:moveTo>
                <a:lnTo>
                  <a:pt x="513819" y="98747"/>
                </a:lnTo>
                <a:lnTo>
                  <a:pt x="532857" y="101931"/>
                </a:lnTo>
                <a:lnTo>
                  <a:pt x="555059" y="105116"/>
                </a:lnTo>
                <a:lnTo>
                  <a:pt x="574083" y="108300"/>
                </a:lnTo>
                <a:lnTo>
                  <a:pt x="593121" y="117852"/>
                </a:lnTo>
                <a:lnTo>
                  <a:pt x="612145" y="124221"/>
                </a:lnTo>
                <a:lnTo>
                  <a:pt x="631183" y="136945"/>
                </a:lnTo>
                <a:lnTo>
                  <a:pt x="647043" y="146497"/>
                </a:lnTo>
                <a:lnTo>
                  <a:pt x="659726" y="162418"/>
                </a:lnTo>
                <a:lnTo>
                  <a:pt x="675587" y="175155"/>
                </a:lnTo>
                <a:lnTo>
                  <a:pt x="685105" y="191063"/>
                </a:lnTo>
                <a:lnTo>
                  <a:pt x="697788" y="210168"/>
                </a:lnTo>
                <a:lnTo>
                  <a:pt x="704130" y="229273"/>
                </a:lnTo>
                <a:lnTo>
                  <a:pt x="713649" y="248366"/>
                </a:lnTo>
                <a:lnTo>
                  <a:pt x="716813" y="267471"/>
                </a:lnTo>
                <a:lnTo>
                  <a:pt x="719990" y="289760"/>
                </a:lnTo>
                <a:lnTo>
                  <a:pt x="723155" y="308852"/>
                </a:lnTo>
                <a:lnTo>
                  <a:pt x="716813" y="356603"/>
                </a:lnTo>
                <a:lnTo>
                  <a:pt x="700953" y="401181"/>
                </a:lnTo>
                <a:lnTo>
                  <a:pt x="675587" y="442563"/>
                </a:lnTo>
                <a:lnTo>
                  <a:pt x="637524" y="480760"/>
                </a:lnTo>
                <a:lnTo>
                  <a:pt x="631183" y="490313"/>
                </a:lnTo>
                <a:lnTo>
                  <a:pt x="624841" y="506234"/>
                </a:lnTo>
                <a:lnTo>
                  <a:pt x="628006" y="525326"/>
                </a:lnTo>
                <a:lnTo>
                  <a:pt x="631183" y="534879"/>
                </a:lnTo>
                <a:lnTo>
                  <a:pt x="637524" y="544431"/>
                </a:lnTo>
                <a:lnTo>
                  <a:pt x="650208" y="557168"/>
                </a:lnTo>
                <a:lnTo>
                  <a:pt x="669245" y="560352"/>
                </a:lnTo>
                <a:lnTo>
                  <a:pt x="688270" y="560352"/>
                </a:lnTo>
                <a:lnTo>
                  <a:pt x="754875" y="503050"/>
                </a:lnTo>
                <a:lnTo>
                  <a:pt x="789773" y="445747"/>
                </a:lnTo>
                <a:lnTo>
                  <a:pt x="811975" y="382076"/>
                </a:lnTo>
                <a:lnTo>
                  <a:pt x="821481" y="308852"/>
                </a:lnTo>
                <a:lnTo>
                  <a:pt x="818316" y="277023"/>
                </a:lnTo>
                <a:lnTo>
                  <a:pt x="796115" y="191063"/>
                </a:lnTo>
                <a:lnTo>
                  <a:pt x="767571" y="136945"/>
                </a:lnTo>
                <a:lnTo>
                  <a:pt x="751711" y="114668"/>
                </a:lnTo>
                <a:lnTo>
                  <a:pt x="735852" y="98747"/>
                </a:lnTo>
                <a:close/>
              </a:path>
            </a:pathLst>
          </a:custGeom>
          <a:solidFill>
            <a:srgbClr val="006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55972" y="1667208"/>
            <a:ext cx="1877695" cy="780415"/>
          </a:xfrm>
          <a:custGeom>
            <a:avLst/>
            <a:gdLst/>
            <a:ahLst/>
            <a:cxnLst/>
            <a:rect l="l" t="t" r="r" b="b"/>
            <a:pathLst>
              <a:path w="1877695" h="780414">
                <a:moveTo>
                  <a:pt x="970387" y="0"/>
                </a:moveTo>
                <a:lnTo>
                  <a:pt x="903781" y="9514"/>
                </a:lnTo>
                <a:lnTo>
                  <a:pt x="837176" y="35013"/>
                </a:lnTo>
                <a:lnTo>
                  <a:pt x="799114" y="60512"/>
                </a:lnTo>
                <a:lnTo>
                  <a:pt x="177449" y="566644"/>
                </a:lnTo>
                <a:lnTo>
                  <a:pt x="12511" y="703526"/>
                </a:lnTo>
                <a:lnTo>
                  <a:pt x="0" y="716086"/>
                </a:lnTo>
                <a:lnTo>
                  <a:pt x="0" y="753693"/>
                </a:lnTo>
                <a:lnTo>
                  <a:pt x="6167" y="764013"/>
                </a:lnTo>
                <a:lnTo>
                  <a:pt x="12511" y="770381"/>
                </a:lnTo>
                <a:lnTo>
                  <a:pt x="22026" y="776750"/>
                </a:lnTo>
                <a:lnTo>
                  <a:pt x="28370" y="779934"/>
                </a:lnTo>
                <a:lnTo>
                  <a:pt x="37885" y="779934"/>
                </a:lnTo>
                <a:lnTo>
                  <a:pt x="53744" y="776750"/>
                </a:lnTo>
                <a:lnTo>
                  <a:pt x="66431" y="770381"/>
                </a:lnTo>
                <a:lnTo>
                  <a:pt x="231359" y="633487"/>
                </a:lnTo>
                <a:lnTo>
                  <a:pt x="853036" y="127367"/>
                </a:lnTo>
                <a:lnTo>
                  <a:pt x="878402" y="111382"/>
                </a:lnTo>
                <a:lnTo>
                  <a:pt x="906959" y="98696"/>
                </a:lnTo>
                <a:lnTo>
                  <a:pt x="938666" y="89182"/>
                </a:lnTo>
                <a:lnTo>
                  <a:pt x="1179126" y="89182"/>
                </a:lnTo>
                <a:lnTo>
                  <a:pt x="1157521" y="70026"/>
                </a:lnTo>
                <a:lnTo>
                  <a:pt x="1135319" y="54042"/>
                </a:lnTo>
                <a:lnTo>
                  <a:pt x="1116294" y="38184"/>
                </a:lnTo>
                <a:lnTo>
                  <a:pt x="1094092" y="28670"/>
                </a:lnTo>
                <a:lnTo>
                  <a:pt x="1068713" y="19028"/>
                </a:lnTo>
                <a:lnTo>
                  <a:pt x="1046511" y="9514"/>
                </a:lnTo>
                <a:lnTo>
                  <a:pt x="970387" y="0"/>
                </a:lnTo>
                <a:close/>
              </a:path>
              <a:path w="1877695" h="780414">
                <a:moveTo>
                  <a:pt x="1179126" y="89182"/>
                </a:moveTo>
                <a:lnTo>
                  <a:pt x="970387" y="89182"/>
                </a:lnTo>
                <a:lnTo>
                  <a:pt x="1008449" y="92353"/>
                </a:lnTo>
                <a:lnTo>
                  <a:pt x="1040170" y="98696"/>
                </a:lnTo>
                <a:lnTo>
                  <a:pt x="1071890" y="114554"/>
                </a:lnTo>
                <a:lnTo>
                  <a:pt x="1100434" y="133710"/>
                </a:lnTo>
                <a:lnTo>
                  <a:pt x="1807792" y="760829"/>
                </a:lnTo>
                <a:lnTo>
                  <a:pt x="1820374" y="770381"/>
                </a:lnTo>
                <a:lnTo>
                  <a:pt x="1868031" y="757645"/>
                </a:lnTo>
                <a:lnTo>
                  <a:pt x="1877562" y="725815"/>
                </a:lnTo>
                <a:lnTo>
                  <a:pt x="1874385" y="709895"/>
                </a:lnTo>
                <a:lnTo>
                  <a:pt x="1864854" y="697158"/>
                </a:lnTo>
                <a:lnTo>
                  <a:pt x="1179126" y="89182"/>
                </a:lnTo>
                <a:close/>
              </a:path>
            </a:pathLst>
          </a:custGeom>
          <a:solidFill>
            <a:srgbClr val="77D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39764" y="1683065"/>
            <a:ext cx="323850" cy="573405"/>
          </a:xfrm>
          <a:custGeom>
            <a:avLst/>
            <a:gdLst/>
            <a:ahLst/>
            <a:cxnLst/>
            <a:rect l="l" t="t" r="r" b="b"/>
            <a:pathLst>
              <a:path w="323850" h="573405">
                <a:moveTo>
                  <a:pt x="323521" y="0"/>
                </a:moveTo>
                <a:lnTo>
                  <a:pt x="0" y="0"/>
                </a:lnTo>
                <a:lnTo>
                  <a:pt x="0" y="528498"/>
                </a:lnTo>
                <a:lnTo>
                  <a:pt x="3164" y="544419"/>
                </a:lnTo>
                <a:lnTo>
                  <a:pt x="12683" y="560327"/>
                </a:lnTo>
                <a:lnTo>
                  <a:pt x="25366" y="569879"/>
                </a:lnTo>
                <a:lnTo>
                  <a:pt x="41226" y="573063"/>
                </a:lnTo>
                <a:lnTo>
                  <a:pt x="60263" y="569879"/>
                </a:lnTo>
                <a:lnTo>
                  <a:pt x="72947" y="560327"/>
                </a:lnTo>
                <a:lnTo>
                  <a:pt x="82465" y="544419"/>
                </a:lnTo>
                <a:lnTo>
                  <a:pt x="85630" y="528498"/>
                </a:lnTo>
                <a:lnTo>
                  <a:pt x="85630" y="89182"/>
                </a:lnTo>
                <a:lnTo>
                  <a:pt x="323521" y="89182"/>
                </a:lnTo>
                <a:lnTo>
                  <a:pt x="323521" y="0"/>
                </a:lnTo>
                <a:close/>
              </a:path>
              <a:path w="323850" h="573405">
                <a:moveTo>
                  <a:pt x="323521" y="89182"/>
                </a:moveTo>
                <a:lnTo>
                  <a:pt x="237878" y="89182"/>
                </a:lnTo>
                <a:lnTo>
                  <a:pt x="237878" y="337447"/>
                </a:lnTo>
                <a:lnTo>
                  <a:pt x="241055" y="353431"/>
                </a:lnTo>
                <a:lnTo>
                  <a:pt x="250561" y="369289"/>
                </a:lnTo>
                <a:lnTo>
                  <a:pt x="263257" y="375632"/>
                </a:lnTo>
                <a:lnTo>
                  <a:pt x="279118" y="382101"/>
                </a:lnTo>
                <a:lnTo>
                  <a:pt x="298142" y="375632"/>
                </a:lnTo>
                <a:lnTo>
                  <a:pt x="310825" y="369289"/>
                </a:lnTo>
                <a:lnTo>
                  <a:pt x="320344" y="353431"/>
                </a:lnTo>
                <a:lnTo>
                  <a:pt x="323521" y="337447"/>
                </a:lnTo>
                <a:lnTo>
                  <a:pt x="323521" y="89182"/>
                </a:lnTo>
                <a:close/>
              </a:path>
            </a:pathLst>
          </a:custGeom>
          <a:solidFill>
            <a:srgbClr val="77D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24150" y="5228551"/>
            <a:ext cx="1847850" cy="735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1124" y="1057236"/>
            <a:ext cx="1082268" cy="756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770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510"/>
              </a:spcBef>
            </a:pPr>
            <a:r>
              <a:rPr sz="1900" b="1" spc="-5" dirty="0">
                <a:solidFill>
                  <a:srgbClr val="FFFFFF"/>
                </a:solidFill>
                <a:latin typeface="Arial Black"/>
                <a:cs typeface="Arial Black"/>
              </a:rPr>
              <a:t>COMPLIANCE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666759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sz="3200" spc="-5" dirty="0">
                <a:solidFill>
                  <a:srgbClr val="000000"/>
                </a:solidFill>
                <a:latin typeface="Arial"/>
                <a:cs typeface="Arial"/>
              </a:rPr>
              <a:t>Compliance</a:t>
            </a:r>
            <a:r>
              <a:rPr sz="32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Arial"/>
                <a:cs typeface="Arial"/>
              </a:rPr>
              <a:t>(Working)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420" y="2057146"/>
            <a:ext cx="338074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285750" algn="l"/>
              </a:tabLst>
            </a:pPr>
            <a:r>
              <a:rPr sz="1300" spc="-5" dirty="0">
                <a:latin typeface="Arial"/>
                <a:cs typeface="Arial"/>
              </a:rPr>
              <a:t>DIBP </a:t>
            </a:r>
            <a:r>
              <a:rPr sz="1300" spc="-10" dirty="0">
                <a:latin typeface="Arial"/>
                <a:cs typeface="Arial"/>
              </a:rPr>
              <a:t>says </a:t>
            </a:r>
            <a:r>
              <a:rPr sz="1300" spc="-5" dirty="0">
                <a:latin typeface="Arial"/>
                <a:cs typeface="Arial"/>
              </a:rPr>
              <a:t>if </a:t>
            </a:r>
            <a:r>
              <a:rPr sz="1300" spc="-10" dirty="0">
                <a:latin typeface="Arial"/>
                <a:cs typeface="Arial"/>
              </a:rPr>
              <a:t>you have </a:t>
            </a:r>
            <a:r>
              <a:rPr sz="1300" spc="-5" dirty="0">
                <a:latin typeface="Arial"/>
                <a:cs typeface="Arial"/>
              </a:rPr>
              <a:t>permission to</a:t>
            </a:r>
            <a:r>
              <a:rPr sz="1300" spc="15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work: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6231" y="2336419"/>
            <a:ext cx="5894070" cy="645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7305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286385" algn="l"/>
              </a:tabLst>
            </a:pPr>
            <a:r>
              <a:rPr sz="1300" spc="-45" dirty="0">
                <a:latin typeface="Arial"/>
                <a:cs typeface="Arial"/>
              </a:rPr>
              <a:t>You  </a:t>
            </a:r>
            <a:r>
              <a:rPr sz="1300" spc="-5" dirty="0">
                <a:latin typeface="Arial"/>
                <a:cs typeface="Arial"/>
              </a:rPr>
              <a:t>can  work a  maximum of </a:t>
            </a:r>
            <a:r>
              <a:rPr sz="1300" b="1" dirty="0">
                <a:solidFill>
                  <a:srgbClr val="FF0000"/>
                </a:solidFill>
                <a:latin typeface="Arial"/>
                <a:cs typeface="Arial"/>
              </a:rPr>
              <a:t>40 hours </a:t>
            </a:r>
            <a:r>
              <a:rPr sz="1300" b="1" spc="-5" dirty="0">
                <a:solidFill>
                  <a:srgbClr val="FF0000"/>
                </a:solidFill>
                <a:latin typeface="Arial"/>
                <a:cs typeface="Arial"/>
              </a:rPr>
              <a:t>per </a:t>
            </a:r>
            <a:r>
              <a:rPr sz="1300" b="1" dirty="0">
                <a:solidFill>
                  <a:srgbClr val="FF0000"/>
                </a:solidFill>
                <a:latin typeface="Arial"/>
                <a:cs typeface="Arial"/>
              </a:rPr>
              <a:t>fortnight </a:t>
            </a:r>
            <a:r>
              <a:rPr sz="1300" dirty="0">
                <a:latin typeface="Arial"/>
                <a:cs typeface="Arial"/>
              </a:rPr>
              <a:t>during the </a:t>
            </a:r>
            <a:r>
              <a:rPr lang="en-AU" sz="1300" spc="-5" dirty="0">
                <a:latin typeface="Arial"/>
                <a:cs typeface="Arial"/>
              </a:rPr>
              <a:t>trimester</a:t>
            </a:r>
            <a:endParaRPr sz="1300" dirty="0">
              <a:latin typeface="Arial"/>
              <a:cs typeface="Arial"/>
            </a:endParaRPr>
          </a:p>
          <a:p>
            <a:pPr marL="285750">
              <a:lnSpc>
                <a:spcPct val="100000"/>
              </a:lnSpc>
            </a:pPr>
            <a:r>
              <a:rPr sz="1300" spc="-10" dirty="0">
                <a:latin typeface="Arial"/>
                <a:cs typeface="Arial"/>
              </a:rPr>
              <a:t>and </a:t>
            </a:r>
            <a:r>
              <a:rPr sz="1300" u="sng" spc="-5" dirty="0">
                <a:latin typeface="Arial"/>
                <a:cs typeface="Arial"/>
              </a:rPr>
              <a:t>unlimited hours </a:t>
            </a:r>
            <a:r>
              <a:rPr lang="en-AU" sz="1300" b="1" u="sng" spc="-5" dirty="0" smtClean="0">
                <a:latin typeface="Arial"/>
                <a:cs typeface="Arial"/>
              </a:rPr>
              <a:t>only</a:t>
            </a:r>
            <a:r>
              <a:rPr lang="en-AU" sz="1300" u="sng" spc="-5" dirty="0" smtClean="0">
                <a:latin typeface="Arial"/>
                <a:cs typeface="Arial"/>
              </a:rPr>
              <a:t> </a:t>
            </a:r>
            <a:r>
              <a:rPr sz="1300" u="sng" spc="-10" dirty="0" smtClean="0">
                <a:latin typeface="Arial"/>
                <a:cs typeface="Arial"/>
              </a:rPr>
              <a:t>when </a:t>
            </a:r>
            <a:r>
              <a:rPr sz="1300" u="sng" spc="-10" dirty="0">
                <a:latin typeface="Arial"/>
                <a:cs typeface="Arial"/>
              </a:rPr>
              <a:t>your </a:t>
            </a:r>
            <a:r>
              <a:rPr sz="1300" u="sng" spc="-5" dirty="0">
                <a:latin typeface="Arial"/>
                <a:cs typeface="Arial"/>
              </a:rPr>
              <a:t>course is </a:t>
            </a:r>
            <a:r>
              <a:rPr sz="1300" u="sng" spc="-10" dirty="0">
                <a:latin typeface="Arial"/>
                <a:cs typeface="Arial"/>
              </a:rPr>
              <a:t>not </a:t>
            </a:r>
            <a:r>
              <a:rPr sz="1300" u="sng" spc="-5" dirty="0">
                <a:latin typeface="Arial"/>
                <a:cs typeface="Arial"/>
              </a:rPr>
              <a:t>in</a:t>
            </a:r>
            <a:r>
              <a:rPr sz="1300" u="sng" spc="275" dirty="0">
                <a:latin typeface="Arial"/>
                <a:cs typeface="Arial"/>
              </a:rPr>
              <a:t> </a:t>
            </a:r>
            <a:r>
              <a:rPr sz="1300" u="sng" spc="-5" dirty="0">
                <a:latin typeface="Arial"/>
                <a:cs typeface="Arial"/>
              </a:rPr>
              <a:t>session</a:t>
            </a:r>
            <a:r>
              <a:rPr sz="1300" spc="-5" dirty="0">
                <a:latin typeface="Arial"/>
                <a:cs typeface="Arial"/>
              </a:rPr>
              <a:t>.</a:t>
            </a:r>
            <a:endParaRPr sz="1300" dirty="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spcBef>
                <a:spcPts val="310"/>
              </a:spcBef>
              <a:buClr>
                <a:srgbClr val="DF1E33"/>
              </a:buClr>
              <a:buFont typeface="Wingdings"/>
              <a:buChar char=""/>
              <a:tabLst>
                <a:tab pos="286385" algn="l"/>
              </a:tabLst>
            </a:pPr>
            <a:r>
              <a:rPr sz="1300" spc="-10" dirty="0">
                <a:latin typeface="Arial"/>
                <a:cs typeface="Arial"/>
              </a:rPr>
              <a:t>Local Students </a:t>
            </a:r>
            <a:r>
              <a:rPr sz="1300" spc="-5" dirty="0">
                <a:latin typeface="Arial"/>
                <a:cs typeface="Arial"/>
              </a:rPr>
              <a:t>do </a:t>
            </a:r>
            <a:r>
              <a:rPr sz="1300" spc="-10" dirty="0">
                <a:latin typeface="Arial"/>
                <a:cs typeface="Arial"/>
              </a:rPr>
              <a:t>not have any </a:t>
            </a:r>
            <a:r>
              <a:rPr sz="1300" spc="-5" dirty="0">
                <a:latin typeface="Arial"/>
                <a:cs typeface="Arial"/>
              </a:rPr>
              <a:t>restrictions on</a:t>
            </a:r>
            <a:r>
              <a:rPr sz="1300" spc="2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work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420" y="3226942"/>
            <a:ext cx="36601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285750" algn="l"/>
              </a:tabLst>
            </a:pPr>
            <a:r>
              <a:rPr sz="1200" b="1" spc="-5" dirty="0">
                <a:latin typeface="Arial"/>
                <a:cs typeface="Arial"/>
              </a:rPr>
              <a:t>DIBP considers </a:t>
            </a:r>
            <a:r>
              <a:rPr sz="1200" b="1" spc="-10" dirty="0">
                <a:latin typeface="Arial"/>
                <a:cs typeface="Arial"/>
              </a:rPr>
              <a:t>your </a:t>
            </a:r>
            <a:r>
              <a:rPr sz="1200" b="1" spc="-5" dirty="0">
                <a:latin typeface="Arial"/>
                <a:cs typeface="Arial"/>
              </a:rPr>
              <a:t>course to be </a:t>
            </a:r>
            <a:r>
              <a:rPr sz="1200" b="1" dirty="0">
                <a:latin typeface="Arial"/>
                <a:cs typeface="Arial"/>
              </a:rPr>
              <a:t>'in</a:t>
            </a:r>
            <a:r>
              <a:rPr sz="1200" b="1" spc="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session':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6231" y="3668648"/>
            <a:ext cx="5860415" cy="40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7305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286385" algn="l"/>
              </a:tabLst>
            </a:pPr>
            <a:r>
              <a:rPr sz="1300" spc="-5" dirty="0">
                <a:latin typeface="Arial"/>
                <a:cs typeface="Arial"/>
              </a:rPr>
              <a:t>For the duration of the advertised </a:t>
            </a:r>
            <a:r>
              <a:rPr lang="en-AU" sz="1300" spc="-5" dirty="0">
                <a:latin typeface="Arial"/>
                <a:cs typeface="Arial"/>
              </a:rPr>
              <a:t>trimester</a:t>
            </a:r>
            <a:r>
              <a:rPr sz="1300" spc="-5" dirty="0">
                <a:latin typeface="Arial"/>
                <a:cs typeface="Arial"/>
              </a:rPr>
              <a:t>s (including periods when</a:t>
            </a:r>
            <a:r>
              <a:rPr sz="1300" spc="29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exams</a:t>
            </a:r>
            <a:endParaRPr sz="1300" dirty="0">
              <a:latin typeface="Arial"/>
              <a:cs typeface="Arial"/>
            </a:endParaRPr>
          </a:p>
          <a:p>
            <a:pPr marL="285750">
              <a:lnSpc>
                <a:spcPct val="100000"/>
              </a:lnSpc>
            </a:pPr>
            <a:r>
              <a:rPr sz="1300" spc="-5" dirty="0">
                <a:latin typeface="Arial"/>
                <a:cs typeface="Arial"/>
              </a:rPr>
              <a:t>are being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held)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6231" y="4342257"/>
            <a:ext cx="5678170" cy="40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5080" indent="-27305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286385" algn="l"/>
              </a:tabLst>
            </a:pPr>
            <a:r>
              <a:rPr sz="1300" spc="-5" dirty="0">
                <a:latin typeface="Arial"/>
                <a:cs typeface="Arial"/>
              </a:rPr>
              <a:t>If </a:t>
            </a:r>
            <a:r>
              <a:rPr sz="1300" spc="-10" dirty="0">
                <a:latin typeface="Arial"/>
                <a:cs typeface="Arial"/>
              </a:rPr>
              <a:t>you have </a:t>
            </a:r>
            <a:r>
              <a:rPr sz="1300" spc="-5" dirty="0">
                <a:latin typeface="Arial"/>
                <a:cs typeface="Arial"/>
              </a:rPr>
              <a:t>completed </a:t>
            </a:r>
            <a:r>
              <a:rPr sz="1300" spc="-10" dirty="0">
                <a:latin typeface="Arial"/>
                <a:cs typeface="Arial"/>
              </a:rPr>
              <a:t>your </a:t>
            </a:r>
            <a:r>
              <a:rPr sz="1300" spc="-5" dirty="0">
                <a:latin typeface="Arial"/>
                <a:cs typeface="Arial"/>
              </a:rPr>
              <a:t>studies and </a:t>
            </a:r>
            <a:r>
              <a:rPr sz="1300" spc="-10" dirty="0">
                <a:latin typeface="Arial"/>
                <a:cs typeface="Arial"/>
              </a:rPr>
              <a:t>your </a:t>
            </a:r>
            <a:r>
              <a:rPr sz="1300" spc="-5" dirty="0">
                <a:latin typeface="Arial"/>
                <a:cs typeface="Arial"/>
              </a:rPr>
              <a:t>Confirmation of Enrolment is  still in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effect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6231" y="5016245"/>
            <a:ext cx="5891530" cy="40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5080" indent="-27305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286385" algn="l"/>
              </a:tabLst>
            </a:pPr>
            <a:r>
              <a:rPr sz="1300" spc="-5" dirty="0">
                <a:latin typeface="Arial"/>
                <a:cs typeface="Arial"/>
              </a:rPr>
              <a:t>If </a:t>
            </a:r>
            <a:r>
              <a:rPr sz="1300" spc="-10" dirty="0">
                <a:latin typeface="Arial"/>
                <a:cs typeface="Arial"/>
              </a:rPr>
              <a:t>you </a:t>
            </a:r>
            <a:r>
              <a:rPr sz="1300" spc="-5" dirty="0">
                <a:latin typeface="Arial"/>
                <a:cs typeface="Arial"/>
              </a:rPr>
              <a:t>are undertaking another course, during a break from </a:t>
            </a:r>
            <a:r>
              <a:rPr sz="1300" spc="-10" dirty="0">
                <a:latin typeface="Arial"/>
                <a:cs typeface="Arial"/>
              </a:rPr>
              <a:t>your </a:t>
            </a:r>
            <a:r>
              <a:rPr sz="1300" spc="-5" dirty="0">
                <a:latin typeface="Arial"/>
                <a:cs typeface="Arial"/>
              </a:rPr>
              <a:t>main course  and the points </a:t>
            </a:r>
            <a:r>
              <a:rPr sz="1300" spc="-10" dirty="0">
                <a:latin typeface="Arial"/>
                <a:cs typeface="Arial"/>
              </a:rPr>
              <a:t>will </a:t>
            </a:r>
            <a:r>
              <a:rPr sz="1300" spc="-5" dirty="0">
                <a:latin typeface="Arial"/>
                <a:cs typeface="Arial"/>
              </a:rPr>
              <a:t>be credited to </a:t>
            </a:r>
            <a:r>
              <a:rPr sz="1300" spc="-10" dirty="0">
                <a:latin typeface="Arial"/>
                <a:cs typeface="Arial"/>
              </a:rPr>
              <a:t>your </a:t>
            </a:r>
            <a:r>
              <a:rPr sz="1300" spc="-5" dirty="0">
                <a:latin typeface="Arial"/>
                <a:cs typeface="Arial"/>
              </a:rPr>
              <a:t>main</a:t>
            </a:r>
            <a:r>
              <a:rPr sz="1300" spc="204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course.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6231" y="5689803"/>
            <a:ext cx="5817235" cy="69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5080" indent="-27305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286385" algn="l"/>
              </a:tabLst>
            </a:pPr>
            <a:r>
              <a:rPr sz="1300" spc="-5" dirty="0">
                <a:latin typeface="Arial"/>
                <a:cs typeface="Arial"/>
              </a:rPr>
              <a:t>Check the DIBP website form more info or visit a DIBP </a:t>
            </a:r>
            <a:r>
              <a:rPr sz="1300" spc="-10" dirty="0">
                <a:latin typeface="Arial"/>
                <a:cs typeface="Arial"/>
              </a:rPr>
              <a:t>office </a:t>
            </a:r>
            <a:r>
              <a:rPr sz="1300" spc="-5" dirty="0">
                <a:latin typeface="Arial"/>
                <a:cs typeface="Arial"/>
              </a:rPr>
              <a:t>to check if </a:t>
            </a:r>
            <a:r>
              <a:rPr sz="1300" spc="-10" dirty="0">
                <a:latin typeface="Arial"/>
                <a:cs typeface="Arial"/>
              </a:rPr>
              <a:t>you  have </a:t>
            </a:r>
            <a:r>
              <a:rPr sz="1300" spc="-5" dirty="0">
                <a:latin typeface="Arial"/>
                <a:cs typeface="Arial"/>
              </a:rPr>
              <a:t>permission to</a:t>
            </a:r>
            <a:r>
              <a:rPr sz="1300" spc="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work</a:t>
            </a:r>
            <a:endParaRPr sz="1300">
              <a:latin typeface="Arial"/>
              <a:cs typeface="Arial"/>
            </a:endParaRPr>
          </a:p>
          <a:p>
            <a:pPr marL="508000">
              <a:lnSpc>
                <a:spcPct val="100000"/>
              </a:lnSpc>
              <a:spcBef>
                <a:spcPts val="855"/>
              </a:spcBef>
            </a:pPr>
            <a:r>
              <a:rPr sz="1200" u="sng" spc="-5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http://www.immi.gov.au/students/students/working_while_studying/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1124" y="1057236"/>
            <a:ext cx="1082268" cy="756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Compliance (Working)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206815" y="314921"/>
            <a:ext cx="6505045" cy="6078587"/>
          </a:xfrm>
        </p:spPr>
        <p:txBody>
          <a:bodyPr/>
          <a:lstStyle/>
          <a:p>
            <a:r>
              <a:rPr lang="en-AU" sz="3200" b="1" dirty="0" smtClean="0"/>
              <a:t>What are your rights at work?</a:t>
            </a:r>
          </a:p>
          <a:p>
            <a:r>
              <a:rPr lang="en-AU" sz="1300" b="1" dirty="0" smtClean="0"/>
              <a:t>Know </a:t>
            </a:r>
            <a:r>
              <a:rPr lang="en-AU" sz="1300" b="1" dirty="0"/>
              <a:t>your rights</a:t>
            </a:r>
          </a:p>
          <a:p>
            <a:endParaRPr lang="en-AU" sz="1300" b="1" dirty="0"/>
          </a:p>
          <a:p>
            <a:r>
              <a:rPr lang="en-AU" sz="1300" dirty="0"/>
              <a:t>There are some things you should find out from your employer as soon as possible. This includes:</a:t>
            </a:r>
          </a:p>
          <a:p>
            <a:endParaRPr lang="en-AU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300" dirty="0"/>
              <a:t>your pay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300" dirty="0"/>
              <a:t>whether you're full-time, part-time or casual (this affects your hours of work, pay rate and leave entitlements)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300" dirty="0"/>
              <a:t>your hours of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300" dirty="0"/>
              <a:t>what your job duties will 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300" dirty="0"/>
              <a:t>whether there’s an award or registered agreement that covers your job (this affects your pay rate, hours of work and other entitlements)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300" dirty="0"/>
              <a:t>if there's a probation period for your job</a:t>
            </a:r>
            <a:r>
              <a:rPr lang="en-AU" sz="1300" dirty="0" smtClean="0"/>
              <a:t>.</a:t>
            </a:r>
          </a:p>
          <a:p>
            <a:endParaRPr lang="en-AU" sz="1300" b="1" dirty="0"/>
          </a:p>
          <a:p>
            <a:r>
              <a:rPr lang="en-AU" sz="1300" b="1" dirty="0"/>
              <a:t>Know your responsibilities</a:t>
            </a:r>
          </a:p>
          <a:p>
            <a:endParaRPr lang="en-AU" sz="1300" b="1" dirty="0"/>
          </a:p>
          <a:p>
            <a:r>
              <a:rPr lang="en-AU" sz="1300" dirty="0"/>
              <a:t>You have responsibilities as an employee. These include performing the duties of your job, being punctual and reliable, and following any workplace policies, procedures, and health and safety rules.</a:t>
            </a:r>
          </a:p>
          <a:p>
            <a:endParaRPr lang="en-AU" sz="1300" dirty="0"/>
          </a:p>
          <a:p>
            <a:r>
              <a:rPr lang="en-AU" sz="1300" dirty="0"/>
              <a:t>A new job can give you a lot of opportunities - try to make the most of it. Check with your employer to see how you’re performing and look for ways to improve how you work</a:t>
            </a:r>
            <a:r>
              <a:rPr lang="en-AU" sz="1300" dirty="0" smtClean="0"/>
              <a:t>.</a:t>
            </a:r>
          </a:p>
          <a:p>
            <a:endParaRPr lang="en-AU" sz="1300" dirty="0"/>
          </a:p>
          <a:p>
            <a:r>
              <a:rPr lang="en-AU" sz="1300" dirty="0" smtClean="0"/>
              <a:t>For more information on your rights and responsibilities at work, visit the website:</a:t>
            </a:r>
          </a:p>
          <a:p>
            <a:r>
              <a:rPr lang="en-AU" sz="1300" b="1" dirty="0"/>
              <a:t/>
            </a:r>
            <a:br>
              <a:rPr lang="en-AU" sz="1300" b="1" dirty="0"/>
            </a:br>
            <a:r>
              <a:rPr lang="en-AU" sz="1300" b="1" dirty="0">
                <a:hlinkClick r:id="rId3"/>
              </a:rPr>
              <a:t>https://</a:t>
            </a:r>
            <a:r>
              <a:rPr lang="en-AU" sz="1300" b="1" dirty="0" smtClean="0">
                <a:hlinkClick r:id="rId3"/>
              </a:rPr>
              <a:t>www.fairwork.gov.au/find-help-for/young-workers-and-students</a:t>
            </a:r>
            <a:r>
              <a:rPr lang="en-AU" sz="1300" b="1" dirty="0" smtClean="0"/>
              <a:t> </a:t>
            </a:r>
            <a:endParaRPr lang="en-AU" sz="1300" b="1" dirty="0"/>
          </a:p>
          <a:p>
            <a:endParaRPr lang="en-AU" sz="1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17" y="3810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8092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770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510"/>
              </a:spcBef>
            </a:pPr>
            <a:r>
              <a:rPr sz="1900" b="1" spc="-5" dirty="0">
                <a:solidFill>
                  <a:srgbClr val="FFFFFF"/>
                </a:solidFill>
                <a:latin typeface="Arial Black"/>
                <a:cs typeface="Arial Black"/>
              </a:rPr>
              <a:t>COMPLIANCE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666759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sz="3200" spc="-5" dirty="0">
                <a:solidFill>
                  <a:srgbClr val="000000"/>
                </a:solidFill>
                <a:latin typeface="Arial"/>
                <a:cs typeface="Arial"/>
              </a:rPr>
              <a:t>Compliance </a:t>
            </a:r>
            <a:r>
              <a:rPr sz="3000" spc="-60" dirty="0">
                <a:solidFill>
                  <a:srgbClr val="000000"/>
                </a:solidFill>
                <a:latin typeface="Arial"/>
                <a:cs typeface="Arial"/>
              </a:rPr>
              <a:t>(You </a:t>
            </a:r>
            <a:r>
              <a:rPr sz="3000" b="1" dirty="0">
                <a:solidFill>
                  <a:srgbClr val="000000"/>
                </a:solidFill>
                <a:latin typeface="Arial"/>
                <a:cs typeface="Arial"/>
              </a:rPr>
              <a:t>&amp;</a:t>
            </a:r>
            <a:r>
              <a:rPr sz="30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0000"/>
                </a:solidFill>
                <a:latin typeface="Arial"/>
                <a:cs typeface="Arial"/>
              </a:rPr>
              <a:t>DIBP)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875" y="1057275"/>
            <a:ext cx="1714500" cy="1378585"/>
          </a:xfrm>
          <a:custGeom>
            <a:avLst/>
            <a:gdLst/>
            <a:ahLst/>
            <a:cxnLst/>
            <a:rect l="l" t="t" r="r" b="b"/>
            <a:pathLst>
              <a:path w="1714500" h="1378585">
                <a:moveTo>
                  <a:pt x="0" y="178562"/>
                </a:moveTo>
                <a:lnTo>
                  <a:pt x="6379" y="131115"/>
                </a:lnTo>
                <a:lnTo>
                  <a:pt x="24383" y="88467"/>
                </a:lnTo>
                <a:lnTo>
                  <a:pt x="52309" y="52324"/>
                </a:lnTo>
                <a:lnTo>
                  <a:pt x="88455" y="24393"/>
                </a:lnTo>
                <a:lnTo>
                  <a:pt x="131120" y="6382"/>
                </a:lnTo>
                <a:lnTo>
                  <a:pt x="178600" y="0"/>
                </a:lnTo>
                <a:lnTo>
                  <a:pt x="1000125" y="0"/>
                </a:lnTo>
                <a:lnTo>
                  <a:pt x="1428750" y="0"/>
                </a:lnTo>
                <a:lnTo>
                  <a:pt x="1535938" y="0"/>
                </a:lnTo>
                <a:lnTo>
                  <a:pt x="1583384" y="6382"/>
                </a:lnTo>
                <a:lnTo>
                  <a:pt x="1626032" y="24393"/>
                </a:lnTo>
                <a:lnTo>
                  <a:pt x="1662176" y="52323"/>
                </a:lnTo>
                <a:lnTo>
                  <a:pt x="1690106" y="88467"/>
                </a:lnTo>
                <a:lnTo>
                  <a:pt x="1708117" y="131115"/>
                </a:lnTo>
                <a:lnTo>
                  <a:pt x="1714500" y="178562"/>
                </a:lnTo>
                <a:lnTo>
                  <a:pt x="1714500" y="625094"/>
                </a:lnTo>
                <a:lnTo>
                  <a:pt x="1714500" y="892937"/>
                </a:lnTo>
                <a:lnTo>
                  <a:pt x="1708117" y="940427"/>
                </a:lnTo>
                <a:lnTo>
                  <a:pt x="1690106" y="983088"/>
                </a:lnTo>
                <a:lnTo>
                  <a:pt x="1662175" y="1019222"/>
                </a:lnTo>
                <a:lnTo>
                  <a:pt x="1626032" y="1047133"/>
                </a:lnTo>
                <a:lnTo>
                  <a:pt x="1583384" y="1065124"/>
                </a:lnTo>
                <a:lnTo>
                  <a:pt x="1535938" y="1071499"/>
                </a:lnTo>
                <a:lnTo>
                  <a:pt x="1428750" y="1071499"/>
                </a:lnTo>
                <a:lnTo>
                  <a:pt x="1128395" y="1378585"/>
                </a:lnTo>
                <a:lnTo>
                  <a:pt x="1000125" y="1071499"/>
                </a:lnTo>
                <a:lnTo>
                  <a:pt x="178600" y="1071499"/>
                </a:lnTo>
                <a:lnTo>
                  <a:pt x="131120" y="1065124"/>
                </a:lnTo>
                <a:lnTo>
                  <a:pt x="88455" y="1047133"/>
                </a:lnTo>
                <a:lnTo>
                  <a:pt x="52309" y="1019222"/>
                </a:lnTo>
                <a:lnTo>
                  <a:pt x="24383" y="983088"/>
                </a:lnTo>
                <a:lnTo>
                  <a:pt x="6379" y="940427"/>
                </a:lnTo>
                <a:lnTo>
                  <a:pt x="0" y="892937"/>
                </a:lnTo>
                <a:lnTo>
                  <a:pt x="0" y="625094"/>
                </a:lnTo>
                <a:lnTo>
                  <a:pt x="0" y="178562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4538" y="1177416"/>
            <a:ext cx="1410335" cy="831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b="1" dirty="0">
                <a:latin typeface="Levenim MT"/>
                <a:cs typeface="Levenim MT"/>
              </a:rPr>
              <a:t>I will</a:t>
            </a:r>
            <a:r>
              <a:rPr sz="1800" b="1" spc="-300" dirty="0">
                <a:latin typeface="Levenim MT"/>
                <a:cs typeface="Levenim MT"/>
              </a:rPr>
              <a:t> </a:t>
            </a:r>
            <a:r>
              <a:rPr sz="1800" b="1" spc="-5" dirty="0">
                <a:latin typeface="Levenim MT"/>
                <a:cs typeface="Levenim MT"/>
              </a:rPr>
              <a:t>comply  </a:t>
            </a:r>
            <a:r>
              <a:rPr sz="1800" b="1" dirty="0">
                <a:latin typeface="Levenim MT"/>
                <a:cs typeface="Levenim MT"/>
              </a:rPr>
              <a:t>with </a:t>
            </a:r>
            <a:r>
              <a:rPr sz="1800" b="1" spc="-5" dirty="0">
                <a:latin typeface="Levenim MT"/>
                <a:cs typeface="Levenim MT"/>
              </a:rPr>
              <a:t>all </a:t>
            </a:r>
            <a:r>
              <a:rPr sz="1800" b="1" dirty="0">
                <a:latin typeface="Levenim MT"/>
                <a:cs typeface="Levenim MT"/>
              </a:rPr>
              <a:t>the  rules</a:t>
            </a:r>
            <a:endParaRPr sz="1800">
              <a:latin typeface="Levenim MT"/>
              <a:cs typeface="Levenim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21686" y="3065398"/>
            <a:ext cx="2072005" cy="500380"/>
          </a:xfrm>
          <a:custGeom>
            <a:avLst/>
            <a:gdLst/>
            <a:ahLst/>
            <a:cxnLst/>
            <a:rect l="l" t="t" r="r" b="b"/>
            <a:pathLst>
              <a:path w="2072004" h="500379">
                <a:moveTo>
                  <a:pt x="1821688" y="0"/>
                </a:moveTo>
                <a:lnTo>
                  <a:pt x="1821688" y="125095"/>
                </a:lnTo>
                <a:lnTo>
                  <a:pt x="0" y="125095"/>
                </a:lnTo>
                <a:lnTo>
                  <a:pt x="0" y="375030"/>
                </a:lnTo>
                <a:lnTo>
                  <a:pt x="1821688" y="375030"/>
                </a:lnTo>
                <a:lnTo>
                  <a:pt x="1821688" y="500125"/>
                </a:lnTo>
                <a:lnTo>
                  <a:pt x="2071751" y="250062"/>
                </a:lnTo>
                <a:lnTo>
                  <a:pt x="182168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21686" y="3065398"/>
            <a:ext cx="2072005" cy="500380"/>
          </a:xfrm>
          <a:custGeom>
            <a:avLst/>
            <a:gdLst/>
            <a:ahLst/>
            <a:cxnLst/>
            <a:rect l="l" t="t" r="r" b="b"/>
            <a:pathLst>
              <a:path w="2072004" h="500379">
                <a:moveTo>
                  <a:pt x="0" y="125095"/>
                </a:moveTo>
                <a:lnTo>
                  <a:pt x="1821688" y="125095"/>
                </a:lnTo>
                <a:lnTo>
                  <a:pt x="1821688" y="0"/>
                </a:lnTo>
                <a:lnTo>
                  <a:pt x="2071751" y="250062"/>
                </a:lnTo>
                <a:lnTo>
                  <a:pt x="1821688" y="500125"/>
                </a:lnTo>
                <a:lnTo>
                  <a:pt x="1821688" y="375030"/>
                </a:lnTo>
                <a:lnTo>
                  <a:pt x="0" y="375030"/>
                </a:lnTo>
                <a:lnTo>
                  <a:pt x="0" y="125095"/>
                </a:lnTo>
                <a:close/>
              </a:path>
            </a:pathLst>
          </a:custGeom>
          <a:ln w="254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21304" y="3221735"/>
            <a:ext cx="949325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Levenim MT"/>
                <a:cs typeface="Levenim MT"/>
              </a:rPr>
              <a:t>I will</a:t>
            </a:r>
            <a:r>
              <a:rPr sz="1200" b="1" spc="-229" dirty="0">
                <a:latin typeface="Levenim MT"/>
                <a:cs typeface="Levenim MT"/>
              </a:rPr>
              <a:t> </a:t>
            </a:r>
            <a:r>
              <a:rPr sz="1200" b="1" spc="-5" dirty="0">
                <a:latin typeface="Levenim MT"/>
                <a:cs typeface="Levenim MT"/>
              </a:rPr>
              <a:t>comply</a:t>
            </a:r>
            <a:endParaRPr sz="1200">
              <a:latin typeface="Levenim MT"/>
              <a:cs typeface="Levenim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86432" y="1106170"/>
            <a:ext cx="392620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u="sng" spc="-5" dirty="0">
                <a:latin typeface="Arial"/>
                <a:cs typeface="Arial"/>
              </a:rPr>
              <a:t>Student  </a:t>
            </a:r>
            <a:r>
              <a:rPr sz="1600" b="1" u="sng" spc="-10" dirty="0">
                <a:latin typeface="Arial"/>
                <a:cs typeface="Arial"/>
              </a:rPr>
              <a:t>Visa </a:t>
            </a:r>
            <a:r>
              <a:rPr sz="1600" b="1" u="sng" spc="-5" dirty="0">
                <a:latin typeface="Arial"/>
                <a:cs typeface="Arial"/>
              </a:rPr>
              <a:t>Compliance</a:t>
            </a:r>
            <a:r>
              <a:rPr sz="1600" b="1" u="sng" spc="30" dirty="0">
                <a:latin typeface="Arial"/>
                <a:cs typeface="Arial"/>
              </a:rPr>
              <a:t> </a:t>
            </a:r>
            <a:r>
              <a:rPr sz="1600" b="1" u="sng" spc="-5" dirty="0">
                <a:latin typeface="Arial"/>
                <a:cs typeface="Arial"/>
              </a:rPr>
              <a:t>Requirements</a:t>
            </a:r>
            <a:endParaRPr sz="1600" u="sng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86432" y="1398778"/>
            <a:ext cx="3558540" cy="1682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F1E33"/>
              </a:buClr>
              <a:buSzPct val="93750"/>
              <a:buFont typeface="Wingdings"/>
              <a:buChar char=""/>
              <a:tabLst>
                <a:tab pos="287020" algn="l"/>
              </a:tabLst>
            </a:pPr>
            <a:r>
              <a:rPr sz="1600" spc="-10" dirty="0">
                <a:latin typeface="Arial"/>
                <a:cs typeface="Arial"/>
              </a:rPr>
              <a:t>Laws </a:t>
            </a:r>
            <a:r>
              <a:rPr sz="1600" spc="-5" dirty="0">
                <a:latin typeface="Arial"/>
                <a:cs typeface="Arial"/>
              </a:rPr>
              <a:t>of the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Land</a:t>
            </a:r>
            <a:endParaRPr sz="16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380"/>
              </a:spcBef>
              <a:buClr>
                <a:srgbClr val="DF1E33"/>
              </a:buClr>
              <a:buSzPct val="93750"/>
              <a:buFont typeface="Wingdings"/>
              <a:buChar char=""/>
              <a:tabLst>
                <a:tab pos="287020" algn="l"/>
              </a:tabLst>
            </a:pPr>
            <a:r>
              <a:rPr sz="1600" spc="-5" dirty="0">
                <a:latin typeface="Arial"/>
                <a:cs typeface="Arial"/>
              </a:rPr>
              <a:t>Academic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Progress</a:t>
            </a:r>
            <a:endParaRPr sz="16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384"/>
              </a:spcBef>
              <a:buClr>
                <a:srgbClr val="DF1E33"/>
              </a:buClr>
              <a:buSzPct val="93750"/>
              <a:buFont typeface="Wingdings"/>
              <a:buChar char=""/>
              <a:tabLst>
                <a:tab pos="287020" algn="l"/>
              </a:tabLst>
            </a:pPr>
            <a:r>
              <a:rPr sz="1600" spc="-30" dirty="0">
                <a:latin typeface="Arial"/>
                <a:cs typeface="Arial"/>
              </a:rPr>
              <a:t>Telling </a:t>
            </a:r>
            <a:r>
              <a:rPr sz="1600" spc="-5" dirty="0">
                <a:latin typeface="Arial"/>
                <a:cs typeface="Arial"/>
              </a:rPr>
              <a:t>the college </a:t>
            </a:r>
            <a:r>
              <a:rPr sz="1600" spc="-10" dirty="0">
                <a:latin typeface="Arial"/>
                <a:cs typeface="Arial"/>
              </a:rPr>
              <a:t>where you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live</a:t>
            </a:r>
          </a:p>
          <a:p>
            <a:pPr marL="287020" marR="5080" indent="-274320">
              <a:lnSpc>
                <a:spcPct val="100000"/>
              </a:lnSpc>
              <a:spcBef>
                <a:spcPts val="385"/>
              </a:spcBef>
              <a:buClr>
                <a:srgbClr val="DF1E33"/>
              </a:buClr>
              <a:buSzPct val="93750"/>
              <a:buFont typeface="Wingdings"/>
              <a:buChar char=""/>
              <a:tabLst>
                <a:tab pos="287020" algn="l"/>
              </a:tabLst>
            </a:pPr>
            <a:r>
              <a:rPr sz="1600" spc="-5" dirty="0">
                <a:latin typeface="Arial"/>
                <a:cs typeface="Arial"/>
              </a:rPr>
              <a:t>Working maximum of 40hrs/fortnight  during session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times</a:t>
            </a:r>
            <a:endParaRPr lang="en-US" sz="1600" spc="-5" dirty="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spcBef>
                <a:spcPts val="385"/>
              </a:spcBef>
              <a:buClr>
                <a:srgbClr val="DF1E33"/>
              </a:buClr>
              <a:buSzPct val="93750"/>
              <a:buFont typeface="Wingdings"/>
              <a:buChar char=""/>
              <a:tabLst>
                <a:tab pos="287020" algn="l"/>
              </a:tabLst>
            </a:pPr>
            <a:r>
              <a:rPr lang="en-US" sz="1600" spc="-5" dirty="0">
                <a:latin typeface="Arial"/>
                <a:cs typeface="Arial"/>
              </a:rPr>
              <a:t>You remain Financial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93871" y="4922011"/>
            <a:ext cx="2072005" cy="500380"/>
          </a:xfrm>
          <a:custGeom>
            <a:avLst/>
            <a:gdLst/>
            <a:ahLst/>
            <a:cxnLst/>
            <a:rect l="l" t="t" r="r" b="b"/>
            <a:pathLst>
              <a:path w="2072004" h="500379">
                <a:moveTo>
                  <a:pt x="250062" y="0"/>
                </a:moveTo>
                <a:lnTo>
                  <a:pt x="0" y="250062"/>
                </a:lnTo>
                <a:lnTo>
                  <a:pt x="250062" y="500125"/>
                </a:lnTo>
                <a:lnTo>
                  <a:pt x="250062" y="375031"/>
                </a:lnTo>
                <a:lnTo>
                  <a:pt x="2071751" y="375031"/>
                </a:lnTo>
                <a:lnTo>
                  <a:pt x="2071751" y="125094"/>
                </a:lnTo>
                <a:lnTo>
                  <a:pt x="250062" y="125094"/>
                </a:lnTo>
                <a:lnTo>
                  <a:pt x="25006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93871" y="4922011"/>
            <a:ext cx="2072005" cy="500380"/>
          </a:xfrm>
          <a:custGeom>
            <a:avLst/>
            <a:gdLst/>
            <a:ahLst/>
            <a:cxnLst/>
            <a:rect l="l" t="t" r="r" b="b"/>
            <a:pathLst>
              <a:path w="2072004" h="500379">
                <a:moveTo>
                  <a:pt x="2071751" y="375031"/>
                </a:moveTo>
                <a:lnTo>
                  <a:pt x="250062" y="375031"/>
                </a:lnTo>
                <a:lnTo>
                  <a:pt x="250062" y="500125"/>
                </a:lnTo>
                <a:lnTo>
                  <a:pt x="0" y="250062"/>
                </a:lnTo>
                <a:lnTo>
                  <a:pt x="250062" y="0"/>
                </a:lnTo>
                <a:lnTo>
                  <a:pt x="250062" y="125094"/>
                </a:lnTo>
                <a:lnTo>
                  <a:pt x="2071751" y="125094"/>
                </a:lnTo>
                <a:lnTo>
                  <a:pt x="2071751" y="375031"/>
                </a:lnTo>
                <a:close/>
              </a:path>
            </a:pathLst>
          </a:custGeom>
          <a:ln w="254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693411" y="5077967"/>
            <a:ext cx="36703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Levenim MT"/>
                <a:cs typeface="Levenim MT"/>
              </a:rPr>
              <a:t>VISA</a:t>
            </a:r>
            <a:endParaRPr sz="1200" dirty="0">
              <a:latin typeface="Levenim MT"/>
              <a:cs typeface="Levenim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83564" y="2671826"/>
            <a:ext cx="671195" cy="542290"/>
          </a:xfrm>
          <a:custGeom>
            <a:avLst/>
            <a:gdLst/>
            <a:ahLst/>
            <a:cxnLst/>
            <a:rect l="l" t="t" r="r" b="b"/>
            <a:pathLst>
              <a:path w="671194" h="542289">
                <a:moveTo>
                  <a:pt x="257352" y="0"/>
                </a:moveTo>
                <a:lnTo>
                  <a:pt x="126961" y="34798"/>
                </a:lnTo>
                <a:lnTo>
                  <a:pt x="41173" y="107569"/>
                </a:lnTo>
                <a:lnTo>
                  <a:pt x="0" y="248538"/>
                </a:lnTo>
                <a:lnTo>
                  <a:pt x="15443" y="409956"/>
                </a:lnTo>
                <a:lnTo>
                  <a:pt x="89217" y="494284"/>
                </a:lnTo>
                <a:lnTo>
                  <a:pt x="183578" y="542163"/>
                </a:lnTo>
                <a:lnTo>
                  <a:pt x="308825" y="507364"/>
                </a:lnTo>
                <a:lnTo>
                  <a:pt x="403199" y="434594"/>
                </a:lnTo>
                <a:lnTo>
                  <a:pt x="435838" y="359028"/>
                </a:lnTo>
                <a:lnTo>
                  <a:pt x="557486" y="359028"/>
                </a:lnTo>
                <a:lnTo>
                  <a:pt x="444347" y="276098"/>
                </a:lnTo>
                <a:lnTo>
                  <a:pt x="444347" y="170052"/>
                </a:lnTo>
                <a:lnTo>
                  <a:pt x="413486" y="66801"/>
                </a:lnTo>
                <a:lnTo>
                  <a:pt x="349999" y="8636"/>
                </a:lnTo>
                <a:lnTo>
                  <a:pt x="257352" y="0"/>
                </a:lnTo>
                <a:close/>
              </a:path>
              <a:path w="671194" h="542289">
                <a:moveTo>
                  <a:pt x="557486" y="359028"/>
                </a:moveTo>
                <a:lnTo>
                  <a:pt x="435838" y="359028"/>
                </a:lnTo>
                <a:lnTo>
                  <a:pt x="576427" y="440436"/>
                </a:lnTo>
                <a:lnTo>
                  <a:pt x="633069" y="479678"/>
                </a:lnTo>
                <a:lnTo>
                  <a:pt x="670788" y="475361"/>
                </a:lnTo>
                <a:lnTo>
                  <a:pt x="655421" y="399669"/>
                </a:lnTo>
                <a:lnTo>
                  <a:pt x="571347" y="369188"/>
                </a:lnTo>
                <a:lnTo>
                  <a:pt x="557486" y="3590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882" y="3158870"/>
            <a:ext cx="406400" cy="876300"/>
          </a:xfrm>
          <a:custGeom>
            <a:avLst/>
            <a:gdLst/>
            <a:ahLst/>
            <a:cxnLst/>
            <a:rect l="l" t="t" r="r" b="b"/>
            <a:pathLst>
              <a:path w="406400" h="876300">
                <a:moveTo>
                  <a:pt x="101058" y="182752"/>
                </a:moveTo>
                <a:lnTo>
                  <a:pt x="131881" y="284225"/>
                </a:lnTo>
                <a:lnTo>
                  <a:pt x="143883" y="400176"/>
                </a:lnTo>
                <a:lnTo>
                  <a:pt x="116476" y="490092"/>
                </a:lnTo>
                <a:lnTo>
                  <a:pt x="65092" y="630808"/>
                </a:lnTo>
                <a:lnTo>
                  <a:pt x="0" y="768476"/>
                </a:lnTo>
                <a:lnTo>
                  <a:pt x="17128" y="827912"/>
                </a:lnTo>
                <a:lnTo>
                  <a:pt x="63378" y="862710"/>
                </a:lnTo>
                <a:lnTo>
                  <a:pt x="138739" y="875791"/>
                </a:lnTo>
                <a:lnTo>
                  <a:pt x="208970" y="858392"/>
                </a:lnTo>
                <a:lnTo>
                  <a:pt x="236598" y="833754"/>
                </a:lnTo>
                <a:lnTo>
                  <a:pt x="140454" y="833754"/>
                </a:lnTo>
                <a:lnTo>
                  <a:pt x="73652" y="812037"/>
                </a:lnTo>
                <a:lnTo>
                  <a:pt x="46245" y="787399"/>
                </a:lnTo>
                <a:lnTo>
                  <a:pt x="85641" y="687323"/>
                </a:lnTo>
                <a:lnTo>
                  <a:pt x="145585" y="527811"/>
                </a:lnTo>
                <a:lnTo>
                  <a:pt x="176420" y="390016"/>
                </a:lnTo>
                <a:lnTo>
                  <a:pt x="166146" y="265429"/>
                </a:lnTo>
                <a:lnTo>
                  <a:pt x="157573" y="227711"/>
                </a:lnTo>
                <a:lnTo>
                  <a:pt x="101058" y="182752"/>
                </a:lnTo>
                <a:close/>
              </a:path>
              <a:path w="406400" h="876300">
                <a:moveTo>
                  <a:pt x="399534" y="46481"/>
                </a:moveTo>
                <a:lnTo>
                  <a:pt x="316870" y="46481"/>
                </a:lnTo>
                <a:lnTo>
                  <a:pt x="349420" y="71119"/>
                </a:lnTo>
                <a:lnTo>
                  <a:pt x="366539" y="104393"/>
                </a:lnTo>
                <a:lnTo>
                  <a:pt x="248366" y="305942"/>
                </a:lnTo>
                <a:lnTo>
                  <a:pt x="207256" y="403098"/>
                </a:lnTo>
                <a:lnTo>
                  <a:pt x="190124" y="481456"/>
                </a:lnTo>
                <a:lnTo>
                  <a:pt x="196969" y="582929"/>
                </a:lnTo>
                <a:lnTo>
                  <a:pt x="244937" y="726439"/>
                </a:lnTo>
                <a:lnTo>
                  <a:pt x="248366" y="765555"/>
                </a:lnTo>
                <a:lnTo>
                  <a:pt x="219245" y="801877"/>
                </a:lnTo>
                <a:lnTo>
                  <a:pt x="140454" y="833754"/>
                </a:lnTo>
                <a:lnTo>
                  <a:pt x="236598" y="833754"/>
                </a:lnTo>
                <a:lnTo>
                  <a:pt x="272343" y="801877"/>
                </a:lnTo>
                <a:lnTo>
                  <a:pt x="296321" y="758316"/>
                </a:lnTo>
                <a:lnTo>
                  <a:pt x="292892" y="698880"/>
                </a:lnTo>
                <a:lnTo>
                  <a:pt x="234662" y="559688"/>
                </a:lnTo>
                <a:lnTo>
                  <a:pt x="234662" y="464057"/>
                </a:lnTo>
                <a:lnTo>
                  <a:pt x="253497" y="385699"/>
                </a:lnTo>
                <a:lnTo>
                  <a:pt x="315155" y="275589"/>
                </a:lnTo>
                <a:lnTo>
                  <a:pt x="405935" y="88518"/>
                </a:lnTo>
                <a:lnTo>
                  <a:pt x="399534" y="46481"/>
                </a:lnTo>
                <a:close/>
              </a:path>
              <a:path w="406400" h="876300">
                <a:moveTo>
                  <a:pt x="328858" y="0"/>
                </a:moveTo>
                <a:lnTo>
                  <a:pt x="258640" y="5841"/>
                </a:lnTo>
                <a:lnTo>
                  <a:pt x="181564" y="50800"/>
                </a:lnTo>
                <a:lnTo>
                  <a:pt x="104487" y="120395"/>
                </a:lnTo>
                <a:lnTo>
                  <a:pt x="125036" y="194309"/>
                </a:lnTo>
                <a:lnTo>
                  <a:pt x="191838" y="208787"/>
                </a:lnTo>
                <a:lnTo>
                  <a:pt x="253497" y="195833"/>
                </a:lnTo>
                <a:lnTo>
                  <a:pt x="289463" y="178434"/>
                </a:lnTo>
                <a:lnTo>
                  <a:pt x="292685" y="168275"/>
                </a:lnTo>
                <a:lnTo>
                  <a:pt x="196969" y="168275"/>
                </a:lnTo>
                <a:lnTo>
                  <a:pt x="166146" y="143637"/>
                </a:lnTo>
                <a:lnTo>
                  <a:pt x="155872" y="130555"/>
                </a:lnTo>
                <a:lnTo>
                  <a:pt x="207256" y="76962"/>
                </a:lnTo>
                <a:lnTo>
                  <a:pt x="260355" y="49402"/>
                </a:lnTo>
                <a:lnTo>
                  <a:pt x="316870" y="46481"/>
                </a:lnTo>
                <a:lnTo>
                  <a:pt x="399534" y="46481"/>
                </a:lnTo>
                <a:lnTo>
                  <a:pt x="399089" y="43561"/>
                </a:lnTo>
                <a:lnTo>
                  <a:pt x="328858" y="0"/>
                </a:lnTo>
                <a:close/>
              </a:path>
              <a:path w="406400" h="876300">
                <a:moveTo>
                  <a:pt x="239793" y="92837"/>
                </a:moveTo>
                <a:lnTo>
                  <a:pt x="238079" y="130555"/>
                </a:lnTo>
                <a:lnTo>
                  <a:pt x="231233" y="165353"/>
                </a:lnTo>
                <a:lnTo>
                  <a:pt x="196969" y="168275"/>
                </a:lnTo>
                <a:lnTo>
                  <a:pt x="292685" y="168275"/>
                </a:lnTo>
                <a:lnTo>
                  <a:pt x="308310" y="118999"/>
                </a:lnTo>
                <a:lnTo>
                  <a:pt x="274058" y="94361"/>
                </a:lnTo>
                <a:lnTo>
                  <a:pt x="239793" y="928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9401" y="3292347"/>
            <a:ext cx="564515" cy="1093470"/>
          </a:xfrm>
          <a:custGeom>
            <a:avLst/>
            <a:gdLst/>
            <a:ahLst/>
            <a:cxnLst/>
            <a:rect l="l" t="t" r="r" b="b"/>
            <a:pathLst>
              <a:path w="564515" h="1093470">
                <a:moveTo>
                  <a:pt x="235648" y="0"/>
                </a:moveTo>
                <a:lnTo>
                  <a:pt x="178879" y="46354"/>
                </a:lnTo>
                <a:lnTo>
                  <a:pt x="165125" y="123189"/>
                </a:lnTo>
                <a:lnTo>
                  <a:pt x="161683" y="230504"/>
                </a:lnTo>
                <a:lnTo>
                  <a:pt x="206400" y="403097"/>
                </a:lnTo>
                <a:lnTo>
                  <a:pt x="213283" y="539369"/>
                </a:lnTo>
                <a:lnTo>
                  <a:pt x="184048" y="642238"/>
                </a:lnTo>
                <a:lnTo>
                  <a:pt x="99758" y="762634"/>
                </a:lnTo>
                <a:lnTo>
                  <a:pt x="24079" y="861187"/>
                </a:lnTo>
                <a:lnTo>
                  <a:pt x="0" y="949706"/>
                </a:lnTo>
                <a:lnTo>
                  <a:pt x="24079" y="1035176"/>
                </a:lnTo>
                <a:lnTo>
                  <a:pt x="103200" y="1093215"/>
                </a:lnTo>
                <a:lnTo>
                  <a:pt x="215011" y="1090295"/>
                </a:lnTo>
                <a:lnTo>
                  <a:pt x="335407" y="1041019"/>
                </a:lnTo>
                <a:lnTo>
                  <a:pt x="448932" y="924940"/>
                </a:lnTo>
                <a:lnTo>
                  <a:pt x="510857" y="774191"/>
                </a:lnTo>
                <a:lnTo>
                  <a:pt x="564159" y="549528"/>
                </a:lnTo>
                <a:lnTo>
                  <a:pt x="534949" y="282701"/>
                </a:lnTo>
                <a:lnTo>
                  <a:pt x="455815" y="113029"/>
                </a:lnTo>
                <a:lnTo>
                  <a:pt x="409371" y="46354"/>
                </a:lnTo>
                <a:lnTo>
                  <a:pt x="319925" y="4317"/>
                </a:lnTo>
                <a:lnTo>
                  <a:pt x="235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8320" y="3324225"/>
            <a:ext cx="815340" cy="661670"/>
          </a:xfrm>
          <a:custGeom>
            <a:avLst/>
            <a:gdLst/>
            <a:ahLst/>
            <a:cxnLst/>
            <a:rect l="l" t="t" r="r" b="b"/>
            <a:pathLst>
              <a:path w="815340" h="661670">
                <a:moveTo>
                  <a:pt x="246506" y="308101"/>
                </a:moveTo>
                <a:lnTo>
                  <a:pt x="155143" y="308101"/>
                </a:lnTo>
                <a:lnTo>
                  <a:pt x="244779" y="384810"/>
                </a:lnTo>
                <a:lnTo>
                  <a:pt x="349923" y="543941"/>
                </a:lnTo>
                <a:lnTo>
                  <a:pt x="477481" y="652399"/>
                </a:lnTo>
                <a:lnTo>
                  <a:pt x="548157" y="661162"/>
                </a:lnTo>
                <a:lnTo>
                  <a:pt x="634339" y="614807"/>
                </a:lnTo>
                <a:lnTo>
                  <a:pt x="656839" y="575818"/>
                </a:lnTo>
                <a:lnTo>
                  <a:pt x="505053" y="575818"/>
                </a:lnTo>
                <a:lnTo>
                  <a:pt x="417144" y="512191"/>
                </a:lnTo>
                <a:lnTo>
                  <a:pt x="310273" y="380492"/>
                </a:lnTo>
                <a:lnTo>
                  <a:pt x="246506" y="308101"/>
                </a:lnTo>
                <a:close/>
              </a:path>
              <a:path w="815340" h="661670">
                <a:moveTo>
                  <a:pt x="792924" y="0"/>
                </a:moveTo>
                <a:lnTo>
                  <a:pt x="711911" y="14477"/>
                </a:lnTo>
                <a:lnTo>
                  <a:pt x="663638" y="73787"/>
                </a:lnTo>
                <a:lnTo>
                  <a:pt x="636066" y="167766"/>
                </a:lnTo>
                <a:lnTo>
                  <a:pt x="656742" y="305307"/>
                </a:lnTo>
                <a:lnTo>
                  <a:pt x="653300" y="409448"/>
                </a:lnTo>
                <a:lnTo>
                  <a:pt x="611924" y="506349"/>
                </a:lnTo>
                <a:lnTo>
                  <a:pt x="548157" y="558419"/>
                </a:lnTo>
                <a:lnTo>
                  <a:pt x="505053" y="575818"/>
                </a:lnTo>
                <a:lnTo>
                  <a:pt x="656839" y="575818"/>
                </a:lnTo>
                <a:lnTo>
                  <a:pt x="687768" y="522224"/>
                </a:lnTo>
                <a:lnTo>
                  <a:pt x="751547" y="403606"/>
                </a:lnTo>
                <a:lnTo>
                  <a:pt x="786028" y="287908"/>
                </a:lnTo>
                <a:lnTo>
                  <a:pt x="815327" y="146050"/>
                </a:lnTo>
                <a:lnTo>
                  <a:pt x="792924" y="0"/>
                </a:lnTo>
                <a:close/>
              </a:path>
              <a:path w="815340" h="661670">
                <a:moveTo>
                  <a:pt x="34480" y="231521"/>
                </a:moveTo>
                <a:lnTo>
                  <a:pt x="0" y="250316"/>
                </a:lnTo>
                <a:lnTo>
                  <a:pt x="34480" y="322580"/>
                </a:lnTo>
                <a:lnTo>
                  <a:pt x="115493" y="341375"/>
                </a:lnTo>
                <a:lnTo>
                  <a:pt x="155143" y="308101"/>
                </a:lnTo>
                <a:lnTo>
                  <a:pt x="246506" y="308101"/>
                </a:lnTo>
                <a:lnTo>
                  <a:pt x="217195" y="274827"/>
                </a:lnTo>
                <a:lnTo>
                  <a:pt x="201255" y="261874"/>
                </a:lnTo>
                <a:lnTo>
                  <a:pt x="96532" y="261874"/>
                </a:lnTo>
                <a:lnTo>
                  <a:pt x="34480" y="231521"/>
                </a:lnTo>
                <a:close/>
              </a:path>
              <a:path w="815340" h="661670">
                <a:moveTo>
                  <a:pt x="160312" y="228600"/>
                </a:moveTo>
                <a:lnTo>
                  <a:pt x="115493" y="250316"/>
                </a:lnTo>
                <a:lnTo>
                  <a:pt x="96532" y="261874"/>
                </a:lnTo>
                <a:lnTo>
                  <a:pt x="201255" y="261874"/>
                </a:lnTo>
                <a:lnTo>
                  <a:pt x="160312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7414" y="4170934"/>
            <a:ext cx="581660" cy="1244600"/>
          </a:xfrm>
          <a:custGeom>
            <a:avLst/>
            <a:gdLst/>
            <a:ahLst/>
            <a:cxnLst/>
            <a:rect l="l" t="t" r="r" b="b"/>
            <a:pathLst>
              <a:path w="581660" h="1244600">
                <a:moveTo>
                  <a:pt x="48158" y="0"/>
                </a:moveTo>
                <a:lnTo>
                  <a:pt x="0" y="26035"/>
                </a:lnTo>
                <a:lnTo>
                  <a:pt x="41275" y="121666"/>
                </a:lnTo>
                <a:lnTo>
                  <a:pt x="185762" y="299847"/>
                </a:lnTo>
                <a:lnTo>
                  <a:pt x="223608" y="498221"/>
                </a:lnTo>
                <a:lnTo>
                  <a:pt x="216725" y="650240"/>
                </a:lnTo>
                <a:lnTo>
                  <a:pt x="175450" y="877570"/>
                </a:lnTo>
                <a:lnTo>
                  <a:pt x="127279" y="1042670"/>
                </a:lnTo>
                <a:lnTo>
                  <a:pt x="63639" y="1086231"/>
                </a:lnTo>
                <a:lnTo>
                  <a:pt x="63639" y="1135380"/>
                </a:lnTo>
                <a:lnTo>
                  <a:pt x="249402" y="1173099"/>
                </a:lnTo>
                <a:lnTo>
                  <a:pt x="349199" y="1226693"/>
                </a:lnTo>
                <a:lnTo>
                  <a:pt x="423113" y="1244092"/>
                </a:lnTo>
                <a:lnTo>
                  <a:pt x="565861" y="1191895"/>
                </a:lnTo>
                <a:lnTo>
                  <a:pt x="581355" y="1164336"/>
                </a:lnTo>
                <a:lnTo>
                  <a:pt x="455879" y="1126744"/>
                </a:lnTo>
                <a:lnTo>
                  <a:pt x="223608" y="1120902"/>
                </a:lnTo>
                <a:lnTo>
                  <a:pt x="185762" y="1094867"/>
                </a:lnTo>
                <a:lnTo>
                  <a:pt x="206400" y="977519"/>
                </a:lnTo>
                <a:lnTo>
                  <a:pt x="264871" y="771906"/>
                </a:lnTo>
                <a:lnTo>
                  <a:pt x="302717" y="609727"/>
                </a:lnTo>
                <a:lnTo>
                  <a:pt x="285572" y="430149"/>
                </a:lnTo>
                <a:lnTo>
                  <a:pt x="223608" y="173863"/>
                </a:lnTo>
                <a:lnTo>
                  <a:pt x="168567" y="69596"/>
                </a:lnTo>
                <a:lnTo>
                  <a:pt x="137604" y="28956"/>
                </a:lnTo>
                <a:lnTo>
                  <a:pt x="481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9138" y="4170934"/>
            <a:ext cx="578485" cy="1244600"/>
          </a:xfrm>
          <a:custGeom>
            <a:avLst/>
            <a:gdLst/>
            <a:ahLst/>
            <a:cxnLst/>
            <a:rect l="l" t="t" r="r" b="b"/>
            <a:pathLst>
              <a:path w="578485" h="1244600">
                <a:moveTo>
                  <a:pt x="529932" y="0"/>
                </a:moveTo>
                <a:lnTo>
                  <a:pt x="440753" y="28956"/>
                </a:lnTo>
                <a:lnTo>
                  <a:pt x="409879" y="69596"/>
                </a:lnTo>
                <a:lnTo>
                  <a:pt x="358432" y="173863"/>
                </a:lnTo>
                <a:lnTo>
                  <a:pt x="294982" y="430149"/>
                </a:lnTo>
                <a:lnTo>
                  <a:pt x="277825" y="609727"/>
                </a:lnTo>
                <a:lnTo>
                  <a:pt x="313842" y="771906"/>
                </a:lnTo>
                <a:lnTo>
                  <a:pt x="372148" y="977519"/>
                </a:lnTo>
                <a:lnTo>
                  <a:pt x="392734" y="1094867"/>
                </a:lnTo>
                <a:lnTo>
                  <a:pt x="358432" y="1120902"/>
                </a:lnTo>
                <a:lnTo>
                  <a:pt x="125196" y="1126744"/>
                </a:lnTo>
                <a:lnTo>
                  <a:pt x="0" y="1164336"/>
                </a:lnTo>
                <a:lnTo>
                  <a:pt x="15430" y="1191895"/>
                </a:lnTo>
                <a:lnTo>
                  <a:pt x="157784" y="1244092"/>
                </a:lnTo>
                <a:lnTo>
                  <a:pt x="231520" y="1226693"/>
                </a:lnTo>
                <a:lnTo>
                  <a:pt x="329272" y="1173099"/>
                </a:lnTo>
                <a:lnTo>
                  <a:pt x="514502" y="1135380"/>
                </a:lnTo>
                <a:lnTo>
                  <a:pt x="514502" y="1086231"/>
                </a:lnTo>
                <a:lnTo>
                  <a:pt x="451040" y="1042670"/>
                </a:lnTo>
                <a:lnTo>
                  <a:pt x="403021" y="877570"/>
                </a:lnTo>
                <a:lnTo>
                  <a:pt x="361861" y="650240"/>
                </a:lnTo>
                <a:lnTo>
                  <a:pt x="358432" y="498221"/>
                </a:lnTo>
                <a:lnTo>
                  <a:pt x="392734" y="299847"/>
                </a:lnTo>
                <a:lnTo>
                  <a:pt x="535076" y="121666"/>
                </a:lnTo>
                <a:lnTo>
                  <a:pt x="577951" y="26035"/>
                </a:lnTo>
                <a:lnTo>
                  <a:pt x="529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41806" y="3330066"/>
            <a:ext cx="571500" cy="1087755"/>
          </a:xfrm>
          <a:custGeom>
            <a:avLst/>
            <a:gdLst/>
            <a:ahLst/>
            <a:cxnLst/>
            <a:rect l="l" t="t" r="r" b="b"/>
            <a:pathLst>
              <a:path w="571500" h="1087754">
                <a:moveTo>
                  <a:pt x="98348" y="0"/>
                </a:moveTo>
                <a:lnTo>
                  <a:pt x="12077" y="0"/>
                </a:lnTo>
                <a:lnTo>
                  <a:pt x="0" y="50673"/>
                </a:lnTo>
                <a:lnTo>
                  <a:pt x="98348" y="117348"/>
                </a:lnTo>
                <a:lnTo>
                  <a:pt x="258800" y="197104"/>
                </a:lnTo>
                <a:lnTo>
                  <a:pt x="362305" y="300101"/>
                </a:lnTo>
                <a:lnTo>
                  <a:pt x="453745" y="436372"/>
                </a:lnTo>
                <a:lnTo>
                  <a:pt x="503783" y="553847"/>
                </a:lnTo>
                <a:lnTo>
                  <a:pt x="486511" y="626364"/>
                </a:lnTo>
                <a:lnTo>
                  <a:pt x="386435" y="721995"/>
                </a:lnTo>
                <a:lnTo>
                  <a:pt x="253593" y="768350"/>
                </a:lnTo>
                <a:lnTo>
                  <a:pt x="141478" y="808990"/>
                </a:lnTo>
                <a:lnTo>
                  <a:pt x="124231" y="878586"/>
                </a:lnTo>
                <a:lnTo>
                  <a:pt x="220840" y="940943"/>
                </a:lnTo>
                <a:lnTo>
                  <a:pt x="294995" y="1027938"/>
                </a:lnTo>
                <a:lnTo>
                  <a:pt x="307060" y="1083056"/>
                </a:lnTo>
                <a:lnTo>
                  <a:pt x="345033" y="1087374"/>
                </a:lnTo>
                <a:lnTo>
                  <a:pt x="338175" y="1022096"/>
                </a:lnTo>
                <a:lnTo>
                  <a:pt x="270865" y="924941"/>
                </a:lnTo>
                <a:lnTo>
                  <a:pt x="196684" y="864108"/>
                </a:lnTo>
                <a:lnTo>
                  <a:pt x="215671" y="837946"/>
                </a:lnTo>
                <a:lnTo>
                  <a:pt x="369163" y="788670"/>
                </a:lnTo>
                <a:lnTo>
                  <a:pt x="515848" y="695960"/>
                </a:lnTo>
                <a:lnTo>
                  <a:pt x="565886" y="604520"/>
                </a:lnTo>
                <a:lnTo>
                  <a:pt x="571093" y="564007"/>
                </a:lnTo>
                <a:lnTo>
                  <a:pt x="533120" y="452374"/>
                </a:lnTo>
                <a:lnTo>
                  <a:pt x="467588" y="310261"/>
                </a:lnTo>
                <a:lnTo>
                  <a:pt x="350240" y="141986"/>
                </a:lnTo>
                <a:lnTo>
                  <a:pt x="227749" y="50673"/>
                </a:lnTo>
                <a:lnTo>
                  <a:pt x="983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67709" y="3569970"/>
            <a:ext cx="1933702" cy="13520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07263" y="5740062"/>
            <a:ext cx="7797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05"/>
              </a:lnSpc>
            </a:pPr>
            <a:r>
              <a:rPr sz="1600" b="1" spc="-5" dirty="0">
                <a:latin typeface="Times New Roman"/>
                <a:cs typeface="Times New Roman"/>
              </a:rPr>
              <a:t>Studen</a:t>
            </a:r>
            <a:r>
              <a:rPr sz="1600" b="1" spc="-10" dirty="0">
                <a:latin typeface="Times New Roman"/>
                <a:cs typeface="Times New Roman"/>
              </a:rPr>
              <a:t>t</a:t>
            </a:r>
            <a:r>
              <a:rPr sz="1600" b="1" spc="-5" dirty="0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1600200" cy="63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713853" y="277910"/>
            <a:ext cx="2308225" cy="1308692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135" rIns="0" bIns="0" rtlCol="0">
            <a:spAutoFit/>
          </a:bodyPr>
          <a:lstStyle/>
          <a:p>
            <a:pPr marL="263525" marR="64833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SAFETY</a:t>
            </a:r>
            <a:r>
              <a:rPr sz="2000" b="1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@  </a:t>
            </a:r>
            <a:r>
              <a:rPr lang="en-US" sz="2000" b="1" spc="-5" dirty="0">
                <a:solidFill>
                  <a:srgbClr val="FFFFFF"/>
                </a:solidFill>
                <a:latin typeface="Arial Black"/>
                <a:cs typeface="Arial Black"/>
              </a:rPr>
              <a:t>UBSS</a:t>
            </a:r>
          </a:p>
          <a:p>
            <a:pPr marL="263525" marR="648335">
              <a:lnSpc>
                <a:spcPct val="100000"/>
              </a:lnSpc>
              <a:spcBef>
                <a:spcPts val="1505"/>
              </a:spcBef>
            </a:pPr>
            <a:endParaRPr sz="20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89870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sz="4000" spc="-5" dirty="0">
                <a:solidFill>
                  <a:srgbClr val="000000"/>
                </a:solidFill>
                <a:latin typeface="Arial"/>
                <a:cs typeface="Arial"/>
              </a:rPr>
              <a:t>Emergency</a:t>
            </a:r>
            <a:r>
              <a:rPr sz="40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Contacts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1217929"/>
            <a:ext cx="3874135" cy="3875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Knowing </a:t>
            </a:r>
            <a:r>
              <a:rPr sz="1800" dirty="0">
                <a:latin typeface="Arial"/>
                <a:cs typeface="Arial"/>
              </a:rPr>
              <a:t>how </a:t>
            </a:r>
            <a:r>
              <a:rPr sz="1800" spc="5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call </a:t>
            </a:r>
            <a:r>
              <a:rPr sz="1800" spc="-15" dirty="0">
                <a:latin typeface="Arial"/>
                <a:cs typeface="Arial"/>
              </a:rPr>
              <a:t>Triple </a:t>
            </a:r>
            <a:r>
              <a:rPr sz="1800" dirty="0">
                <a:latin typeface="Arial"/>
                <a:cs typeface="Arial"/>
              </a:rPr>
              <a:t>Zero </a:t>
            </a:r>
            <a:r>
              <a:rPr sz="1800" spc="-5" dirty="0">
                <a:latin typeface="Arial"/>
                <a:cs typeface="Arial"/>
              </a:rPr>
              <a:t>(</a:t>
            </a:r>
            <a:r>
              <a:rPr sz="1800" b="1" spc="-5" dirty="0">
                <a:solidFill>
                  <a:srgbClr val="DF1E33"/>
                </a:solidFill>
                <a:latin typeface="Arial"/>
                <a:cs typeface="Arial"/>
              </a:rPr>
              <a:t>000</a:t>
            </a:r>
            <a:r>
              <a:rPr sz="1800" spc="-5" dirty="0">
                <a:latin typeface="Arial"/>
                <a:cs typeface="Arial"/>
              </a:rPr>
              <a:t>)  is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quickest </a:t>
            </a:r>
            <a:r>
              <a:rPr sz="1800" spc="-10" dirty="0">
                <a:latin typeface="Arial"/>
                <a:cs typeface="Arial"/>
              </a:rPr>
              <a:t>way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get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right  resources </a:t>
            </a:r>
            <a:r>
              <a:rPr sz="1800" dirty="0">
                <a:latin typeface="Arial"/>
                <a:cs typeface="Arial"/>
              </a:rPr>
              <a:t>from </a:t>
            </a:r>
            <a:r>
              <a:rPr sz="1800" spc="-5" dirty="0">
                <a:latin typeface="Arial"/>
                <a:cs typeface="Arial"/>
              </a:rPr>
              <a:t>Emergency services 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help you </a:t>
            </a:r>
            <a:r>
              <a:rPr sz="180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should be used </a:t>
            </a:r>
            <a:r>
              <a:rPr sz="1800" dirty="0">
                <a:latin typeface="Arial"/>
                <a:cs typeface="Arial"/>
              </a:rPr>
              <a:t>to  </a:t>
            </a:r>
            <a:r>
              <a:rPr sz="1800" spc="-5" dirty="0">
                <a:latin typeface="Arial"/>
                <a:cs typeface="Arial"/>
              </a:rPr>
              <a:t>contact Police, </a:t>
            </a:r>
            <a:r>
              <a:rPr sz="1800" dirty="0">
                <a:latin typeface="Arial"/>
                <a:cs typeface="Arial"/>
              </a:rPr>
              <a:t>Fire </a:t>
            </a:r>
            <a:r>
              <a:rPr sz="1800" spc="-5" dirty="0">
                <a:latin typeface="Arial"/>
                <a:cs typeface="Arial"/>
              </a:rPr>
              <a:t>or Ambulance  services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life threatening or </a:t>
            </a:r>
            <a:r>
              <a:rPr sz="1800" dirty="0">
                <a:latin typeface="Arial"/>
                <a:cs typeface="Arial"/>
              </a:rPr>
              <a:t>time  </a:t>
            </a:r>
            <a:r>
              <a:rPr sz="1800" spc="-5" dirty="0">
                <a:latin typeface="Arial"/>
                <a:cs typeface="Arial"/>
              </a:rPr>
              <a:t>critical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situations.</a:t>
            </a:r>
            <a:endParaRPr sz="1800" dirty="0">
              <a:latin typeface="Arial"/>
              <a:cs typeface="Arial"/>
            </a:endParaRPr>
          </a:p>
          <a:p>
            <a:pPr marL="12700" marR="29209">
              <a:lnSpc>
                <a:spcPct val="230100"/>
              </a:lnSpc>
              <a:spcBef>
                <a:spcPts val="215"/>
              </a:spcBef>
            </a:pPr>
            <a:r>
              <a:rPr sz="1800" spc="-5" dirty="0">
                <a:latin typeface="Arial"/>
                <a:cs typeface="Arial"/>
              </a:rPr>
              <a:t>Calls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5" dirty="0">
                <a:latin typeface="Arial"/>
                <a:cs typeface="Arial"/>
              </a:rPr>
              <a:t>Triple </a:t>
            </a:r>
            <a:r>
              <a:rPr sz="1800" dirty="0">
                <a:latin typeface="Arial"/>
                <a:cs typeface="Arial"/>
              </a:rPr>
              <a:t>Zero </a:t>
            </a:r>
            <a:r>
              <a:rPr sz="1800" spc="-5" dirty="0">
                <a:latin typeface="Arial"/>
                <a:cs typeface="Arial"/>
              </a:rPr>
              <a:t>(</a:t>
            </a:r>
            <a:r>
              <a:rPr sz="1800" b="1" spc="-5" dirty="0">
                <a:solidFill>
                  <a:srgbClr val="DF1E33"/>
                </a:solidFill>
                <a:latin typeface="Arial"/>
                <a:cs typeface="Arial"/>
              </a:rPr>
              <a:t>000</a:t>
            </a:r>
            <a:r>
              <a:rPr sz="1800" spc="-5" dirty="0">
                <a:latin typeface="Arial"/>
                <a:cs typeface="Arial"/>
              </a:rPr>
              <a:t>) are FREE. 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more information log into:</a:t>
            </a:r>
            <a:r>
              <a:rPr lang="en-AU" sz="1800" spc="-5" dirty="0">
                <a:latin typeface="Arial"/>
                <a:cs typeface="Arial"/>
              </a:rPr>
              <a:t> </a:t>
            </a:r>
            <a:r>
              <a:rPr lang="en-AU" sz="1800" b="1" u="heavy" spc="-10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www.fire.nsw.gov.au</a:t>
            </a:r>
            <a:endParaRPr lang="en-AU" sz="1800" b="1" u="heavy" spc="-1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52258" y="1586602"/>
            <a:ext cx="2339340" cy="27081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Image result for Emergency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981" y="4566155"/>
            <a:ext cx="3853049" cy="222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770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510"/>
              </a:spcBef>
            </a:pPr>
            <a:r>
              <a:rPr sz="1900" b="1" spc="-5" dirty="0">
                <a:solidFill>
                  <a:srgbClr val="FFFFFF"/>
                </a:solidFill>
                <a:latin typeface="Arial Black"/>
                <a:cs typeface="Arial Black"/>
              </a:rPr>
              <a:t>COMPLIANCE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666759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sz="3200" spc="-5" dirty="0">
                <a:solidFill>
                  <a:srgbClr val="000000"/>
                </a:solidFill>
                <a:latin typeface="Arial"/>
                <a:cs typeface="Arial"/>
              </a:rPr>
              <a:t>Compliance </a:t>
            </a:r>
            <a:r>
              <a:rPr sz="3000" spc="-60" dirty="0">
                <a:solidFill>
                  <a:srgbClr val="000000"/>
                </a:solidFill>
                <a:latin typeface="Arial"/>
                <a:cs typeface="Arial"/>
              </a:rPr>
              <a:t>(You </a:t>
            </a:r>
            <a:r>
              <a:rPr sz="3000" b="1" dirty="0">
                <a:solidFill>
                  <a:srgbClr val="000000"/>
                </a:solidFill>
                <a:latin typeface="Arial"/>
                <a:cs typeface="Arial"/>
              </a:rPr>
              <a:t>&amp;</a:t>
            </a:r>
            <a:r>
              <a:rPr sz="30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0000"/>
                </a:solidFill>
                <a:latin typeface="Arial"/>
                <a:cs typeface="Arial"/>
              </a:rPr>
              <a:t>DIBP)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420" y="1189989"/>
            <a:ext cx="5812155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50"/>
              </a:lnSpc>
              <a:tabLst>
                <a:tab pos="4611370" algn="l"/>
              </a:tabLst>
            </a:pPr>
            <a:r>
              <a:rPr sz="1800" dirty="0">
                <a:latin typeface="Arial"/>
                <a:cs typeface="Arial"/>
              </a:rPr>
              <a:t>Just </a:t>
            </a:r>
            <a:r>
              <a:rPr sz="1800" spc="-5" dirty="0">
                <a:latin typeface="Arial"/>
                <a:cs typeface="Arial"/>
              </a:rPr>
              <a:t>like </a:t>
            </a:r>
            <a:r>
              <a:rPr sz="1800" spc="-10" dirty="0">
                <a:latin typeface="Arial"/>
                <a:cs typeface="Arial"/>
              </a:rPr>
              <a:t>you, </a:t>
            </a:r>
            <a:r>
              <a:rPr sz="1800" spc="-5" dirty="0">
                <a:latin typeface="Arial"/>
                <a:cs typeface="Arial"/>
              </a:rPr>
              <a:t>Group Colleges </a:t>
            </a:r>
            <a:r>
              <a:rPr sz="1800" spc="-5" dirty="0" smtClean="0">
                <a:latin typeface="Arial"/>
                <a:cs typeface="Arial"/>
              </a:rPr>
              <a:t>Australia</a:t>
            </a:r>
            <a:r>
              <a:rPr sz="1800" spc="190" dirty="0" smtClean="0">
                <a:latin typeface="Arial"/>
                <a:cs typeface="Arial"/>
              </a:rPr>
              <a:t> </a:t>
            </a:r>
            <a:r>
              <a:rPr sz="1800" dirty="0" smtClean="0">
                <a:latin typeface="Arial"/>
                <a:cs typeface="Arial"/>
              </a:rPr>
              <a:t>must</a:t>
            </a:r>
            <a:r>
              <a:rPr lang="en-AU" dirty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comply</a:t>
            </a:r>
            <a:r>
              <a:rPr sz="1800" spc="-70" dirty="0" smtClean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DIBP </a:t>
            </a:r>
            <a:r>
              <a:rPr sz="1800" spc="-5" dirty="0">
                <a:latin typeface="Arial"/>
                <a:cs typeface="Arial"/>
              </a:rPr>
              <a:t>and Australian Government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rules.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7065" y="1992629"/>
            <a:ext cx="31115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sz="2000" b="1" u="heavy" dirty="0">
                <a:latin typeface="Times New Roman"/>
                <a:cs typeface="Times New Roman"/>
              </a:rPr>
              <a:t> 	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63876" y="1992629"/>
            <a:ext cx="285623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b="1" u="heavy" spc="-55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agree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to follow  certain rules </a:t>
            </a:r>
            <a:r>
              <a:rPr b="1" spc="5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conditions  – this is called</a:t>
            </a:r>
            <a:r>
              <a:rPr b="1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u="heavy" dirty="0"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82877" y="2377605"/>
            <a:ext cx="0" cy="284480"/>
          </a:xfrm>
          <a:custGeom>
            <a:avLst/>
            <a:gdLst/>
            <a:ahLst/>
            <a:cxnLst/>
            <a:rect l="l" t="t" r="r" b="b"/>
            <a:pathLst>
              <a:path h="284480">
                <a:moveTo>
                  <a:pt x="0" y="0"/>
                </a:moveTo>
                <a:lnTo>
                  <a:pt x="0" y="284196"/>
                </a:lnTo>
              </a:path>
            </a:pathLst>
          </a:custGeom>
          <a:ln w="225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71623" y="2650680"/>
            <a:ext cx="212090" cy="131445"/>
          </a:xfrm>
          <a:custGeom>
            <a:avLst/>
            <a:gdLst/>
            <a:ahLst/>
            <a:cxnLst/>
            <a:rect l="l" t="t" r="r" b="b"/>
            <a:pathLst>
              <a:path w="212089" h="131444">
                <a:moveTo>
                  <a:pt x="22506" y="0"/>
                </a:moveTo>
                <a:lnTo>
                  <a:pt x="0" y="4633"/>
                </a:lnTo>
                <a:lnTo>
                  <a:pt x="4482" y="11120"/>
                </a:lnTo>
                <a:lnTo>
                  <a:pt x="11253" y="24712"/>
                </a:lnTo>
                <a:lnTo>
                  <a:pt x="42786" y="66724"/>
                </a:lnTo>
                <a:lnTo>
                  <a:pt x="105884" y="113400"/>
                </a:lnTo>
                <a:lnTo>
                  <a:pt x="155442" y="126714"/>
                </a:lnTo>
                <a:lnTo>
                  <a:pt x="211769" y="131162"/>
                </a:lnTo>
                <a:lnTo>
                  <a:pt x="211769" y="108952"/>
                </a:lnTo>
                <a:lnTo>
                  <a:pt x="155442" y="104534"/>
                </a:lnTo>
                <a:lnTo>
                  <a:pt x="114881" y="91128"/>
                </a:lnTo>
                <a:lnTo>
                  <a:pt x="56327" y="53441"/>
                </a:lnTo>
                <a:lnTo>
                  <a:pt x="29276" y="15754"/>
                </a:lnTo>
                <a:lnTo>
                  <a:pt x="22506" y="2471"/>
                </a:lnTo>
                <a:lnTo>
                  <a:pt x="225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83393" y="2642031"/>
            <a:ext cx="216535" cy="140335"/>
          </a:xfrm>
          <a:custGeom>
            <a:avLst/>
            <a:gdLst/>
            <a:ahLst/>
            <a:cxnLst/>
            <a:rect l="l" t="t" r="r" b="b"/>
            <a:pathLst>
              <a:path w="216535" h="140335">
                <a:moveTo>
                  <a:pt x="207256" y="0"/>
                </a:moveTo>
                <a:lnTo>
                  <a:pt x="198259" y="2162"/>
                </a:lnTo>
                <a:lnTo>
                  <a:pt x="193746" y="8649"/>
                </a:lnTo>
                <a:lnTo>
                  <a:pt x="193746" y="11120"/>
                </a:lnTo>
                <a:lnTo>
                  <a:pt x="186975" y="24403"/>
                </a:lnTo>
                <a:lnTo>
                  <a:pt x="157699" y="59928"/>
                </a:lnTo>
                <a:lnTo>
                  <a:pt x="96888" y="99777"/>
                </a:lnTo>
                <a:lnTo>
                  <a:pt x="56327" y="113184"/>
                </a:lnTo>
                <a:lnTo>
                  <a:pt x="0" y="117601"/>
                </a:lnTo>
                <a:lnTo>
                  <a:pt x="0" y="139812"/>
                </a:lnTo>
                <a:lnTo>
                  <a:pt x="56327" y="135363"/>
                </a:lnTo>
                <a:lnTo>
                  <a:pt x="105884" y="122049"/>
                </a:lnTo>
                <a:lnTo>
                  <a:pt x="141932" y="99777"/>
                </a:lnTo>
                <a:lnTo>
                  <a:pt x="191489" y="55294"/>
                </a:lnTo>
                <a:lnTo>
                  <a:pt x="211769" y="19770"/>
                </a:lnTo>
                <a:lnTo>
                  <a:pt x="216283" y="13283"/>
                </a:lnTo>
                <a:lnTo>
                  <a:pt x="214026" y="4324"/>
                </a:lnTo>
                <a:lnTo>
                  <a:pt x="2072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88408" y="2357835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316"/>
                </a:lnTo>
              </a:path>
            </a:pathLst>
          </a:custGeom>
          <a:ln w="22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73880" y="2357835"/>
            <a:ext cx="414655" cy="31115"/>
          </a:xfrm>
          <a:custGeom>
            <a:avLst/>
            <a:gdLst/>
            <a:ahLst/>
            <a:cxnLst/>
            <a:rect l="l" t="t" r="r" b="b"/>
            <a:pathLst>
              <a:path w="414654" h="31114">
                <a:moveTo>
                  <a:pt x="414512" y="0"/>
                </a:moveTo>
                <a:lnTo>
                  <a:pt x="8996" y="8649"/>
                </a:lnTo>
                <a:lnTo>
                  <a:pt x="1157" y="16395"/>
                </a:lnTo>
                <a:lnTo>
                  <a:pt x="0" y="19770"/>
                </a:lnTo>
                <a:lnTo>
                  <a:pt x="2225" y="26566"/>
                </a:lnTo>
                <a:lnTo>
                  <a:pt x="8996" y="30890"/>
                </a:lnTo>
                <a:lnTo>
                  <a:pt x="20249" y="19770"/>
                </a:lnTo>
                <a:lnTo>
                  <a:pt x="414512" y="19770"/>
                </a:lnTo>
                <a:lnTo>
                  <a:pt x="414512" y="0"/>
                </a:lnTo>
                <a:close/>
              </a:path>
              <a:path w="414654" h="31114">
                <a:moveTo>
                  <a:pt x="414512" y="19770"/>
                </a:moveTo>
                <a:lnTo>
                  <a:pt x="20249" y="19770"/>
                </a:lnTo>
                <a:lnTo>
                  <a:pt x="8996" y="30890"/>
                </a:lnTo>
                <a:lnTo>
                  <a:pt x="414512" y="21932"/>
                </a:lnTo>
                <a:lnTo>
                  <a:pt x="414512" y="19770"/>
                </a:lnTo>
                <a:close/>
              </a:path>
              <a:path w="414654" h="31114">
                <a:moveTo>
                  <a:pt x="8996" y="8649"/>
                </a:moveTo>
                <a:lnTo>
                  <a:pt x="2225" y="13283"/>
                </a:lnTo>
                <a:lnTo>
                  <a:pt x="1157" y="16395"/>
                </a:lnTo>
                <a:lnTo>
                  <a:pt x="8996" y="86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05767" y="2033480"/>
            <a:ext cx="930910" cy="508634"/>
          </a:xfrm>
          <a:custGeom>
            <a:avLst/>
            <a:gdLst/>
            <a:ahLst/>
            <a:cxnLst/>
            <a:rect l="l" t="t" r="r" b="b"/>
            <a:pathLst>
              <a:path w="930910" h="508635">
                <a:moveTo>
                  <a:pt x="547463" y="0"/>
                </a:moveTo>
                <a:lnTo>
                  <a:pt x="0" y="259792"/>
                </a:lnTo>
                <a:lnTo>
                  <a:pt x="277109" y="508463"/>
                </a:lnTo>
                <a:lnTo>
                  <a:pt x="277109" y="413011"/>
                </a:lnTo>
                <a:lnTo>
                  <a:pt x="281623" y="406523"/>
                </a:lnTo>
                <a:lnTo>
                  <a:pt x="292876" y="392931"/>
                </a:lnTo>
                <a:lnTo>
                  <a:pt x="310899" y="377486"/>
                </a:lnTo>
                <a:lnTo>
                  <a:pt x="335693" y="362041"/>
                </a:lnTo>
                <a:lnTo>
                  <a:pt x="367227" y="353082"/>
                </a:lnTo>
                <a:lnTo>
                  <a:pt x="563230" y="353082"/>
                </a:lnTo>
                <a:lnTo>
                  <a:pt x="592538" y="348758"/>
                </a:lnTo>
                <a:lnTo>
                  <a:pt x="889296" y="348758"/>
                </a:lnTo>
                <a:lnTo>
                  <a:pt x="547463" y="0"/>
                </a:lnTo>
                <a:close/>
              </a:path>
              <a:path w="930910" h="508635">
                <a:moveTo>
                  <a:pt x="889296" y="348758"/>
                </a:moveTo>
                <a:lnTo>
                  <a:pt x="592538" y="348758"/>
                </a:lnTo>
                <a:lnTo>
                  <a:pt x="626328" y="357407"/>
                </a:lnTo>
                <a:lnTo>
                  <a:pt x="657862" y="379648"/>
                </a:lnTo>
                <a:lnTo>
                  <a:pt x="689396" y="419807"/>
                </a:lnTo>
                <a:lnTo>
                  <a:pt x="691652" y="455331"/>
                </a:lnTo>
                <a:lnTo>
                  <a:pt x="691652" y="484060"/>
                </a:lnTo>
                <a:lnTo>
                  <a:pt x="689396" y="501976"/>
                </a:lnTo>
                <a:lnTo>
                  <a:pt x="689396" y="508463"/>
                </a:lnTo>
                <a:lnTo>
                  <a:pt x="930473" y="390769"/>
                </a:lnTo>
                <a:lnTo>
                  <a:pt x="889296" y="348758"/>
                </a:lnTo>
                <a:close/>
              </a:path>
              <a:path w="930910" h="508635">
                <a:moveTo>
                  <a:pt x="563230" y="353082"/>
                </a:moveTo>
                <a:lnTo>
                  <a:pt x="403274" y="353082"/>
                </a:lnTo>
                <a:lnTo>
                  <a:pt x="443835" y="370999"/>
                </a:lnTo>
                <a:lnTo>
                  <a:pt x="488879" y="408686"/>
                </a:lnTo>
                <a:lnTo>
                  <a:pt x="497906" y="397565"/>
                </a:lnTo>
                <a:lnTo>
                  <a:pt x="513673" y="379648"/>
                </a:lnTo>
                <a:lnTo>
                  <a:pt x="536210" y="364203"/>
                </a:lnTo>
                <a:lnTo>
                  <a:pt x="563230" y="353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69763" y="2557609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874"/>
                </a:lnTo>
              </a:path>
            </a:pathLst>
          </a:custGeom>
          <a:ln w="29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31420" y="2804053"/>
            <a:ext cx="1090295" cy="3029585"/>
          </a:xfrm>
          <a:custGeom>
            <a:avLst/>
            <a:gdLst/>
            <a:ahLst/>
            <a:cxnLst/>
            <a:rect l="l" t="t" r="r" b="b"/>
            <a:pathLst>
              <a:path w="1090295" h="3029585">
                <a:moveTo>
                  <a:pt x="1045350" y="1470096"/>
                </a:moveTo>
                <a:lnTo>
                  <a:pt x="58576" y="1470096"/>
                </a:lnTo>
                <a:lnTo>
                  <a:pt x="58576" y="3029005"/>
                </a:lnTo>
                <a:lnTo>
                  <a:pt x="1045350" y="3029005"/>
                </a:lnTo>
                <a:lnTo>
                  <a:pt x="1045350" y="1470096"/>
                </a:lnTo>
                <a:close/>
              </a:path>
              <a:path w="1090295" h="3029585">
                <a:moveTo>
                  <a:pt x="385246" y="0"/>
                </a:moveTo>
                <a:lnTo>
                  <a:pt x="378507" y="6672"/>
                </a:lnTo>
                <a:lnTo>
                  <a:pt x="344685" y="28882"/>
                </a:lnTo>
                <a:lnTo>
                  <a:pt x="317665" y="42196"/>
                </a:lnTo>
                <a:lnTo>
                  <a:pt x="288376" y="57735"/>
                </a:lnTo>
                <a:lnTo>
                  <a:pt x="256833" y="73273"/>
                </a:lnTo>
                <a:lnTo>
                  <a:pt x="223040" y="91035"/>
                </a:lnTo>
                <a:lnTo>
                  <a:pt x="186992" y="106604"/>
                </a:lnTo>
                <a:lnTo>
                  <a:pt x="150945" y="124366"/>
                </a:lnTo>
                <a:lnTo>
                  <a:pt x="117152" y="139904"/>
                </a:lnTo>
                <a:lnTo>
                  <a:pt x="85612" y="153218"/>
                </a:lnTo>
                <a:lnTo>
                  <a:pt x="58576" y="166563"/>
                </a:lnTo>
                <a:lnTo>
                  <a:pt x="33795" y="177653"/>
                </a:lnTo>
                <a:lnTo>
                  <a:pt x="15770" y="186550"/>
                </a:lnTo>
                <a:lnTo>
                  <a:pt x="4505" y="190967"/>
                </a:lnTo>
                <a:lnTo>
                  <a:pt x="0" y="193191"/>
                </a:lnTo>
                <a:lnTo>
                  <a:pt x="0" y="1470096"/>
                </a:lnTo>
                <a:lnTo>
                  <a:pt x="1089775" y="1470096"/>
                </a:lnTo>
                <a:lnTo>
                  <a:pt x="1089775" y="182468"/>
                </a:lnTo>
                <a:lnTo>
                  <a:pt x="1083654" y="179877"/>
                </a:lnTo>
                <a:lnTo>
                  <a:pt x="1061148" y="170981"/>
                </a:lnTo>
                <a:lnTo>
                  <a:pt x="1034097" y="159891"/>
                </a:lnTo>
                <a:lnTo>
                  <a:pt x="1004820" y="148801"/>
                </a:lnTo>
                <a:lnTo>
                  <a:pt x="975512" y="135456"/>
                </a:lnTo>
                <a:lnTo>
                  <a:pt x="941722" y="122142"/>
                </a:lnTo>
                <a:lnTo>
                  <a:pt x="910188" y="108828"/>
                </a:lnTo>
                <a:lnTo>
                  <a:pt x="842607" y="82169"/>
                </a:lnTo>
                <a:lnTo>
                  <a:pt x="813300" y="68855"/>
                </a:lnTo>
                <a:lnTo>
                  <a:pt x="784023" y="53286"/>
                </a:lnTo>
                <a:lnTo>
                  <a:pt x="779569" y="51093"/>
                </a:lnTo>
                <a:lnTo>
                  <a:pt x="551972" y="51093"/>
                </a:lnTo>
                <a:lnTo>
                  <a:pt x="491131" y="48869"/>
                </a:lnTo>
                <a:lnTo>
                  <a:pt x="446087" y="42196"/>
                </a:lnTo>
                <a:lnTo>
                  <a:pt x="398756" y="24434"/>
                </a:lnTo>
                <a:lnTo>
                  <a:pt x="385246" y="8896"/>
                </a:lnTo>
                <a:lnTo>
                  <a:pt x="385246" y="0"/>
                </a:lnTo>
                <a:close/>
              </a:path>
              <a:path w="1090295" h="3029585">
                <a:moveTo>
                  <a:pt x="705158" y="4448"/>
                </a:moveTo>
                <a:lnTo>
                  <a:pt x="705158" y="11120"/>
                </a:lnTo>
                <a:lnTo>
                  <a:pt x="707415" y="19986"/>
                </a:lnTo>
                <a:lnTo>
                  <a:pt x="705158" y="26658"/>
                </a:lnTo>
                <a:lnTo>
                  <a:pt x="655601" y="46645"/>
                </a:lnTo>
                <a:lnTo>
                  <a:pt x="612814" y="48869"/>
                </a:lnTo>
                <a:lnTo>
                  <a:pt x="551972" y="51093"/>
                </a:lnTo>
                <a:lnTo>
                  <a:pt x="779569" y="51093"/>
                </a:lnTo>
                <a:lnTo>
                  <a:pt x="734465" y="28882"/>
                </a:lnTo>
                <a:lnTo>
                  <a:pt x="718699" y="15538"/>
                </a:lnTo>
                <a:lnTo>
                  <a:pt x="705158" y="44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26915" y="4258612"/>
            <a:ext cx="22860" cy="11430"/>
          </a:xfrm>
          <a:custGeom>
            <a:avLst/>
            <a:gdLst/>
            <a:ahLst/>
            <a:cxnLst/>
            <a:rect l="l" t="t" r="r" b="b"/>
            <a:pathLst>
              <a:path w="22860" h="11429">
                <a:moveTo>
                  <a:pt x="11264" y="0"/>
                </a:moveTo>
                <a:lnTo>
                  <a:pt x="4505" y="4417"/>
                </a:lnTo>
                <a:lnTo>
                  <a:pt x="0" y="11089"/>
                </a:lnTo>
                <a:lnTo>
                  <a:pt x="22529" y="11089"/>
                </a:lnTo>
                <a:lnTo>
                  <a:pt x="18023" y="4417"/>
                </a:lnTo>
                <a:lnTo>
                  <a:pt x="112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26915" y="4269702"/>
            <a:ext cx="22860" cy="135890"/>
          </a:xfrm>
          <a:custGeom>
            <a:avLst/>
            <a:gdLst/>
            <a:ahLst/>
            <a:cxnLst/>
            <a:rect l="l" t="t" r="r" b="b"/>
            <a:pathLst>
              <a:path w="22860" h="135889">
                <a:moveTo>
                  <a:pt x="22529" y="0"/>
                </a:moveTo>
                <a:lnTo>
                  <a:pt x="0" y="0"/>
                </a:lnTo>
                <a:lnTo>
                  <a:pt x="0" y="126590"/>
                </a:lnTo>
                <a:lnTo>
                  <a:pt x="4505" y="133232"/>
                </a:lnTo>
                <a:lnTo>
                  <a:pt x="11264" y="135456"/>
                </a:lnTo>
                <a:lnTo>
                  <a:pt x="18023" y="133232"/>
                </a:lnTo>
                <a:lnTo>
                  <a:pt x="22529" y="126590"/>
                </a:lnTo>
                <a:lnTo>
                  <a:pt x="225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6915" y="4396293"/>
            <a:ext cx="83820" cy="91440"/>
          </a:xfrm>
          <a:custGeom>
            <a:avLst/>
            <a:gdLst/>
            <a:ahLst/>
            <a:cxnLst/>
            <a:rect l="l" t="t" r="r" b="b"/>
            <a:pathLst>
              <a:path w="83820" h="91439">
                <a:moveTo>
                  <a:pt x="22529" y="0"/>
                </a:moveTo>
                <a:lnTo>
                  <a:pt x="0" y="0"/>
                </a:lnTo>
                <a:lnTo>
                  <a:pt x="0" y="4417"/>
                </a:lnTo>
                <a:lnTo>
                  <a:pt x="9011" y="44390"/>
                </a:lnTo>
                <a:lnTo>
                  <a:pt x="36047" y="75497"/>
                </a:lnTo>
                <a:lnTo>
                  <a:pt x="83360" y="91035"/>
                </a:lnTo>
                <a:lnTo>
                  <a:pt x="83360" y="68824"/>
                </a:lnTo>
                <a:lnTo>
                  <a:pt x="60828" y="64376"/>
                </a:lnTo>
                <a:lnTo>
                  <a:pt x="49563" y="57735"/>
                </a:lnTo>
                <a:lnTo>
                  <a:pt x="38300" y="48838"/>
                </a:lnTo>
                <a:lnTo>
                  <a:pt x="31539" y="35524"/>
                </a:lnTo>
                <a:lnTo>
                  <a:pt x="27035" y="22210"/>
                </a:lnTo>
                <a:lnTo>
                  <a:pt x="24782" y="11089"/>
                </a:lnTo>
                <a:lnTo>
                  <a:pt x="22529" y="4417"/>
                </a:lnTo>
                <a:lnTo>
                  <a:pt x="225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10275" y="4465118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0" y="0"/>
                </a:moveTo>
                <a:lnTo>
                  <a:pt x="0" y="22210"/>
                </a:lnTo>
                <a:lnTo>
                  <a:pt x="6758" y="17762"/>
                </a:lnTo>
                <a:lnTo>
                  <a:pt x="11262" y="11120"/>
                </a:lnTo>
                <a:lnTo>
                  <a:pt x="6758" y="444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67775" y="4413106"/>
            <a:ext cx="53975" cy="74295"/>
          </a:xfrm>
          <a:custGeom>
            <a:avLst/>
            <a:gdLst/>
            <a:ahLst/>
            <a:cxnLst/>
            <a:rect l="l" t="t" r="r" b="b"/>
            <a:pathLst>
              <a:path w="53975" h="74295">
                <a:moveTo>
                  <a:pt x="53421" y="0"/>
                </a:moveTo>
                <a:lnTo>
                  <a:pt x="49557" y="7590"/>
                </a:lnTo>
                <a:lnTo>
                  <a:pt x="40560" y="18710"/>
                </a:lnTo>
                <a:lnTo>
                  <a:pt x="31533" y="32024"/>
                </a:lnTo>
                <a:lnTo>
                  <a:pt x="20280" y="40921"/>
                </a:lnTo>
                <a:lnTo>
                  <a:pt x="11253" y="49787"/>
                </a:lnTo>
                <a:lnTo>
                  <a:pt x="0" y="52011"/>
                </a:lnTo>
                <a:lnTo>
                  <a:pt x="0" y="74221"/>
                </a:lnTo>
                <a:lnTo>
                  <a:pt x="20280" y="67549"/>
                </a:lnTo>
                <a:lnTo>
                  <a:pt x="33790" y="58683"/>
                </a:lnTo>
                <a:lnTo>
                  <a:pt x="49557" y="45369"/>
                </a:lnTo>
                <a:lnTo>
                  <a:pt x="53421" y="39657"/>
                </a:lnTo>
                <a:lnTo>
                  <a:pt x="534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58747" y="4465118"/>
            <a:ext cx="9525" cy="22225"/>
          </a:xfrm>
          <a:custGeom>
            <a:avLst/>
            <a:gdLst/>
            <a:ahLst/>
            <a:cxnLst/>
            <a:rect l="l" t="t" r="r" b="b"/>
            <a:pathLst>
              <a:path w="9525" h="22225">
                <a:moveTo>
                  <a:pt x="9027" y="0"/>
                </a:moveTo>
                <a:lnTo>
                  <a:pt x="2256" y="4448"/>
                </a:lnTo>
                <a:lnTo>
                  <a:pt x="0" y="11120"/>
                </a:lnTo>
                <a:lnTo>
                  <a:pt x="2256" y="17762"/>
                </a:lnTo>
                <a:lnTo>
                  <a:pt x="9027" y="22210"/>
                </a:lnTo>
                <a:lnTo>
                  <a:pt x="9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36437" y="2846250"/>
            <a:ext cx="63500" cy="38100"/>
          </a:xfrm>
          <a:custGeom>
            <a:avLst/>
            <a:gdLst/>
            <a:ahLst/>
            <a:cxnLst/>
            <a:rect l="l" t="t" r="r" b="b"/>
            <a:pathLst>
              <a:path w="63500" h="38100">
                <a:moveTo>
                  <a:pt x="36047" y="0"/>
                </a:moveTo>
                <a:lnTo>
                  <a:pt x="24781" y="0"/>
                </a:lnTo>
                <a:lnTo>
                  <a:pt x="13519" y="4448"/>
                </a:lnTo>
                <a:lnTo>
                  <a:pt x="4507" y="13313"/>
                </a:lnTo>
                <a:lnTo>
                  <a:pt x="0" y="24434"/>
                </a:lnTo>
                <a:lnTo>
                  <a:pt x="0" y="37748"/>
                </a:lnTo>
                <a:lnTo>
                  <a:pt x="63082" y="24434"/>
                </a:lnTo>
                <a:lnTo>
                  <a:pt x="56324" y="11089"/>
                </a:lnTo>
                <a:lnTo>
                  <a:pt x="47312" y="4448"/>
                </a:lnTo>
                <a:lnTo>
                  <a:pt x="360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36437" y="2870685"/>
            <a:ext cx="389890" cy="1276985"/>
          </a:xfrm>
          <a:custGeom>
            <a:avLst/>
            <a:gdLst/>
            <a:ahLst/>
            <a:cxnLst/>
            <a:rect l="l" t="t" r="r" b="b"/>
            <a:pathLst>
              <a:path w="389889" h="1276985">
                <a:moveTo>
                  <a:pt x="326675" y="1252439"/>
                </a:moveTo>
                <a:lnTo>
                  <a:pt x="333446" y="1265784"/>
                </a:lnTo>
                <a:lnTo>
                  <a:pt x="342442" y="1272426"/>
                </a:lnTo>
                <a:lnTo>
                  <a:pt x="353726" y="1276874"/>
                </a:lnTo>
                <a:lnTo>
                  <a:pt x="376233" y="1272426"/>
                </a:lnTo>
                <a:lnTo>
                  <a:pt x="385260" y="1263560"/>
                </a:lnTo>
                <a:lnTo>
                  <a:pt x="388884" y="1254632"/>
                </a:lnTo>
                <a:lnTo>
                  <a:pt x="326675" y="1252439"/>
                </a:lnTo>
                <a:close/>
              </a:path>
              <a:path w="389889" h="1276985">
                <a:moveTo>
                  <a:pt x="63082" y="0"/>
                </a:moveTo>
                <a:lnTo>
                  <a:pt x="0" y="13313"/>
                </a:lnTo>
                <a:lnTo>
                  <a:pt x="326675" y="1252439"/>
                </a:lnTo>
                <a:lnTo>
                  <a:pt x="388884" y="1254632"/>
                </a:lnTo>
                <a:lnTo>
                  <a:pt x="389774" y="1252439"/>
                </a:lnTo>
                <a:lnTo>
                  <a:pt x="389774" y="1239125"/>
                </a:lnTo>
                <a:lnTo>
                  <a:pt x="326675" y="1236901"/>
                </a:lnTo>
                <a:lnTo>
                  <a:pt x="389187" y="1236901"/>
                </a:lnTo>
                <a:lnTo>
                  <a:pt x="63082" y="0"/>
                </a:lnTo>
                <a:close/>
              </a:path>
              <a:path w="389889" h="1276985">
                <a:moveTo>
                  <a:pt x="389187" y="1236901"/>
                </a:moveTo>
                <a:lnTo>
                  <a:pt x="326675" y="1236901"/>
                </a:lnTo>
                <a:lnTo>
                  <a:pt x="389774" y="1239125"/>
                </a:lnTo>
                <a:lnTo>
                  <a:pt x="389187" y="12369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63113" y="2903985"/>
            <a:ext cx="405765" cy="1221740"/>
          </a:xfrm>
          <a:custGeom>
            <a:avLst/>
            <a:gdLst/>
            <a:ahLst/>
            <a:cxnLst/>
            <a:rect l="l" t="t" r="r" b="b"/>
            <a:pathLst>
              <a:path w="405764" h="1221739">
                <a:moveTo>
                  <a:pt x="342448" y="0"/>
                </a:moveTo>
                <a:lnTo>
                  <a:pt x="0" y="1203601"/>
                </a:lnTo>
                <a:lnTo>
                  <a:pt x="63098" y="1221363"/>
                </a:lnTo>
                <a:lnTo>
                  <a:pt x="405516" y="17762"/>
                </a:lnTo>
                <a:lnTo>
                  <a:pt x="342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05562" y="2881775"/>
            <a:ext cx="63500" cy="40005"/>
          </a:xfrm>
          <a:custGeom>
            <a:avLst/>
            <a:gdLst/>
            <a:ahLst/>
            <a:cxnLst/>
            <a:rect l="l" t="t" r="r" b="b"/>
            <a:pathLst>
              <a:path w="63500" h="40005">
                <a:moveTo>
                  <a:pt x="40560" y="0"/>
                </a:moveTo>
                <a:lnTo>
                  <a:pt x="27019" y="0"/>
                </a:lnTo>
                <a:lnTo>
                  <a:pt x="15766" y="2224"/>
                </a:lnTo>
                <a:lnTo>
                  <a:pt x="6770" y="8896"/>
                </a:lnTo>
                <a:lnTo>
                  <a:pt x="0" y="22210"/>
                </a:lnTo>
                <a:lnTo>
                  <a:pt x="63067" y="39972"/>
                </a:lnTo>
                <a:lnTo>
                  <a:pt x="63067" y="26658"/>
                </a:lnTo>
                <a:lnTo>
                  <a:pt x="58584" y="15538"/>
                </a:lnTo>
                <a:lnTo>
                  <a:pt x="51814" y="6672"/>
                </a:lnTo>
                <a:lnTo>
                  <a:pt x="40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89647" y="2397684"/>
            <a:ext cx="22860" cy="9525"/>
          </a:xfrm>
          <a:custGeom>
            <a:avLst/>
            <a:gdLst/>
            <a:ahLst/>
            <a:cxnLst/>
            <a:rect l="l" t="t" r="r" b="b"/>
            <a:pathLst>
              <a:path w="22860" h="9525">
                <a:moveTo>
                  <a:pt x="22506" y="0"/>
                </a:moveTo>
                <a:lnTo>
                  <a:pt x="0" y="0"/>
                </a:lnTo>
                <a:lnTo>
                  <a:pt x="4482" y="6795"/>
                </a:lnTo>
                <a:lnTo>
                  <a:pt x="11253" y="8958"/>
                </a:lnTo>
                <a:lnTo>
                  <a:pt x="18023" y="6795"/>
                </a:lnTo>
                <a:lnTo>
                  <a:pt x="225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89647" y="2319839"/>
            <a:ext cx="22860" cy="78105"/>
          </a:xfrm>
          <a:custGeom>
            <a:avLst/>
            <a:gdLst/>
            <a:ahLst/>
            <a:cxnLst/>
            <a:rect l="l" t="t" r="r" b="b"/>
            <a:pathLst>
              <a:path w="22860" h="78105">
                <a:moveTo>
                  <a:pt x="11253" y="0"/>
                </a:moveTo>
                <a:lnTo>
                  <a:pt x="4482" y="4633"/>
                </a:lnTo>
                <a:lnTo>
                  <a:pt x="0" y="11120"/>
                </a:lnTo>
                <a:lnTo>
                  <a:pt x="0" y="77845"/>
                </a:lnTo>
                <a:lnTo>
                  <a:pt x="22506" y="77845"/>
                </a:lnTo>
                <a:lnTo>
                  <a:pt x="22506" y="15754"/>
                </a:lnTo>
                <a:lnTo>
                  <a:pt x="20280" y="15754"/>
                </a:lnTo>
                <a:lnTo>
                  <a:pt x="22506" y="11120"/>
                </a:lnTo>
                <a:lnTo>
                  <a:pt x="18023" y="4633"/>
                </a:lnTo>
                <a:lnTo>
                  <a:pt x="11253" y="0"/>
                </a:lnTo>
                <a:close/>
              </a:path>
              <a:path w="22860" h="78105">
                <a:moveTo>
                  <a:pt x="22506" y="11120"/>
                </a:moveTo>
                <a:lnTo>
                  <a:pt x="20280" y="15754"/>
                </a:lnTo>
                <a:lnTo>
                  <a:pt x="22506" y="15754"/>
                </a:lnTo>
                <a:lnTo>
                  <a:pt x="22506" y="11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91904" y="2259911"/>
            <a:ext cx="88265" cy="76200"/>
          </a:xfrm>
          <a:custGeom>
            <a:avLst/>
            <a:gdLst/>
            <a:ahLst/>
            <a:cxnLst/>
            <a:rect l="l" t="t" r="r" b="b"/>
            <a:pathLst>
              <a:path w="88264" h="76200">
                <a:moveTo>
                  <a:pt x="87861" y="0"/>
                </a:moveTo>
                <a:lnTo>
                  <a:pt x="49557" y="11120"/>
                </a:lnTo>
                <a:lnTo>
                  <a:pt x="13509" y="44482"/>
                </a:lnTo>
                <a:lnTo>
                  <a:pt x="6739" y="57765"/>
                </a:lnTo>
                <a:lnTo>
                  <a:pt x="2225" y="62399"/>
                </a:lnTo>
                <a:lnTo>
                  <a:pt x="0" y="66724"/>
                </a:lnTo>
                <a:lnTo>
                  <a:pt x="18023" y="75682"/>
                </a:lnTo>
                <a:lnTo>
                  <a:pt x="20249" y="75682"/>
                </a:lnTo>
                <a:lnTo>
                  <a:pt x="24763" y="66724"/>
                </a:lnTo>
                <a:lnTo>
                  <a:pt x="31533" y="57765"/>
                </a:lnTo>
                <a:lnTo>
                  <a:pt x="38273" y="46645"/>
                </a:lnTo>
                <a:lnTo>
                  <a:pt x="49557" y="40158"/>
                </a:lnTo>
                <a:lnTo>
                  <a:pt x="63067" y="29037"/>
                </a:lnTo>
                <a:lnTo>
                  <a:pt x="72094" y="24403"/>
                </a:lnTo>
                <a:lnTo>
                  <a:pt x="87861" y="22241"/>
                </a:lnTo>
                <a:lnTo>
                  <a:pt x="878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91535" y="2259911"/>
            <a:ext cx="85725" cy="73660"/>
          </a:xfrm>
          <a:custGeom>
            <a:avLst/>
            <a:gdLst/>
            <a:ahLst/>
            <a:cxnLst/>
            <a:rect l="l" t="t" r="r" b="b"/>
            <a:pathLst>
              <a:path w="85725" h="73660">
                <a:moveTo>
                  <a:pt x="8996" y="0"/>
                </a:moveTo>
                <a:lnTo>
                  <a:pt x="4513" y="0"/>
                </a:lnTo>
                <a:lnTo>
                  <a:pt x="0" y="22241"/>
                </a:lnTo>
                <a:lnTo>
                  <a:pt x="8996" y="26875"/>
                </a:lnTo>
                <a:lnTo>
                  <a:pt x="20280" y="31199"/>
                </a:lnTo>
                <a:lnTo>
                  <a:pt x="33790" y="35524"/>
                </a:lnTo>
                <a:lnTo>
                  <a:pt x="45043" y="44482"/>
                </a:lnTo>
                <a:lnTo>
                  <a:pt x="54070" y="53441"/>
                </a:lnTo>
                <a:lnTo>
                  <a:pt x="60810" y="62399"/>
                </a:lnTo>
                <a:lnTo>
                  <a:pt x="63067" y="73211"/>
                </a:lnTo>
                <a:lnTo>
                  <a:pt x="85604" y="73211"/>
                </a:lnTo>
                <a:lnTo>
                  <a:pt x="83347" y="53441"/>
                </a:lnTo>
                <a:lnTo>
                  <a:pt x="72094" y="40158"/>
                </a:lnTo>
                <a:lnTo>
                  <a:pt x="58584" y="26875"/>
                </a:lnTo>
                <a:lnTo>
                  <a:pt x="42786" y="17916"/>
                </a:lnTo>
                <a:lnTo>
                  <a:pt x="29276" y="8958"/>
                </a:lnTo>
                <a:lnTo>
                  <a:pt x="18023" y="4633"/>
                </a:lnTo>
                <a:lnTo>
                  <a:pt x="89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65871" y="2333122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399"/>
                </a:lnTo>
              </a:path>
            </a:pathLst>
          </a:custGeom>
          <a:ln w="225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54602" y="2395521"/>
            <a:ext cx="22860" cy="9525"/>
          </a:xfrm>
          <a:custGeom>
            <a:avLst/>
            <a:gdLst/>
            <a:ahLst/>
            <a:cxnLst/>
            <a:rect l="l" t="t" r="r" b="b"/>
            <a:pathLst>
              <a:path w="22860" h="9525">
                <a:moveTo>
                  <a:pt x="22537" y="0"/>
                </a:moveTo>
                <a:lnTo>
                  <a:pt x="0" y="0"/>
                </a:lnTo>
                <a:lnTo>
                  <a:pt x="4513" y="6487"/>
                </a:lnTo>
                <a:lnTo>
                  <a:pt x="11284" y="8958"/>
                </a:lnTo>
                <a:lnTo>
                  <a:pt x="18023" y="6487"/>
                </a:lnTo>
                <a:lnTo>
                  <a:pt x="225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60721" y="4170997"/>
            <a:ext cx="1000125" cy="5127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72353" y="5046853"/>
            <a:ext cx="855878" cy="398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38679" y="3049397"/>
            <a:ext cx="1357630" cy="428625"/>
          </a:xfrm>
          <a:custGeom>
            <a:avLst/>
            <a:gdLst/>
            <a:ahLst/>
            <a:cxnLst/>
            <a:rect l="l" t="t" r="r" b="b"/>
            <a:pathLst>
              <a:path w="1357629" h="428625">
                <a:moveTo>
                  <a:pt x="214248" y="0"/>
                </a:moveTo>
                <a:lnTo>
                  <a:pt x="0" y="214375"/>
                </a:lnTo>
                <a:lnTo>
                  <a:pt x="214248" y="428625"/>
                </a:lnTo>
                <a:lnTo>
                  <a:pt x="214248" y="321437"/>
                </a:lnTo>
                <a:lnTo>
                  <a:pt x="1357248" y="321437"/>
                </a:lnTo>
                <a:lnTo>
                  <a:pt x="1357248" y="107187"/>
                </a:lnTo>
                <a:lnTo>
                  <a:pt x="214248" y="107187"/>
                </a:lnTo>
                <a:lnTo>
                  <a:pt x="21424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38679" y="3049397"/>
            <a:ext cx="1357630" cy="428625"/>
          </a:xfrm>
          <a:custGeom>
            <a:avLst/>
            <a:gdLst/>
            <a:ahLst/>
            <a:cxnLst/>
            <a:rect l="l" t="t" r="r" b="b"/>
            <a:pathLst>
              <a:path w="1357629" h="428625">
                <a:moveTo>
                  <a:pt x="1357248" y="321437"/>
                </a:moveTo>
                <a:lnTo>
                  <a:pt x="214248" y="321437"/>
                </a:lnTo>
                <a:lnTo>
                  <a:pt x="214248" y="428625"/>
                </a:lnTo>
                <a:lnTo>
                  <a:pt x="0" y="214375"/>
                </a:lnTo>
                <a:lnTo>
                  <a:pt x="214248" y="0"/>
                </a:lnTo>
                <a:lnTo>
                  <a:pt x="214248" y="107187"/>
                </a:lnTo>
                <a:lnTo>
                  <a:pt x="1357248" y="107187"/>
                </a:lnTo>
                <a:lnTo>
                  <a:pt x="1357248" y="321437"/>
                </a:lnTo>
                <a:close/>
              </a:path>
            </a:pathLst>
          </a:custGeom>
          <a:ln w="254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96845" y="4376928"/>
            <a:ext cx="1357630" cy="428625"/>
          </a:xfrm>
          <a:custGeom>
            <a:avLst/>
            <a:gdLst/>
            <a:ahLst/>
            <a:cxnLst/>
            <a:rect l="l" t="t" r="r" b="b"/>
            <a:pathLst>
              <a:path w="1357629" h="428625">
                <a:moveTo>
                  <a:pt x="1143000" y="0"/>
                </a:moveTo>
                <a:lnTo>
                  <a:pt x="1143000" y="107061"/>
                </a:lnTo>
                <a:lnTo>
                  <a:pt x="0" y="107061"/>
                </a:lnTo>
                <a:lnTo>
                  <a:pt x="0" y="321437"/>
                </a:lnTo>
                <a:lnTo>
                  <a:pt x="1143000" y="321437"/>
                </a:lnTo>
                <a:lnTo>
                  <a:pt x="1143000" y="428625"/>
                </a:lnTo>
                <a:lnTo>
                  <a:pt x="1357249" y="214249"/>
                </a:lnTo>
                <a:lnTo>
                  <a:pt x="11430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96845" y="4376928"/>
            <a:ext cx="1357630" cy="428625"/>
          </a:xfrm>
          <a:custGeom>
            <a:avLst/>
            <a:gdLst/>
            <a:ahLst/>
            <a:cxnLst/>
            <a:rect l="l" t="t" r="r" b="b"/>
            <a:pathLst>
              <a:path w="1357629" h="428625">
                <a:moveTo>
                  <a:pt x="0" y="107061"/>
                </a:moveTo>
                <a:lnTo>
                  <a:pt x="1143000" y="107061"/>
                </a:lnTo>
                <a:lnTo>
                  <a:pt x="1143000" y="0"/>
                </a:lnTo>
                <a:lnTo>
                  <a:pt x="1357249" y="214249"/>
                </a:lnTo>
                <a:lnTo>
                  <a:pt x="1143000" y="428625"/>
                </a:lnTo>
                <a:lnTo>
                  <a:pt x="1143000" y="321437"/>
                </a:lnTo>
                <a:lnTo>
                  <a:pt x="0" y="321437"/>
                </a:lnTo>
                <a:lnTo>
                  <a:pt x="0" y="107061"/>
                </a:lnTo>
                <a:close/>
              </a:path>
            </a:pathLst>
          </a:custGeom>
          <a:ln w="254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83564" y="2671826"/>
            <a:ext cx="671195" cy="542290"/>
          </a:xfrm>
          <a:custGeom>
            <a:avLst/>
            <a:gdLst/>
            <a:ahLst/>
            <a:cxnLst/>
            <a:rect l="l" t="t" r="r" b="b"/>
            <a:pathLst>
              <a:path w="671194" h="542289">
                <a:moveTo>
                  <a:pt x="257352" y="0"/>
                </a:moveTo>
                <a:lnTo>
                  <a:pt x="126961" y="34798"/>
                </a:lnTo>
                <a:lnTo>
                  <a:pt x="41173" y="107569"/>
                </a:lnTo>
                <a:lnTo>
                  <a:pt x="0" y="248538"/>
                </a:lnTo>
                <a:lnTo>
                  <a:pt x="15443" y="409956"/>
                </a:lnTo>
                <a:lnTo>
                  <a:pt x="89217" y="494284"/>
                </a:lnTo>
                <a:lnTo>
                  <a:pt x="183578" y="542163"/>
                </a:lnTo>
                <a:lnTo>
                  <a:pt x="308825" y="507364"/>
                </a:lnTo>
                <a:lnTo>
                  <a:pt x="403199" y="434594"/>
                </a:lnTo>
                <a:lnTo>
                  <a:pt x="435838" y="359028"/>
                </a:lnTo>
                <a:lnTo>
                  <a:pt x="557486" y="359028"/>
                </a:lnTo>
                <a:lnTo>
                  <a:pt x="444347" y="276098"/>
                </a:lnTo>
                <a:lnTo>
                  <a:pt x="444347" y="170052"/>
                </a:lnTo>
                <a:lnTo>
                  <a:pt x="413486" y="66801"/>
                </a:lnTo>
                <a:lnTo>
                  <a:pt x="349999" y="8636"/>
                </a:lnTo>
                <a:lnTo>
                  <a:pt x="257352" y="0"/>
                </a:lnTo>
                <a:close/>
              </a:path>
              <a:path w="671194" h="542289">
                <a:moveTo>
                  <a:pt x="557486" y="359028"/>
                </a:moveTo>
                <a:lnTo>
                  <a:pt x="435838" y="359028"/>
                </a:lnTo>
                <a:lnTo>
                  <a:pt x="576427" y="440436"/>
                </a:lnTo>
                <a:lnTo>
                  <a:pt x="633069" y="479678"/>
                </a:lnTo>
                <a:lnTo>
                  <a:pt x="670788" y="475361"/>
                </a:lnTo>
                <a:lnTo>
                  <a:pt x="655421" y="399669"/>
                </a:lnTo>
                <a:lnTo>
                  <a:pt x="571347" y="369188"/>
                </a:lnTo>
                <a:lnTo>
                  <a:pt x="557486" y="3590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882" y="3158870"/>
            <a:ext cx="406400" cy="876300"/>
          </a:xfrm>
          <a:custGeom>
            <a:avLst/>
            <a:gdLst/>
            <a:ahLst/>
            <a:cxnLst/>
            <a:rect l="l" t="t" r="r" b="b"/>
            <a:pathLst>
              <a:path w="406400" h="876300">
                <a:moveTo>
                  <a:pt x="101058" y="182752"/>
                </a:moveTo>
                <a:lnTo>
                  <a:pt x="131881" y="284225"/>
                </a:lnTo>
                <a:lnTo>
                  <a:pt x="143883" y="400176"/>
                </a:lnTo>
                <a:lnTo>
                  <a:pt x="116476" y="490092"/>
                </a:lnTo>
                <a:lnTo>
                  <a:pt x="65092" y="630808"/>
                </a:lnTo>
                <a:lnTo>
                  <a:pt x="0" y="768476"/>
                </a:lnTo>
                <a:lnTo>
                  <a:pt x="17128" y="827912"/>
                </a:lnTo>
                <a:lnTo>
                  <a:pt x="63378" y="862710"/>
                </a:lnTo>
                <a:lnTo>
                  <a:pt x="138739" y="875791"/>
                </a:lnTo>
                <a:lnTo>
                  <a:pt x="208970" y="858392"/>
                </a:lnTo>
                <a:lnTo>
                  <a:pt x="236598" y="833754"/>
                </a:lnTo>
                <a:lnTo>
                  <a:pt x="140454" y="833754"/>
                </a:lnTo>
                <a:lnTo>
                  <a:pt x="73652" y="812037"/>
                </a:lnTo>
                <a:lnTo>
                  <a:pt x="46245" y="787399"/>
                </a:lnTo>
                <a:lnTo>
                  <a:pt x="85641" y="687323"/>
                </a:lnTo>
                <a:lnTo>
                  <a:pt x="145585" y="527811"/>
                </a:lnTo>
                <a:lnTo>
                  <a:pt x="176420" y="390016"/>
                </a:lnTo>
                <a:lnTo>
                  <a:pt x="166146" y="265429"/>
                </a:lnTo>
                <a:lnTo>
                  <a:pt x="157573" y="227711"/>
                </a:lnTo>
                <a:lnTo>
                  <a:pt x="101058" y="182752"/>
                </a:lnTo>
                <a:close/>
              </a:path>
              <a:path w="406400" h="876300">
                <a:moveTo>
                  <a:pt x="399534" y="46481"/>
                </a:moveTo>
                <a:lnTo>
                  <a:pt x="316870" y="46481"/>
                </a:lnTo>
                <a:lnTo>
                  <a:pt x="349420" y="71119"/>
                </a:lnTo>
                <a:lnTo>
                  <a:pt x="366539" y="104393"/>
                </a:lnTo>
                <a:lnTo>
                  <a:pt x="248366" y="305942"/>
                </a:lnTo>
                <a:lnTo>
                  <a:pt x="207256" y="403098"/>
                </a:lnTo>
                <a:lnTo>
                  <a:pt x="190124" y="481456"/>
                </a:lnTo>
                <a:lnTo>
                  <a:pt x="196969" y="582929"/>
                </a:lnTo>
                <a:lnTo>
                  <a:pt x="244937" y="726439"/>
                </a:lnTo>
                <a:lnTo>
                  <a:pt x="248366" y="765555"/>
                </a:lnTo>
                <a:lnTo>
                  <a:pt x="219245" y="801877"/>
                </a:lnTo>
                <a:lnTo>
                  <a:pt x="140454" y="833754"/>
                </a:lnTo>
                <a:lnTo>
                  <a:pt x="236598" y="833754"/>
                </a:lnTo>
                <a:lnTo>
                  <a:pt x="272343" y="801877"/>
                </a:lnTo>
                <a:lnTo>
                  <a:pt x="296321" y="758316"/>
                </a:lnTo>
                <a:lnTo>
                  <a:pt x="292892" y="698880"/>
                </a:lnTo>
                <a:lnTo>
                  <a:pt x="234662" y="559688"/>
                </a:lnTo>
                <a:lnTo>
                  <a:pt x="234662" y="464057"/>
                </a:lnTo>
                <a:lnTo>
                  <a:pt x="253497" y="385699"/>
                </a:lnTo>
                <a:lnTo>
                  <a:pt x="315155" y="275589"/>
                </a:lnTo>
                <a:lnTo>
                  <a:pt x="405935" y="88518"/>
                </a:lnTo>
                <a:lnTo>
                  <a:pt x="399534" y="46481"/>
                </a:lnTo>
                <a:close/>
              </a:path>
              <a:path w="406400" h="876300">
                <a:moveTo>
                  <a:pt x="328858" y="0"/>
                </a:moveTo>
                <a:lnTo>
                  <a:pt x="258640" y="5841"/>
                </a:lnTo>
                <a:lnTo>
                  <a:pt x="181564" y="50800"/>
                </a:lnTo>
                <a:lnTo>
                  <a:pt x="104487" y="120395"/>
                </a:lnTo>
                <a:lnTo>
                  <a:pt x="125036" y="194309"/>
                </a:lnTo>
                <a:lnTo>
                  <a:pt x="191838" y="208787"/>
                </a:lnTo>
                <a:lnTo>
                  <a:pt x="253497" y="195833"/>
                </a:lnTo>
                <a:lnTo>
                  <a:pt x="289463" y="178434"/>
                </a:lnTo>
                <a:lnTo>
                  <a:pt x="292685" y="168275"/>
                </a:lnTo>
                <a:lnTo>
                  <a:pt x="196969" y="168275"/>
                </a:lnTo>
                <a:lnTo>
                  <a:pt x="166146" y="143637"/>
                </a:lnTo>
                <a:lnTo>
                  <a:pt x="155872" y="130555"/>
                </a:lnTo>
                <a:lnTo>
                  <a:pt x="207256" y="76962"/>
                </a:lnTo>
                <a:lnTo>
                  <a:pt x="260355" y="49402"/>
                </a:lnTo>
                <a:lnTo>
                  <a:pt x="316870" y="46481"/>
                </a:lnTo>
                <a:lnTo>
                  <a:pt x="399534" y="46481"/>
                </a:lnTo>
                <a:lnTo>
                  <a:pt x="399089" y="43561"/>
                </a:lnTo>
                <a:lnTo>
                  <a:pt x="328858" y="0"/>
                </a:lnTo>
                <a:close/>
              </a:path>
              <a:path w="406400" h="876300">
                <a:moveTo>
                  <a:pt x="239793" y="92837"/>
                </a:moveTo>
                <a:lnTo>
                  <a:pt x="238079" y="130555"/>
                </a:lnTo>
                <a:lnTo>
                  <a:pt x="231233" y="165353"/>
                </a:lnTo>
                <a:lnTo>
                  <a:pt x="196969" y="168275"/>
                </a:lnTo>
                <a:lnTo>
                  <a:pt x="292685" y="168275"/>
                </a:lnTo>
                <a:lnTo>
                  <a:pt x="308310" y="118999"/>
                </a:lnTo>
                <a:lnTo>
                  <a:pt x="274058" y="94361"/>
                </a:lnTo>
                <a:lnTo>
                  <a:pt x="239793" y="928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9401" y="3292347"/>
            <a:ext cx="564515" cy="1093470"/>
          </a:xfrm>
          <a:custGeom>
            <a:avLst/>
            <a:gdLst/>
            <a:ahLst/>
            <a:cxnLst/>
            <a:rect l="l" t="t" r="r" b="b"/>
            <a:pathLst>
              <a:path w="564515" h="1093470">
                <a:moveTo>
                  <a:pt x="235648" y="0"/>
                </a:moveTo>
                <a:lnTo>
                  <a:pt x="178879" y="46354"/>
                </a:lnTo>
                <a:lnTo>
                  <a:pt x="165125" y="123189"/>
                </a:lnTo>
                <a:lnTo>
                  <a:pt x="161683" y="230504"/>
                </a:lnTo>
                <a:lnTo>
                  <a:pt x="206400" y="403097"/>
                </a:lnTo>
                <a:lnTo>
                  <a:pt x="213283" y="539369"/>
                </a:lnTo>
                <a:lnTo>
                  <a:pt x="184048" y="642238"/>
                </a:lnTo>
                <a:lnTo>
                  <a:pt x="99758" y="762634"/>
                </a:lnTo>
                <a:lnTo>
                  <a:pt x="24079" y="861187"/>
                </a:lnTo>
                <a:lnTo>
                  <a:pt x="0" y="949706"/>
                </a:lnTo>
                <a:lnTo>
                  <a:pt x="24079" y="1035176"/>
                </a:lnTo>
                <a:lnTo>
                  <a:pt x="103200" y="1093215"/>
                </a:lnTo>
                <a:lnTo>
                  <a:pt x="215011" y="1090295"/>
                </a:lnTo>
                <a:lnTo>
                  <a:pt x="335407" y="1041019"/>
                </a:lnTo>
                <a:lnTo>
                  <a:pt x="448932" y="924940"/>
                </a:lnTo>
                <a:lnTo>
                  <a:pt x="510857" y="774191"/>
                </a:lnTo>
                <a:lnTo>
                  <a:pt x="564159" y="549528"/>
                </a:lnTo>
                <a:lnTo>
                  <a:pt x="534949" y="282701"/>
                </a:lnTo>
                <a:lnTo>
                  <a:pt x="455815" y="113029"/>
                </a:lnTo>
                <a:lnTo>
                  <a:pt x="409371" y="46354"/>
                </a:lnTo>
                <a:lnTo>
                  <a:pt x="319925" y="4317"/>
                </a:lnTo>
                <a:lnTo>
                  <a:pt x="235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8320" y="3324225"/>
            <a:ext cx="815340" cy="661670"/>
          </a:xfrm>
          <a:custGeom>
            <a:avLst/>
            <a:gdLst/>
            <a:ahLst/>
            <a:cxnLst/>
            <a:rect l="l" t="t" r="r" b="b"/>
            <a:pathLst>
              <a:path w="815340" h="661670">
                <a:moveTo>
                  <a:pt x="246506" y="308101"/>
                </a:moveTo>
                <a:lnTo>
                  <a:pt x="155143" y="308101"/>
                </a:lnTo>
                <a:lnTo>
                  <a:pt x="244779" y="384810"/>
                </a:lnTo>
                <a:lnTo>
                  <a:pt x="349923" y="543941"/>
                </a:lnTo>
                <a:lnTo>
                  <a:pt x="477481" y="652399"/>
                </a:lnTo>
                <a:lnTo>
                  <a:pt x="548157" y="661162"/>
                </a:lnTo>
                <a:lnTo>
                  <a:pt x="634339" y="614807"/>
                </a:lnTo>
                <a:lnTo>
                  <a:pt x="656839" y="575818"/>
                </a:lnTo>
                <a:lnTo>
                  <a:pt x="505053" y="575818"/>
                </a:lnTo>
                <a:lnTo>
                  <a:pt x="417144" y="512191"/>
                </a:lnTo>
                <a:lnTo>
                  <a:pt x="310273" y="380492"/>
                </a:lnTo>
                <a:lnTo>
                  <a:pt x="246506" y="308101"/>
                </a:lnTo>
                <a:close/>
              </a:path>
              <a:path w="815340" h="661670">
                <a:moveTo>
                  <a:pt x="792924" y="0"/>
                </a:moveTo>
                <a:lnTo>
                  <a:pt x="711911" y="14477"/>
                </a:lnTo>
                <a:lnTo>
                  <a:pt x="663638" y="73787"/>
                </a:lnTo>
                <a:lnTo>
                  <a:pt x="636066" y="167766"/>
                </a:lnTo>
                <a:lnTo>
                  <a:pt x="656742" y="305307"/>
                </a:lnTo>
                <a:lnTo>
                  <a:pt x="653300" y="409448"/>
                </a:lnTo>
                <a:lnTo>
                  <a:pt x="611924" y="506349"/>
                </a:lnTo>
                <a:lnTo>
                  <a:pt x="548157" y="558419"/>
                </a:lnTo>
                <a:lnTo>
                  <a:pt x="505053" y="575818"/>
                </a:lnTo>
                <a:lnTo>
                  <a:pt x="656839" y="575818"/>
                </a:lnTo>
                <a:lnTo>
                  <a:pt x="687768" y="522224"/>
                </a:lnTo>
                <a:lnTo>
                  <a:pt x="751547" y="403606"/>
                </a:lnTo>
                <a:lnTo>
                  <a:pt x="786028" y="287908"/>
                </a:lnTo>
                <a:lnTo>
                  <a:pt x="815327" y="146050"/>
                </a:lnTo>
                <a:lnTo>
                  <a:pt x="792924" y="0"/>
                </a:lnTo>
                <a:close/>
              </a:path>
              <a:path w="815340" h="661670">
                <a:moveTo>
                  <a:pt x="34480" y="231521"/>
                </a:moveTo>
                <a:lnTo>
                  <a:pt x="0" y="250316"/>
                </a:lnTo>
                <a:lnTo>
                  <a:pt x="34480" y="322580"/>
                </a:lnTo>
                <a:lnTo>
                  <a:pt x="115493" y="341375"/>
                </a:lnTo>
                <a:lnTo>
                  <a:pt x="155143" y="308101"/>
                </a:lnTo>
                <a:lnTo>
                  <a:pt x="246506" y="308101"/>
                </a:lnTo>
                <a:lnTo>
                  <a:pt x="217195" y="274827"/>
                </a:lnTo>
                <a:lnTo>
                  <a:pt x="201255" y="261874"/>
                </a:lnTo>
                <a:lnTo>
                  <a:pt x="96532" y="261874"/>
                </a:lnTo>
                <a:lnTo>
                  <a:pt x="34480" y="231521"/>
                </a:lnTo>
                <a:close/>
              </a:path>
              <a:path w="815340" h="661670">
                <a:moveTo>
                  <a:pt x="160312" y="228600"/>
                </a:moveTo>
                <a:lnTo>
                  <a:pt x="115493" y="250316"/>
                </a:lnTo>
                <a:lnTo>
                  <a:pt x="96532" y="261874"/>
                </a:lnTo>
                <a:lnTo>
                  <a:pt x="201255" y="261874"/>
                </a:lnTo>
                <a:lnTo>
                  <a:pt x="160312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07414" y="4170934"/>
            <a:ext cx="581660" cy="1244600"/>
          </a:xfrm>
          <a:custGeom>
            <a:avLst/>
            <a:gdLst/>
            <a:ahLst/>
            <a:cxnLst/>
            <a:rect l="l" t="t" r="r" b="b"/>
            <a:pathLst>
              <a:path w="581660" h="1244600">
                <a:moveTo>
                  <a:pt x="48158" y="0"/>
                </a:moveTo>
                <a:lnTo>
                  <a:pt x="0" y="26035"/>
                </a:lnTo>
                <a:lnTo>
                  <a:pt x="41275" y="121666"/>
                </a:lnTo>
                <a:lnTo>
                  <a:pt x="185762" y="299847"/>
                </a:lnTo>
                <a:lnTo>
                  <a:pt x="223608" y="498221"/>
                </a:lnTo>
                <a:lnTo>
                  <a:pt x="216725" y="650240"/>
                </a:lnTo>
                <a:lnTo>
                  <a:pt x="175450" y="877570"/>
                </a:lnTo>
                <a:lnTo>
                  <a:pt x="127279" y="1042670"/>
                </a:lnTo>
                <a:lnTo>
                  <a:pt x="63639" y="1086231"/>
                </a:lnTo>
                <a:lnTo>
                  <a:pt x="63639" y="1135380"/>
                </a:lnTo>
                <a:lnTo>
                  <a:pt x="249402" y="1173099"/>
                </a:lnTo>
                <a:lnTo>
                  <a:pt x="349199" y="1226693"/>
                </a:lnTo>
                <a:lnTo>
                  <a:pt x="423113" y="1244092"/>
                </a:lnTo>
                <a:lnTo>
                  <a:pt x="565861" y="1191895"/>
                </a:lnTo>
                <a:lnTo>
                  <a:pt x="581355" y="1164336"/>
                </a:lnTo>
                <a:lnTo>
                  <a:pt x="455879" y="1126744"/>
                </a:lnTo>
                <a:lnTo>
                  <a:pt x="223608" y="1120902"/>
                </a:lnTo>
                <a:lnTo>
                  <a:pt x="185762" y="1094867"/>
                </a:lnTo>
                <a:lnTo>
                  <a:pt x="206400" y="977519"/>
                </a:lnTo>
                <a:lnTo>
                  <a:pt x="264871" y="771906"/>
                </a:lnTo>
                <a:lnTo>
                  <a:pt x="302717" y="609727"/>
                </a:lnTo>
                <a:lnTo>
                  <a:pt x="285572" y="430149"/>
                </a:lnTo>
                <a:lnTo>
                  <a:pt x="223608" y="173863"/>
                </a:lnTo>
                <a:lnTo>
                  <a:pt x="168567" y="69596"/>
                </a:lnTo>
                <a:lnTo>
                  <a:pt x="137604" y="28956"/>
                </a:lnTo>
                <a:lnTo>
                  <a:pt x="481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9138" y="4170934"/>
            <a:ext cx="578485" cy="1244600"/>
          </a:xfrm>
          <a:custGeom>
            <a:avLst/>
            <a:gdLst/>
            <a:ahLst/>
            <a:cxnLst/>
            <a:rect l="l" t="t" r="r" b="b"/>
            <a:pathLst>
              <a:path w="578485" h="1244600">
                <a:moveTo>
                  <a:pt x="529932" y="0"/>
                </a:moveTo>
                <a:lnTo>
                  <a:pt x="440753" y="28956"/>
                </a:lnTo>
                <a:lnTo>
                  <a:pt x="409879" y="69596"/>
                </a:lnTo>
                <a:lnTo>
                  <a:pt x="358432" y="173863"/>
                </a:lnTo>
                <a:lnTo>
                  <a:pt x="294982" y="430149"/>
                </a:lnTo>
                <a:lnTo>
                  <a:pt x="277825" y="609727"/>
                </a:lnTo>
                <a:lnTo>
                  <a:pt x="313842" y="771906"/>
                </a:lnTo>
                <a:lnTo>
                  <a:pt x="372148" y="977519"/>
                </a:lnTo>
                <a:lnTo>
                  <a:pt x="392734" y="1094867"/>
                </a:lnTo>
                <a:lnTo>
                  <a:pt x="358432" y="1120902"/>
                </a:lnTo>
                <a:lnTo>
                  <a:pt x="125196" y="1126744"/>
                </a:lnTo>
                <a:lnTo>
                  <a:pt x="0" y="1164336"/>
                </a:lnTo>
                <a:lnTo>
                  <a:pt x="15430" y="1191895"/>
                </a:lnTo>
                <a:lnTo>
                  <a:pt x="157784" y="1244092"/>
                </a:lnTo>
                <a:lnTo>
                  <a:pt x="231520" y="1226693"/>
                </a:lnTo>
                <a:lnTo>
                  <a:pt x="329272" y="1173099"/>
                </a:lnTo>
                <a:lnTo>
                  <a:pt x="514502" y="1135380"/>
                </a:lnTo>
                <a:lnTo>
                  <a:pt x="514502" y="1086231"/>
                </a:lnTo>
                <a:lnTo>
                  <a:pt x="451040" y="1042670"/>
                </a:lnTo>
                <a:lnTo>
                  <a:pt x="403021" y="877570"/>
                </a:lnTo>
                <a:lnTo>
                  <a:pt x="361861" y="650240"/>
                </a:lnTo>
                <a:lnTo>
                  <a:pt x="358432" y="498221"/>
                </a:lnTo>
                <a:lnTo>
                  <a:pt x="392734" y="299847"/>
                </a:lnTo>
                <a:lnTo>
                  <a:pt x="535076" y="121666"/>
                </a:lnTo>
                <a:lnTo>
                  <a:pt x="577951" y="26035"/>
                </a:lnTo>
                <a:lnTo>
                  <a:pt x="529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41806" y="3330066"/>
            <a:ext cx="571500" cy="1087755"/>
          </a:xfrm>
          <a:custGeom>
            <a:avLst/>
            <a:gdLst/>
            <a:ahLst/>
            <a:cxnLst/>
            <a:rect l="l" t="t" r="r" b="b"/>
            <a:pathLst>
              <a:path w="571500" h="1087754">
                <a:moveTo>
                  <a:pt x="98348" y="0"/>
                </a:moveTo>
                <a:lnTo>
                  <a:pt x="12077" y="0"/>
                </a:lnTo>
                <a:lnTo>
                  <a:pt x="0" y="50673"/>
                </a:lnTo>
                <a:lnTo>
                  <a:pt x="98348" y="117348"/>
                </a:lnTo>
                <a:lnTo>
                  <a:pt x="258800" y="197104"/>
                </a:lnTo>
                <a:lnTo>
                  <a:pt x="362305" y="300101"/>
                </a:lnTo>
                <a:lnTo>
                  <a:pt x="453745" y="436372"/>
                </a:lnTo>
                <a:lnTo>
                  <a:pt x="503783" y="553847"/>
                </a:lnTo>
                <a:lnTo>
                  <a:pt x="486511" y="626364"/>
                </a:lnTo>
                <a:lnTo>
                  <a:pt x="386435" y="721995"/>
                </a:lnTo>
                <a:lnTo>
                  <a:pt x="253593" y="768350"/>
                </a:lnTo>
                <a:lnTo>
                  <a:pt x="141478" y="808990"/>
                </a:lnTo>
                <a:lnTo>
                  <a:pt x="124231" y="878586"/>
                </a:lnTo>
                <a:lnTo>
                  <a:pt x="220840" y="940943"/>
                </a:lnTo>
                <a:lnTo>
                  <a:pt x="294995" y="1027938"/>
                </a:lnTo>
                <a:lnTo>
                  <a:pt x="307060" y="1083056"/>
                </a:lnTo>
                <a:lnTo>
                  <a:pt x="345033" y="1087374"/>
                </a:lnTo>
                <a:lnTo>
                  <a:pt x="338175" y="1022096"/>
                </a:lnTo>
                <a:lnTo>
                  <a:pt x="270865" y="924941"/>
                </a:lnTo>
                <a:lnTo>
                  <a:pt x="196684" y="864108"/>
                </a:lnTo>
                <a:lnTo>
                  <a:pt x="215671" y="837946"/>
                </a:lnTo>
                <a:lnTo>
                  <a:pt x="369163" y="788670"/>
                </a:lnTo>
                <a:lnTo>
                  <a:pt x="515848" y="695960"/>
                </a:lnTo>
                <a:lnTo>
                  <a:pt x="565886" y="604520"/>
                </a:lnTo>
                <a:lnTo>
                  <a:pt x="571093" y="564007"/>
                </a:lnTo>
                <a:lnTo>
                  <a:pt x="533120" y="452374"/>
                </a:lnTo>
                <a:lnTo>
                  <a:pt x="467588" y="310261"/>
                </a:lnTo>
                <a:lnTo>
                  <a:pt x="350240" y="141986"/>
                </a:lnTo>
                <a:lnTo>
                  <a:pt x="227749" y="50673"/>
                </a:lnTo>
                <a:lnTo>
                  <a:pt x="983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17114" y="3473894"/>
            <a:ext cx="1349502" cy="9435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384551" y="4939831"/>
            <a:ext cx="1827530" cy="63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10"/>
              </a:lnSpc>
            </a:pP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Licence</a:t>
            </a:r>
            <a:r>
              <a:rPr sz="1400" b="1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International/</a:t>
            </a:r>
            <a:r>
              <a:rPr sz="14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Domestic  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07262" y="5740062"/>
            <a:ext cx="1006044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05"/>
              </a:lnSpc>
            </a:pP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Studen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770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510"/>
              </a:spcBef>
            </a:pPr>
            <a:r>
              <a:rPr sz="1900" b="1" spc="-5" dirty="0">
                <a:solidFill>
                  <a:srgbClr val="FFFFFF"/>
                </a:solidFill>
                <a:latin typeface="Arial Black"/>
                <a:cs typeface="Arial Black"/>
              </a:rPr>
              <a:t>COMPLIANCE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666759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sz="3200" spc="-5" dirty="0">
                <a:solidFill>
                  <a:srgbClr val="000000"/>
                </a:solidFill>
                <a:latin typeface="Arial"/>
                <a:cs typeface="Arial"/>
              </a:rPr>
              <a:t>Compliance </a:t>
            </a:r>
            <a:r>
              <a:rPr sz="3000" spc="-60" dirty="0">
                <a:solidFill>
                  <a:srgbClr val="000000"/>
                </a:solidFill>
                <a:latin typeface="Arial"/>
                <a:cs typeface="Arial"/>
              </a:rPr>
              <a:t>(You </a:t>
            </a:r>
            <a:r>
              <a:rPr sz="3000" b="1" dirty="0">
                <a:solidFill>
                  <a:srgbClr val="000000"/>
                </a:solidFill>
                <a:latin typeface="Arial"/>
                <a:cs typeface="Arial"/>
              </a:rPr>
              <a:t>&amp;</a:t>
            </a:r>
            <a:r>
              <a:rPr sz="30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0000"/>
                </a:solidFill>
                <a:latin typeface="Arial"/>
                <a:cs typeface="Arial"/>
              </a:rPr>
              <a:t>DIBP)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3564" y="2671826"/>
            <a:ext cx="671195" cy="542290"/>
          </a:xfrm>
          <a:custGeom>
            <a:avLst/>
            <a:gdLst/>
            <a:ahLst/>
            <a:cxnLst/>
            <a:rect l="l" t="t" r="r" b="b"/>
            <a:pathLst>
              <a:path w="671194" h="542289">
                <a:moveTo>
                  <a:pt x="257352" y="0"/>
                </a:moveTo>
                <a:lnTo>
                  <a:pt x="126961" y="34798"/>
                </a:lnTo>
                <a:lnTo>
                  <a:pt x="41173" y="107569"/>
                </a:lnTo>
                <a:lnTo>
                  <a:pt x="0" y="248538"/>
                </a:lnTo>
                <a:lnTo>
                  <a:pt x="15443" y="409956"/>
                </a:lnTo>
                <a:lnTo>
                  <a:pt x="89217" y="494284"/>
                </a:lnTo>
                <a:lnTo>
                  <a:pt x="183578" y="542163"/>
                </a:lnTo>
                <a:lnTo>
                  <a:pt x="308825" y="507364"/>
                </a:lnTo>
                <a:lnTo>
                  <a:pt x="403199" y="434594"/>
                </a:lnTo>
                <a:lnTo>
                  <a:pt x="435838" y="359028"/>
                </a:lnTo>
                <a:lnTo>
                  <a:pt x="557486" y="359028"/>
                </a:lnTo>
                <a:lnTo>
                  <a:pt x="444347" y="276098"/>
                </a:lnTo>
                <a:lnTo>
                  <a:pt x="444347" y="170052"/>
                </a:lnTo>
                <a:lnTo>
                  <a:pt x="413486" y="66801"/>
                </a:lnTo>
                <a:lnTo>
                  <a:pt x="349999" y="8636"/>
                </a:lnTo>
                <a:lnTo>
                  <a:pt x="257352" y="0"/>
                </a:lnTo>
                <a:close/>
              </a:path>
              <a:path w="671194" h="542289">
                <a:moveTo>
                  <a:pt x="557486" y="359028"/>
                </a:moveTo>
                <a:lnTo>
                  <a:pt x="435838" y="359028"/>
                </a:lnTo>
                <a:lnTo>
                  <a:pt x="576427" y="440436"/>
                </a:lnTo>
                <a:lnTo>
                  <a:pt x="633069" y="479678"/>
                </a:lnTo>
                <a:lnTo>
                  <a:pt x="670788" y="475361"/>
                </a:lnTo>
                <a:lnTo>
                  <a:pt x="655421" y="399669"/>
                </a:lnTo>
                <a:lnTo>
                  <a:pt x="571347" y="369188"/>
                </a:lnTo>
                <a:lnTo>
                  <a:pt x="557486" y="3590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882" y="3158870"/>
            <a:ext cx="406400" cy="876300"/>
          </a:xfrm>
          <a:custGeom>
            <a:avLst/>
            <a:gdLst/>
            <a:ahLst/>
            <a:cxnLst/>
            <a:rect l="l" t="t" r="r" b="b"/>
            <a:pathLst>
              <a:path w="406400" h="876300">
                <a:moveTo>
                  <a:pt x="101058" y="182752"/>
                </a:moveTo>
                <a:lnTo>
                  <a:pt x="131881" y="284225"/>
                </a:lnTo>
                <a:lnTo>
                  <a:pt x="143883" y="400176"/>
                </a:lnTo>
                <a:lnTo>
                  <a:pt x="116476" y="490092"/>
                </a:lnTo>
                <a:lnTo>
                  <a:pt x="65092" y="630808"/>
                </a:lnTo>
                <a:lnTo>
                  <a:pt x="0" y="768476"/>
                </a:lnTo>
                <a:lnTo>
                  <a:pt x="17128" y="827912"/>
                </a:lnTo>
                <a:lnTo>
                  <a:pt x="63378" y="862710"/>
                </a:lnTo>
                <a:lnTo>
                  <a:pt x="138739" y="875791"/>
                </a:lnTo>
                <a:lnTo>
                  <a:pt x="208970" y="858392"/>
                </a:lnTo>
                <a:lnTo>
                  <a:pt x="236598" y="833754"/>
                </a:lnTo>
                <a:lnTo>
                  <a:pt x="140454" y="833754"/>
                </a:lnTo>
                <a:lnTo>
                  <a:pt x="73652" y="812037"/>
                </a:lnTo>
                <a:lnTo>
                  <a:pt x="46245" y="787399"/>
                </a:lnTo>
                <a:lnTo>
                  <a:pt x="85641" y="687323"/>
                </a:lnTo>
                <a:lnTo>
                  <a:pt x="145585" y="527811"/>
                </a:lnTo>
                <a:lnTo>
                  <a:pt x="176420" y="390016"/>
                </a:lnTo>
                <a:lnTo>
                  <a:pt x="166146" y="265429"/>
                </a:lnTo>
                <a:lnTo>
                  <a:pt x="157573" y="227711"/>
                </a:lnTo>
                <a:lnTo>
                  <a:pt x="101058" y="182752"/>
                </a:lnTo>
                <a:close/>
              </a:path>
              <a:path w="406400" h="876300">
                <a:moveTo>
                  <a:pt x="399534" y="46481"/>
                </a:moveTo>
                <a:lnTo>
                  <a:pt x="316870" y="46481"/>
                </a:lnTo>
                <a:lnTo>
                  <a:pt x="349420" y="71119"/>
                </a:lnTo>
                <a:lnTo>
                  <a:pt x="366539" y="104393"/>
                </a:lnTo>
                <a:lnTo>
                  <a:pt x="248366" y="305942"/>
                </a:lnTo>
                <a:lnTo>
                  <a:pt x="207256" y="403098"/>
                </a:lnTo>
                <a:lnTo>
                  <a:pt x="190124" y="481456"/>
                </a:lnTo>
                <a:lnTo>
                  <a:pt x="196969" y="582929"/>
                </a:lnTo>
                <a:lnTo>
                  <a:pt x="244937" y="726439"/>
                </a:lnTo>
                <a:lnTo>
                  <a:pt x="248366" y="765555"/>
                </a:lnTo>
                <a:lnTo>
                  <a:pt x="219245" y="801877"/>
                </a:lnTo>
                <a:lnTo>
                  <a:pt x="140454" y="833754"/>
                </a:lnTo>
                <a:lnTo>
                  <a:pt x="236598" y="833754"/>
                </a:lnTo>
                <a:lnTo>
                  <a:pt x="272343" y="801877"/>
                </a:lnTo>
                <a:lnTo>
                  <a:pt x="296321" y="758316"/>
                </a:lnTo>
                <a:lnTo>
                  <a:pt x="292892" y="698880"/>
                </a:lnTo>
                <a:lnTo>
                  <a:pt x="234662" y="559688"/>
                </a:lnTo>
                <a:lnTo>
                  <a:pt x="234662" y="464057"/>
                </a:lnTo>
                <a:lnTo>
                  <a:pt x="253497" y="385699"/>
                </a:lnTo>
                <a:lnTo>
                  <a:pt x="315155" y="275589"/>
                </a:lnTo>
                <a:lnTo>
                  <a:pt x="405935" y="88518"/>
                </a:lnTo>
                <a:lnTo>
                  <a:pt x="399534" y="46481"/>
                </a:lnTo>
                <a:close/>
              </a:path>
              <a:path w="406400" h="876300">
                <a:moveTo>
                  <a:pt x="328858" y="0"/>
                </a:moveTo>
                <a:lnTo>
                  <a:pt x="258640" y="5841"/>
                </a:lnTo>
                <a:lnTo>
                  <a:pt x="181564" y="50800"/>
                </a:lnTo>
                <a:lnTo>
                  <a:pt x="104487" y="120395"/>
                </a:lnTo>
                <a:lnTo>
                  <a:pt x="125036" y="194309"/>
                </a:lnTo>
                <a:lnTo>
                  <a:pt x="191838" y="208787"/>
                </a:lnTo>
                <a:lnTo>
                  <a:pt x="253497" y="195833"/>
                </a:lnTo>
                <a:lnTo>
                  <a:pt x="289463" y="178434"/>
                </a:lnTo>
                <a:lnTo>
                  <a:pt x="292685" y="168275"/>
                </a:lnTo>
                <a:lnTo>
                  <a:pt x="196969" y="168275"/>
                </a:lnTo>
                <a:lnTo>
                  <a:pt x="166146" y="143637"/>
                </a:lnTo>
                <a:lnTo>
                  <a:pt x="155872" y="130555"/>
                </a:lnTo>
                <a:lnTo>
                  <a:pt x="207256" y="76962"/>
                </a:lnTo>
                <a:lnTo>
                  <a:pt x="260355" y="49402"/>
                </a:lnTo>
                <a:lnTo>
                  <a:pt x="316870" y="46481"/>
                </a:lnTo>
                <a:lnTo>
                  <a:pt x="399534" y="46481"/>
                </a:lnTo>
                <a:lnTo>
                  <a:pt x="399089" y="43561"/>
                </a:lnTo>
                <a:lnTo>
                  <a:pt x="328858" y="0"/>
                </a:lnTo>
                <a:close/>
              </a:path>
              <a:path w="406400" h="876300">
                <a:moveTo>
                  <a:pt x="239793" y="92837"/>
                </a:moveTo>
                <a:lnTo>
                  <a:pt x="238079" y="130555"/>
                </a:lnTo>
                <a:lnTo>
                  <a:pt x="231233" y="165353"/>
                </a:lnTo>
                <a:lnTo>
                  <a:pt x="196969" y="168275"/>
                </a:lnTo>
                <a:lnTo>
                  <a:pt x="292685" y="168275"/>
                </a:lnTo>
                <a:lnTo>
                  <a:pt x="308310" y="118999"/>
                </a:lnTo>
                <a:lnTo>
                  <a:pt x="274058" y="94361"/>
                </a:lnTo>
                <a:lnTo>
                  <a:pt x="239793" y="928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9401" y="3292347"/>
            <a:ext cx="564515" cy="1093470"/>
          </a:xfrm>
          <a:custGeom>
            <a:avLst/>
            <a:gdLst/>
            <a:ahLst/>
            <a:cxnLst/>
            <a:rect l="l" t="t" r="r" b="b"/>
            <a:pathLst>
              <a:path w="564515" h="1093470">
                <a:moveTo>
                  <a:pt x="235648" y="0"/>
                </a:moveTo>
                <a:lnTo>
                  <a:pt x="178879" y="46354"/>
                </a:lnTo>
                <a:lnTo>
                  <a:pt x="165125" y="123189"/>
                </a:lnTo>
                <a:lnTo>
                  <a:pt x="161683" y="230504"/>
                </a:lnTo>
                <a:lnTo>
                  <a:pt x="206400" y="403097"/>
                </a:lnTo>
                <a:lnTo>
                  <a:pt x="213283" y="539369"/>
                </a:lnTo>
                <a:lnTo>
                  <a:pt x="184048" y="642238"/>
                </a:lnTo>
                <a:lnTo>
                  <a:pt x="99758" y="762634"/>
                </a:lnTo>
                <a:lnTo>
                  <a:pt x="24079" y="861187"/>
                </a:lnTo>
                <a:lnTo>
                  <a:pt x="0" y="949706"/>
                </a:lnTo>
                <a:lnTo>
                  <a:pt x="24079" y="1035176"/>
                </a:lnTo>
                <a:lnTo>
                  <a:pt x="103200" y="1093215"/>
                </a:lnTo>
                <a:lnTo>
                  <a:pt x="215011" y="1090295"/>
                </a:lnTo>
                <a:lnTo>
                  <a:pt x="335407" y="1041019"/>
                </a:lnTo>
                <a:lnTo>
                  <a:pt x="448932" y="924940"/>
                </a:lnTo>
                <a:lnTo>
                  <a:pt x="510857" y="774191"/>
                </a:lnTo>
                <a:lnTo>
                  <a:pt x="564159" y="549528"/>
                </a:lnTo>
                <a:lnTo>
                  <a:pt x="534949" y="282701"/>
                </a:lnTo>
                <a:lnTo>
                  <a:pt x="455815" y="113029"/>
                </a:lnTo>
                <a:lnTo>
                  <a:pt x="409371" y="46354"/>
                </a:lnTo>
                <a:lnTo>
                  <a:pt x="319925" y="4317"/>
                </a:lnTo>
                <a:lnTo>
                  <a:pt x="235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8320" y="3324225"/>
            <a:ext cx="815340" cy="661670"/>
          </a:xfrm>
          <a:custGeom>
            <a:avLst/>
            <a:gdLst/>
            <a:ahLst/>
            <a:cxnLst/>
            <a:rect l="l" t="t" r="r" b="b"/>
            <a:pathLst>
              <a:path w="815340" h="661670">
                <a:moveTo>
                  <a:pt x="246506" y="308101"/>
                </a:moveTo>
                <a:lnTo>
                  <a:pt x="155143" y="308101"/>
                </a:lnTo>
                <a:lnTo>
                  <a:pt x="244779" y="384810"/>
                </a:lnTo>
                <a:lnTo>
                  <a:pt x="349923" y="543941"/>
                </a:lnTo>
                <a:lnTo>
                  <a:pt x="477481" y="652399"/>
                </a:lnTo>
                <a:lnTo>
                  <a:pt x="548157" y="661162"/>
                </a:lnTo>
                <a:lnTo>
                  <a:pt x="634339" y="614807"/>
                </a:lnTo>
                <a:lnTo>
                  <a:pt x="656839" y="575818"/>
                </a:lnTo>
                <a:lnTo>
                  <a:pt x="505053" y="575818"/>
                </a:lnTo>
                <a:lnTo>
                  <a:pt x="417144" y="512191"/>
                </a:lnTo>
                <a:lnTo>
                  <a:pt x="310273" y="380492"/>
                </a:lnTo>
                <a:lnTo>
                  <a:pt x="246506" y="308101"/>
                </a:lnTo>
                <a:close/>
              </a:path>
              <a:path w="815340" h="661670">
                <a:moveTo>
                  <a:pt x="792924" y="0"/>
                </a:moveTo>
                <a:lnTo>
                  <a:pt x="711911" y="14477"/>
                </a:lnTo>
                <a:lnTo>
                  <a:pt x="663638" y="73787"/>
                </a:lnTo>
                <a:lnTo>
                  <a:pt x="636066" y="167766"/>
                </a:lnTo>
                <a:lnTo>
                  <a:pt x="656742" y="305307"/>
                </a:lnTo>
                <a:lnTo>
                  <a:pt x="653300" y="409448"/>
                </a:lnTo>
                <a:lnTo>
                  <a:pt x="611924" y="506349"/>
                </a:lnTo>
                <a:lnTo>
                  <a:pt x="548157" y="558419"/>
                </a:lnTo>
                <a:lnTo>
                  <a:pt x="505053" y="575818"/>
                </a:lnTo>
                <a:lnTo>
                  <a:pt x="656839" y="575818"/>
                </a:lnTo>
                <a:lnTo>
                  <a:pt x="687768" y="522224"/>
                </a:lnTo>
                <a:lnTo>
                  <a:pt x="751547" y="403606"/>
                </a:lnTo>
                <a:lnTo>
                  <a:pt x="786028" y="287908"/>
                </a:lnTo>
                <a:lnTo>
                  <a:pt x="815327" y="146050"/>
                </a:lnTo>
                <a:lnTo>
                  <a:pt x="792924" y="0"/>
                </a:lnTo>
                <a:close/>
              </a:path>
              <a:path w="815340" h="661670">
                <a:moveTo>
                  <a:pt x="34480" y="231521"/>
                </a:moveTo>
                <a:lnTo>
                  <a:pt x="0" y="250316"/>
                </a:lnTo>
                <a:lnTo>
                  <a:pt x="34480" y="322580"/>
                </a:lnTo>
                <a:lnTo>
                  <a:pt x="115493" y="341375"/>
                </a:lnTo>
                <a:lnTo>
                  <a:pt x="155143" y="308101"/>
                </a:lnTo>
                <a:lnTo>
                  <a:pt x="246506" y="308101"/>
                </a:lnTo>
                <a:lnTo>
                  <a:pt x="217195" y="274827"/>
                </a:lnTo>
                <a:lnTo>
                  <a:pt x="201255" y="261874"/>
                </a:lnTo>
                <a:lnTo>
                  <a:pt x="96532" y="261874"/>
                </a:lnTo>
                <a:lnTo>
                  <a:pt x="34480" y="231521"/>
                </a:lnTo>
                <a:close/>
              </a:path>
              <a:path w="815340" h="661670">
                <a:moveTo>
                  <a:pt x="160312" y="228600"/>
                </a:moveTo>
                <a:lnTo>
                  <a:pt x="115493" y="250316"/>
                </a:lnTo>
                <a:lnTo>
                  <a:pt x="96532" y="261874"/>
                </a:lnTo>
                <a:lnTo>
                  <a:pt x="201255" y="261874"/>
                </a:lnTo>
                <a:lnTo>
                  <a:pt x="160312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7414" y="4170934"/>
            <a:ext cx="581660" cy="1244600"/>
          </a:xfrm>
          <a:custGeom>
            <a:avLst/>
            <a:gdLst/>
            <a:ahLst/>
            <a:cxnLst/>
            <a:rect l="l" t="t" r="r" b="b"/>
            <a:pathLst>
              <a:path w="581660" h="1244600">
                <a:moveTo>
                  <a:pt x="48158" y="0"/>
                </a:moveTo>
                <a:lnTo>
                  <a:pt x="0" y="26035"/>
                </a:lnTo>
                <a:lnTo>
                  <a:pt x="41275" y="121666"/>
                </a:lnTo>
                <a:lnTo>
                  <a:pt x="185762" y="299847"/>
                </a:lnTo>
                <a:lnTo>
                  <a:pt x="223608" y="498221"/>
                </a:lnTo>
                <a:lnTo>
                  <a:pt x="216725" y="650240"/>
                </a:lnTo>
                <a:lnTo>
                  <a:pt x="175450" y="877570"/>
                </a:lnTo>
                <a:lnTo>
                  <a:pt x="127279" y="1042670"/>
                </a:lnTo>
                <a:lnTo>
                  <a:pt x="63639" y="1086231"/>
                </a:lnTo>
                <a:lnTo>
                  <a:pt x="63639" y="1135380"/>
                </a:lnTo>
                <a:lnTo>
                  <a:pt x="249402" y="1173099"/>
                </a:lnTo>
                <a:lnTo>
                  <a:pt x="349199" y="1226693"/>
                </a:lnTo>
                <a:lnTo>
                  <a:pt x="423113" y="1244092"/>
                </a:lnTo>
                <a:lnTo>
                  <a:pt x="565861" y="1191895"/>
                </a:lnTo>
                <a:lnTo>
                  <a:pt x="581355" y="1164336"/>
                </a:lnTo>
                <a:lnTo>
                  <a:pt x="455879" y="1126744"/>
                </a:lnTo>
                <a:lnTo>
                  <a:pt x="223608" y="1120902"/>
                </a:lnTo>
                <a:lnTo>
                  <a:pt x="185762" y="1094867"/>
                </a:lnTo>
                <a:lnTo>
                  <a:pt x="206400" y="977519"/>
                </a:lnTo>
                <a:lnTo>
                  <a:pt x="264871" y="771906"/>
                </a:lnTo>
                <a:lnTo>
                  <a:pt x="302717" y="609727"/>
                </a:lnTo>
                <a:lnTo>
                  <a:pt x="285572" y="430149"/>
                </a:lnTo>
                <a:lnTo>
                  <a:pt x="223608" y="173863"/>
                </a:lnTo>
                <a:lnTo>
                  <a:pt x="168567" y="69596"/>
                </a:lnTo>
                <a:lnTo>
                  <a:pt x="137604" y="28956"/>
                </a:lnTo>
                <a:lnTo>
                  <a:pt x="481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9138" y="4170934"/>
            <a:ext cx="578485" cy="1244600"/>
          </a:xfrm>
          <a:custGeom>
            <a:avLst/>
            <a:gdLst/>
            <a:ahLst/>
            <a:cxnLst/>
            <a:rect l="l" t="t" r="r" b="b"/>
            <a:pathLst>
              <a:path w="578485" h="1244600">
                <a:moveTo>
                  <a:pt x="529932" y="0"/>
                </a:moveTo>
                <a:lnTo>
                  <a:pt x="440753" y="28956"/>
                </a:lnTo>
                <a:lnTo>
                  <a:pt x="409879" y="69596"/>
                </a:lnTo>
                <a:lnTo>
                  <a:pt x="358432" y="173863"/>
                </a:lnTo>
                <a:lnTo>
                  <a:pt x="294982" y="430149"/>
                </a:lnTo>
                <a:lnTo>
                  <a:pt x="277825" y="609727"/>
                </a:lnTo>
                <a:lnTo>
                  <a:pt x="313842" y="771906"/>
                </a:lnTo>
                <a:lnTo>
                  <a:pt x="372148" y="977519"/>
                </a:lnTo>
                <a:lnTo>
                  <a:pt x="392734" y="1094867"/>
                </a:lnTo>
                <a:lnTo>
                  <a:pt x="358432" y="1120902"/>
                </a:lnTo>
                <a:lnTo>
                  <a:pt x="125196" y="1126744"/>
                </a:lnTo>
                <a:lnTo>
                  <a:pt x="0" y="1164336"/>
                </a:lnTo>
                <a:lnTo>
                  <a:pt x="15430" y="1191895"/>
                </a:lnTo>
                <a:lnTo>
                  <a:pt x="157784" y="1244092"/>
                </a:lnTo>
                <a:lnTo>
                  <a:pt x="231520" y="1226693"/>
                </a:lnTo>
                <a:lnTo>
                  <a:pt x="329272" y="1173099"/>
                </a:lnTo>
                <a:lnTo>
                  <a:pt x="514502" y="1135380"/>
                </a:lnTo>
                <a:lnTo>
                  <a:pt x="514502" y="1086231"/>
                </a:lnTo>
                <a:lnTo>
                  <a:pt x="451040" y="1042670"/>
                </a:lnTo>
                <a:lnTo>
                  <a:pt x="403021" y="877570"/>
                </a:lnTo>
                <a:lnTo>
                  <a:pt x="361861" y="650240"/>
                </a:lnTo>
                <a:lnTo>
                  <a:pt x="358432" y="498221"/>
                </a:lnTo>
                <a:lnTo>
                  <a:pt x="392734" y="299847"/>
                </a:lnTo>
                <a:lnTo>
                  <a:pt x="535076" y="121666"/>
                </a:lnTo>
                <a:lnTo>
                  <a:pt x="577951" y="26035"/>
                </a:lnTo>
                <a:lnTo>
                  <a:pt x="529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1806" y="3330066"/>
            <a:ext cx="571500" cy="1087755"/>
          </a:xfrm>
          <a:custGeom>
            <a:avLst/>
            <a:gdLst/>
            <a:ahLst/>
            <a:cxnLst/>
            <a:rect l="l" t="t" r="r" b="b"/>
            <a:pathLst>
              <a:path w="571500" h="1087754">
                <a:moveTo>
                  <a:pt x="98348" y="0"/>
                </a:moveTo>
                <a:lnTo>
                  <a:pt x="12077" y="0"/>
                </a:lnTo>
                <a:lnTo>
                  <a:pt x="0" y="50673"/>
                </a:lnTo>
                <a:lnTo>
                  <a:pt x="98348" y="117348"/>
                </a:lnTo>
                <a:lnTo>
                  <a:pt x="258800" y="197104"/>
                </a:lnTo>
                <a:lnTo>
                  <a:pt x="362305" y="300101"/>
                </a:lnTo>
                <a:lnTo>
                  <a:pt x="453745" y="436372"/>
                </a:lnTo>
                <a:lnTo>
                  <a:pt x="503783" y="553847"/>
                </a:lnTo>
                <a:lnTo>
                  <a:pt x="486511" y="626364"/>
                </a:lnTo>
                <a:lnTo>
                  <a:pt x="386435" y="721995"/>
                </a:lnTo>
                <a:lnTo>
                  <a:pt x="253593" y="768350"/>
                </a:lnTo>
                <a:lnTo>
                  <a:pt x="141478" y="808990"/>
                </a:lnTo>
                <a:lnTo>
                  <a:pt x="124231" y="878586"/>
                </a:lnTo>
                <a:lnTo>
                  <a:pt x="220840" y="940943"/>
                </a:lnTo>
                <a:lnTo>
                  <a:pt x="294995" y="1027938"/>
                </a:lnTo>
                <a:lnTo>
                  <a:pt x="307060" y="1083056"/>
                </a:lnTo>
                <a:lnTo>
                  <a:pt x="345033" y="1087374"/>
                </a:lnTo>
                <a:lnTo>
                  <a:pt x="338175" y="1022096"/>
                </a:lnTo>
                <a:lnTo>
                  <a:pt x="270865" y="924941"/>
                </a:lnTo>
                <a:lnTo>
                  <a:pt x="196684" y="864108"/>
                </a:lnTo>
                <a:lnTo>
                  <a:pt x="215671" y="837946"/>
                </a:lnTo>
                <a:lnTo>
                  <a:pt x="369163" y="788670"/>
                </a:lnTo>
                <a:lnTo>
                  <a:pt x="515848" y="695960"/>
                </a:lnTo>
                <a:lnTo>
                  <a:pt x="565886" y="604520"/>
                </a:lnTo>
                <a:lnTo>
                  <a:pt x="571093" y="564007"/>
                </a:lnTo>
                <a:lnTo>
                  <a:pt x="533120" y="452374"/>
                </a:lnTo>
                <a:lnTo>
                  <a:pt x="467588" y="310261"/>
                </a:lnTo>
                <a:lnTo>
                  <a:pt x="350240" y="141986"/>
                </a:lnTo>
                <a:lnTo>
                  <a:pt x="227749" y="50673"/>
                </a:lnTo>
                <a:lnTo>
                  <a:pt x="983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71700" y="2620505"/>
            <a:ext cx="0" cy="284480"/>
          </a:xfrm>
          <a:custGeom>
            <a:avLst/>
            <a:gdLst/>
            <a:ahLst/>
            <a:cxnLst/>
            <a:rect l="l" t="t" r="r" b="b"/>
            <a:pathLst>
              <a:path h="284480">
                <a:moveTo>
                  <a:pt x="0" y="0"/>
                </a:moveTo>
                <a:lnTo>
                  <a:pt x="0" y="284196"/>
                </a:lnTo>
              </a:path>
            </a:pathLst>
          </a:custGeom>
          <a:ln w="225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60447" y="2893580"/>
            <a:ext cx="212090" cy="131445"/>
          </a:xfrm>
          <a:custGeom>
            <a:avLst/>
            <a:gdLst/>
            <a:ahLst/>
            <a:cxnLst/>
            <a:rect l="l" t="t" r="r" b="b"/>
            <a:pathLst>
              <a:path w="212089" h="131444">
                <a:moveTo>
                  <a:pt x="22506" y="0"/>
                </a:moveTo>
                <a:lnTo>
                  <a:pt x="0" y="4633"/>
                </a:lnTo>
                <a:lnTo>
                  <a:pt x="4482" y="11120"/>
                </a:lnTo>
                <a:lnTo>
                  <a:pt x="11253" y="24712"/>
                </a:lnTo>
                <a:lnTo>
                  <a:pt x="42786" y="66724"/>
                </a:lnTo>
                <a:lnTo>
                  <a:pt x="105884" y="113400"/>
                </a:lnTo>
                <a:lnTo>
                  <a:pt x="155442" y="126714"/>
                </a:lnTo>
                <a:lnTo>
                  <a:pt x="211769" y="131162"/>
                </a:lnTo>
                <a:lnTo>
                  <a:pt x="211769" y="108952"/>
                </a:lnTo>
                <a:lnTo>
                  <a:pt x="155442" y="104534"/>
                </a:lnTo>
                <a:lnTo>
                  <a:pt x="114881" y="91128"/>
                </a:lnTo>
                <a:lnTo>
                  <a:pt x="56327" y="53441"/>
                </a:lnTo>
                <a:lnTo>
                  <a:pt x="29276" y="15754"/>
                </a:lnTo>
                <a:lnTo>
                  <a:pt x="22506" y="2471"/>
                </a:lnTo>
                <a:lnTo>
                  <a:pt x="225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72217" y="2884931"/>
            <a:ext cx="216535" cy="140335"/>
          </a:xfrm>
          <a:custGeom>
            <a:avLst/>
            <a:gdLst/>
            <a:ahLst/>
            <a:cxnLst/>
            <a:rect l="l" t="t" r="r" b="b"/>
            <a:pathLst>
              <a:path w="216535" h="140335">
                <a:moveTo>
                  <a:pt x="207256" y="0"/>
                </a:moveTo>
                <a:lnTo>
                  <a:pt x="198259" y="2162"/>
                </a:lnTo>
                <a:lnTo>
                  <a:pt x="193746" y="8649"/>
                </a:lnTo>
                <a:lnTo>
                  <a:pt x="193746" y="11120"/>
                </a:lnTo>
                <a:lnTo>
                  <a:pt x="186975" y="24403"/>
                </a:lnTo>
                <a:lnTo>
                  <a:pt x="157699" y="59928"/>
                </a:lnTo>
                <a:lnTo>
                  <a:pt x="96888" y="99777"/>
                </a:lnTo>
                <a:lnTo>
                  <a:pt x="56327" y="113184"/>
                </a:lnTo>
                <a:lnTo>
                  <a:pt x="0" y="117601"/>
                </a:lnTo>
                <a:lnTo>
                  <a:pt x="0" y="139812"/>
                </a:lnTo>
                <a:lnTo>
                  <a:pt x="56327" y="135363"/>
                </a:lnTo>
                <a:lnTo>
                  <a:pt x="105884" y="122049"/>
                </a:lnTo>
                <a:lnTo>
                  <a:pt x="141932" y="99777"/>
                </a:lnTo>
                <a:lnTo>
                  <a:pt x="191489" y="55294"/>
                </a:lnTo>
                <a:lnTo>
                  <a:pt x="211769" y="19770"/>
                </a:lnTo>
                <a:lnTo>
                  <a:pt x="216283" y="13283"/>
                </a:lnTo>
                <a:lnTo>
                  <a:pt x="214026" y="4324"/>
                </a:lnTo>
                <a:lnTo>
                  <a:pt x="2072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77232" y="2600735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316"/>
                </a:lnTo>
              </a:path>
            </a:pathLst>
          </a:custGeom>
          <a:ln w="22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62704" y="2600735"/>
            <a:ext cx="414655" cy="31115"/>
          </a:xfrm>
          <a:custGeom>
            <a:avLst/>
            <a:gdLst/>
            <a:ahLst/>
            <a:cxnLst/>
            <a:rect l="l" t="t" r="r" b="b"/>
            <a:pathLst>
              <a:path w="414654" h="31114">
                <a:moveTo>
                  <a:pt x="414512" y="0"/>
                </a:moveTo>
                <a:lnTo>
                  <a:pt x="8996" y="8649"/>
                </a:lnTo>
                <a:lnTo>
                  <a:pt x="1157" y="16395"/>
                </a:lnTo>
                <a:lnTo>
                  <a:pt x="0" y="19770"/>
                </a:lnTo>
                <a:lnTo>
                  <a:pt x="2225" y="26566"/>
                </a:lnTo>
                <a:lnTo>
                  <a:pt x="8996" y="30890"/>
                </a:lnTo>
                <a:lnTo>
                  <a:pt x="20249" y="19770"/>
                </a:lnTo>
                <a:lnTo>
                  <a:pt x="414512" y="19770"/>
                </a:lnTo>
                <a:lnTo>
                  <a:pt x="414512" y="0"/>
                </a:lnTo>
                <a:close/>
              </a:path>
              <a:path w="414654" h="31114">
                <a:moveTo>
                  <a:pt x="414512" y="19770"/>
                </a:moveTo>
                <a:lnTo>
                  <a:pt x="20249" y="19770"/>
                </a:lnTo>
                <a:lnTo>
                  <a:pt x="8996" y="30890"/>
                </a:lnTo>
                <a:lnTo>
                  <a:pt x="414512" y="21932"/>
                </a:lnTo>
                <a:lnTo>
                  <a:pt x="414512" y="19770"/>
                </a:lnTo>
                <a:close/>
              </a:path>
              <a:path w="414654" h="31114">
                <a:moveTo>
                  <a:pt x="8996" y="8649"/>
                </a:moveTo>
                <a:lnTo>
                  <a:pt x="2225" y="13283"/>
                </a:lnTo>
                <a:lnTo>
                  <a:pt x="1157" y="16395"/>
                </a:lnTo>
                <a:lnTo>
                  <a:pt x="8996" y="86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94591" y="2276381"/>
            <a:ext cx="930910" cy="508634"/>
          </a:xfrm>
          <a:custGeom>
            <a:avLst/>
            <a:gdLst/>
            <a:ahLst/>
            <a:cxnLst/>
            <a:rect l="l" t="t" r="r" b="b"/>
            <a:pathLst>
              <a:path w="930910" h="508635">
                <a:moveTo>
                  <a:pt x="547463" y="0"/>
                </a:moveTo>
                <a:lnTo>
                  <a:pt x="0" y="259792"/>
                </a:lnTo>
                <a:lnTo>
                  <a:pt x="277109" y="508463"/>
                </a:lnTo>
                <a:lnTo>
                  <a:pt x="277109" y="413011"/>
                </a:lnTo>
                <a:lnTo>
                  <a:pt x="281623" y="406523"/>
                </a:lnTo>
                <a:lnTo>
                  <a:pt x="292876" y="392931"/>
                </a:lnTo>
                <a:lnTo>
                  <a:pt x="310899" y="377486"/>
                </a:lnTo>
                <a:lnTo>
                  <a:pt x="335693" y="362041"/>
                </a:lnTo>
                <a:lnTo>
                  <a:pt x="367227" y="353082"/>
                </a:lnTo>
                <a:lnTo>
                  <a:pt x="563230" y="353082"/>
                </a:lnTo>
                <a:lnTo>
                  <a:pt x="592538" y="348758"/>
                </a:lnTo>
                <a:lnTo>
                  <a:pt x="889296" y="348758"/>
                </a:lnTo>
                <a:lnTo>
                  <a:pt x="547463" y="0"/>
                </a:lnTo>
                <a:close/>
              </a:path>
              <a:path w="930910" h="508635">
                <a:moveTo>
                  <a:pt x="889296" y="348758"/>
                </a:moveTo>
                <a:lnTo>
                  <a:pt x="592538" y="348758"/>
                </a:lnTo>
                <a:lnTo>
                  <a:pt x="626328" y="357407"/>
                </a:lnTo>
                <a:lnTo>
                  <a:pt x="657862" y="379648"/>
                </a:lnTo>
                <a:lnTo>
                  <a:pt x="689396" y="419807"/>
                </a:lnTo>
                <a:lnTo>
                  <a:pt x="691652" y="455331"/>
                </a:lnTo>
                <a:lnTo>
                  <a:pt x="691652" y="484060"/>
                </a:lnTo>
                <a:lnTo>
                  <a:pt x="689396" y="501976"/>
                </a:lnTo>
                <a:lnTo>
                  <a:pt x="689396" y="508463"/>
                </a:lnTo>
                <a:lnTo>
                  <a:pt x="930473" y="390769"/>
                </a:lnTo>
                <a:lnTo>
                  <a:pt x="889296" y="348758"/>
                </a:lnTo>
                <a:close/>
              </a:path>
              <a:path w="930910" h="508635">
                <a:moveTo>
                  <a:pt x="563230" y="353082"/>
                </a:moveTo>
                <a:lnTo>
                  <a:pt x="403274" y="353082"/>
                </a:lnTo>
                <a:lnTo>
                  <a:pt x="443835" y="370999"/>
                </a:lnTo>
                <a:lnTo>
                  <a:pt x="488879" y="408686"/>
                </a:lnTo>
                <a:lnTo>
                  <a:pt x="497906" y="397565"/>
                </a:lnTo>
                <a:lnTo>
                  <a:pt x="513673" y="379648"/>
                </a:lnTo>
                <a:lnTo>
                  <a:pt x="536210" y="364203"/>
                </a:lnTo>
                <a:lnTo>
                  <a:pt x="563230" y="353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58587" y="2800509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874"/>
                </a:lnTo>
              </a:path>
            </a:pathLst>
          </a:custGeom>
          <a:ln w="29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20244" y="3046954"/>
            <a:ext cx="1090295" cy="3029585"/>
          </a:xfrm>
          <a:custGeom>
            <a:avLst/>
            <a:gdLst/>
            <a:ahLst/>
            <a:cxnLst/>
            <a:rect l="l" t="t" r="r" b="b"/>
            <a:pathLst>
              <a:path w="1090295" h="3029585">
                <a:moveTo>
                  <a:pt x="1045350" y="1470096"/>
                </a:moveTo>
                <a:lnTo>
                  <a:pt x="58576" y="1470096"/>
                </a:lnTo>
                <a:lnTo>
                  <a:pt x="58576" y="3029005"/>
                </a:lnTo>
                <a:lnTo>
                  <a:pt x="1045350" y="3029005"/>
                </a:lnTo>
                <a:lnTo>
                  <a:pt x="1045350" y="1470096"/>
                </a:lnTo>
                <a:close/>
              </a:path>
              <a:path w="1090295" h="3029585">
                <a:moveTo>
                  <a:pt x="385246" y="0"/>
                </a:moveTo>
                <a:lnTo>
                  <a:pt x="378507" y="6672"/>
                </a:lnTo>
                <a:lnTo>
                  <a:pt x="344685" y="28882"/>
                </a:lnTo>
                <a:lnTo>
                  <a:pt x="317665" y="42196"/>
                </a:lnTo>
                <a:lnTo>
                  <a:pt x="288376" y="57735"/>
                </a:lnTo>
                <a:lnTo>
                  <a:pt x="256833" y="73273"/>
                </a:lnTo>
                <a:lnTo>
                  <a:pt x="223040" y="91035"/>
                </a:lnTo>
                <a:lnTo>
                  <a:pt x="186992" y="106604"/>
                </a:lnTo>
                <a:lnTo>
                  <a:pt x="150945" y="124366"/>
                </a:lnTo>
                <a:lnTo>
                  <a:pt x="117152" y="139904"/>
                </a:lnTo>
                <a:lnTo>
                  <a:pt x="85612" y="153218"/>
                </a:lnTo>
                <a:lnTo>
                  <a:pt x="58576" y="166563"/>
                </a:lnTo>
                <a:lnTo>
                  <a:pt x="33795" y="177653"/>
                </a:lnTo>
                <a:lnTo>
                  <a:pt x="15770" y="186550"/>
                </a:lnTo>
                <a:lnTo>
                  <a:pt x="4505" y="190967"/>
                </a:lnTo>
                <a:lnTo>
                  <a:pt x="0" y="193191"/>
                </a:lnTo>
                <a:lnTo>
                  <a:pt x="0" y="1470096"/>
                </a:lnTo>
                <a:lnTo>
                  <a:pt x="1089775" y="1470096"/>
                </a:lnTo>
                <a:lnTo>
                  <a:pt x="1089775" y="182468"/>
                </a:lnTo>
                <a:lnTo>
                  <a:pt x="1083654" y="179877"/>
                </a:lnTo>
                <a:lnTo>
                  <a:pt x="1061148" y="170981"/>
                </a:lnTo>
                <a:lnTo>
                  <a:pt x="1034097" y="159891"/>
                </a:lnTo>
                <a:lnTo>
                  <a:pt x="1004820" y="148801"/>
                </a:lnTo>
                <a:lnTo>
                  <a:pt x="975512" y="135456"/>
                </a:lnTo>
                <a:lnTo>
                  <a:pt x="941722" y="122142"/>
                </a:lnTo>
                <a:lnTo>
                  <a:pt x="910188" y="108828"/>
                </a:lnTo>
                <a:lnTo>
                  <a:pt x="842607" y="82169"/>
                </a:lnTo>
                <a:lnTo>
                  <a:pt x="813300" y="68855"/>
                </a:lnTo>
                <a:lnTo>
                  <a:pt x="784023" y="53286"/>
                </a:lnTo>
                <a:lnTo>
                  <a:pt x="779569" y="51093"/>
                </a:lnTo>
                <a:lnTo>
                  <a:pt x="551972" y="51093"/>
                </a:lnTo>
                <a:lnTo>
                  <a:pt x="491131" y="48869"/>
                </a:lnTo>
                <a:lnTo>
                  <a:pt x="446087" y="42196"/>
                </a:lnTo>
                <a:lnTo>
                  <a:pt x="398756" y="24434"/>
                </a:lnTo>
                <a:lnTo>
                  <a:pt x="385246" y="8896"/>
                </a:lnTo>
                <a:lnTo>
                  <a:pt x="385246" y="0"/>
                </a:lnTo>
                <a:close/>
              </a:path>
              <a:path w="1090295" h="3029585">
                <a:moveTo>
                  <a:pt x="705158" y="4448"/>
                </a:moveTo>
                <a:lnTo>
                  <a:pt x="705158" y="11120"/>
                </a:lnTo>
                <a:lnTo>
                  <a:pt x="707415" y="19986"/>
                </a:lnTo>
                <a:lnTo>
                  <a:pt x="705158" y="26658"/>
                </a:lnTo>
                <a:lnTo>
                  <a:pt x="655601" y="46645"/>
                </a:lnTo>
                <a:lnTo>
                  <a:pt x="612814" y="48869"/>
                </a:lnTo>
                <a:lnTo>
                  <a:pt x="551972" y="51093"/>
                </a:lnTo>
                <a:lnTo>
                  <a:pt x="779569" y="51093"/>
                </a:lnTo>
                <a:lnTo>
                  <a:pt x="734465" y="28882"/>
                </a:lnTo>
                <a:lnTo>
                  <a:pt x="718699" y="15538"/>
                </a:lnTo>
                <a:lnTo>
                  <a:pt x="705158" y="44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15739" y="4501512"/>
            <a:ext cx="22860" cy="11430"/>
          </a:xfrm>
          <a:custGeom>
            <a:avLst/>
            <a:gdLst/>
            <a:ahLst/>
            <a:cxnLst/>
            <a:rect l="l" t="t" r="r" b="b"/>
            <a:pathLst>
              <a:path w="22860" h="11429">
                <a:moveTo>
                  <a:pt x="11264" y="0"/>
                </a:moveTo>
                <a:lnTo>
                  <a:pt x="4505" y="4417"/>
                </a:lnTo>
                <a:lnTo>
                  <a:pt x="0" y="11089"/>
                </a:lnTo>
                <a:lnTo>
                  <a:pt x="22529" y="11089"/>
                </a:lnTo>
                <a:lnTo>
                  <a:pt x="18023" y="4417"/>
                </a:lnTo>
                <a:lnTo>
                  <a:pt x="112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15739" y="4512602"/>
            <a:ext cx="22860" cy="135890"/>
          </a:xfrm>
          <a:custGeom>
            <a:avLst/>
            <a:gdLst/>
            <a:ahLst/>
            <a:cxnLst/>
            <a:rect l="l" t="t" r="r" b="b"/>
            <a:pathLst>
              <a:path w="22860" h="135889">
                <a:moveTo>
                  <a:pt x="22529" y="0"/>
                </a:moveTo>
                <a:lnTo>
                  <a:pt x="0" y="0"/>
                </a:lnTo>
                <a:lnTo>
                  <a:pt x="0" y="126590"/>
                </a:lnTo>
                <a:lnTo>
                  <a:pt x="4505" y="133232"/>
                </a:lnTo>
                <a:lnTo>
                  <a:pt x="11264" y="135456"/>
                </a:lnTo>
                <a:lnTo>
                  <a:pt x="18023" y="133232"/>
                </a:lnTo>
                <a:lnTo>
                  <a:pt x="22529" y="126590"/>
                </a:lnTo>
                <a:lnTo>
                  <a:pt x="225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15739" y="4639193"/>
            <a:ext cx="83820" cy="91440"/>
          </a:xfrm>
          <a:custGeom>
            <a:avLst/>
            <a:gdLst/>
            <a:ahLst/>
            <a:cxnLst/>
            <a:rect l="l" t="t" r="r" b="b"/>
            <a:pathLst>
              <a:path w="83820" h="91439">
                <a:moveTo>
                  <a:pt x="22529" y="0"/>
                </a:moveTo>
                <a:lnTo>
                  <a:pt x="0" y="0"/>
                </a:lnTo>
                <a:lnTo>
                  <a:pt x="0" y="4417"/>
                </a:lnTo>
                <a:lnTo>
                  <a:pt x="9011" y="44390"/>
                </a:lnTo>
                <a:lnTo>
                  <a:pt x="36047" y="75497"/>
                </a:lnTo>
                <a:lnTo>
                  <a:pt x="83360" y="91035"/>
                </a:lnTo>
                <a:lnTo>
                  <a:pt x="83360" y="68824"/>
                </a:lnTo>
                <a:lnTo>
                  <a:pt x="60828" y="64376"/>
                </a:lnTo>
                <a:lnTo>
                  <a:pt x="49563" y="57735"/>
                </a:lnTo>
                <a:lnTo>
                  <a:pt x="38300" y="48838"/>
                </a:lnTo>
                <a:lnTo>
                  <a:pt x="31539" y="35524"/>
                </a:lnTo>
                <a:lnTo>
                  <a:pt x="27035" y="22210"/>
                </a:lnTo>
                <a:lnTo>
                  <a:pt x="24782" y="11089"/>
                </a:lnTo>
                <a:lnTo>
                  <a:pt x="22529" y="4417"/>
                </a:lnTo>
                <a:lnTo>
                  <a:pt x="225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99099" y="4708018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0" y="0"/>
                </a:moveTo>
                <a:lnTo>
                  <a:pt x="0" y="22210"/>
                </a:lnTo>
                <a:lnTo>
                  <a:pt x="6758" y="17762"/>
                </a:lnTo>
                <a:lnTo>
                  <a:pt x="11262" y="11120"/>
                </a:lnTo>
                <a:lnTo>
                  <a:pt x="6758" y="444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56599" y="4656006"/>
            <a:ext cx="53975" cy="74295"/>
          </a:xfrm>
          <a:custGeom>
            <a:avLst/>
            <a:gdLst/>
            <a:ahLst/>
            <a:cxnLst/>
            <a:rect l="l" t="t" r="r" b="b"/>
            <a:pathLst>
              <a:path w="53975" h="74295">
                <a:moveTo>
                  <a:pt x="53421" y="0"/>
                </a:moveTo>
                <a:lnTo>
                  <a:pt x="49557" y="7590"/>
                </a:lnTo>
                <a:lnTo>
                  <a:pt x="40560" y="18711"/>
                </a:lnTo>
                <a:lnTo>
                  <a:pt x="31533" y="32025"/>
                </a:lnTo>
                <a:lnTo>
                  <a:pt x="20280" y="40921"/>
                </a:lnTo>
                <a:lnTo>
                  <a:pt x="11253" y="49787"/>
                </a:lnTo>
                <a:lnTo>
                  <a:pt x="0" y="52011"/>
                </a:lnTo>
                <a:lnTo>
                  <a:pt x="0" y="74222"/>
                </a:lnTo>
                <a:lnTo>
                  <a:pt x="20280" y="67549"/>
                </a:lnTo>
                <a:lnTo>
                  <a:pt x="33790" y="58684"/>
                </a:lnTo>
                <a:lnTo>
                  <a:pt x="49557" y="45370"/>
                </a:lnTo>
                <a:lnTo>
                  <a:pt x="53421" y="39657"/>
                </a:lnTo>
                <a:lnTo>
                  <a:pt x="534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47571" y="4708018"/>
            <a:ext cx="9525" cy="22225"/>
          </a:xfrm>
          <a:custGeom>
            <a:avLst/>
            <a:gdLst/>
            <a:ahLst/>
            <a:cxnLst/>
            <a:rect l="l" t="t" r="r" b="b"/>
            <a:pathLst>
              <a:path w="9525" h="22225">
                <a:moveTo>
                  <a:pt x="9027" y="0"/>
                </a:moveTo>
                <a:lnTo>
                  <a:pt x="2256" y="4448"/>
                </a:lnTo>
                <a:lnTo>
                  <a:pt x="0" y="11120"/>
                </a:lnTo>
                <a:lnTo>
                  <a:pt x="2256" y="17762"/>
                </a:lnTo>
                <a:lnTo>
                  <a:pt x="9027" y="22210"/>
                </a:lnTo>
                <a:lnTo>
                  <a:pt x="9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25261" y="3089150"/>
            <a:ext cx="63500" cy="38100"/>
          </a:xfrm>
          <a:custGeom>
            <a:avLst/>
            <a:gdLst/>
            <a:ahLst/>
            <a:cxnLst/>
            <a:rect l="l" t="t" r="r" b="b"/>
            <a:pathLst>
              <a:path w="63500" h="38100">
                <a:moveTo>
                  <a:pt x="36047" y="0"/>
                </a:moveTo>
                <a:lnTo>
                  <a:pt x="24781" y="0"/>
                </a:lnTo>
                <a:lnTo>
                  <a:pt x="13519" y="4448"/>
                </a:lnTo>
                <a:lnTo>
                  <a:pt x="4507" y="13313"/>
                </a:lnTo>
                <a:lnTo>
                  <a:pt x="0" y="24434"/>
                </a:lnTo>
                <a:lnTo>
                  <a:pt x="0" y="37748"/>
                </a:lnTo>
                <a:lnTo>
                  <a:pt x="63082" y="24434"/>
                </a:lnTo>
                <a:lnTo>
                  <a:pt x="56324" y="11089"/>
                </a:lnTo>
                <a:lnTo>
                  <a:pt x="47312" y="4448"/>
                </a:lnTo>
                <a:lnTo>
                  <a:pt x="360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25261" y="3113585"/>
            <a:ext cx="389890" cy="1276985"/>
          </a:xfrm>
          <a:custGeom>
            <a:avLst/>
            <a:gdLst/>
            <a:ahLst/>
            <a:cxnLst/>
            <a:rect l="l" t="t" r="r" b="b"/>
            <a:pathLst>
              <a:path w="389889" h="1276985">
                <a:moveTo>
                  <a:pt x="326675" y="1252439"/>
                </a:moveTo>
                <a:lnTo>
                  <a:pt x="333446" y="1265784"/>
                </a:lnTo>
                <a:lnTo>
                  <a:pt x="342442" y="1272426"/>
                </a:lnTo>
                <a:lnTo>
                  <a:pt x="353726" y="1276874"/>
                </a:lnTo>
                <a:lnTo>
                  <a:pt x="376233" y="1272426"/>
                </a:lnTo>
                <a:lnTo>
                  <a:pt x="385260" y="1263560"/>
                </a:lnTo>
                <a:lnTo>
                  <a:pt x="388884" y="1254632"/>
                </a:lnTo>
                <a:lnTo>
                  <a:pt x="326675" y="1252439"/>
                </a:lnTo>
                <a:close/>
              </a:path>
              <a:path w="389889" h="1276985">
                <a:moveTo>
                  <a:pt x="63082" y="0"/>
                </a:moveTo>
                <a:lnTo>
                  <a:pt x="0" y="13313"/>
                </a:lnTo>
                <a:lnTo>
                  <a:pt x="326675" y="1252439"/>
                </a:lnTo>
                <a:lnTo>
                  <a:pt x="388884" y="1254632"/>
                </a:lnTo>
                <a:lnTo>
                  <a:pt x="389774" y="1252439"/>
                </a:lnTo>
                <a:lnTo>
                  <a:pt x="389774" y="1239125"/>
                </a:lnTo>
                <a:lnTo>
                  <a:pt x="326675" y="1236901"/>
                </a:lnTo>
                <a:lnTo>
                  <a:pt x="389187" y="1236901"/>
                </a:lnTo>
                <a:lnTo>
                  <a:pt x="63082" y="0"/>
                </a:lnTo>
                <a:close/>
              </a:path>
              <a:path w="389889" h="1276985">
                <a:moveTo>
                  <a:pt x="389187" y="1236901"/>
                </a:moveTo>
                <a:lnTo>
                  <a:pt x="326675" y="1236901"/>
                </a:lnTo>
                <a:lnTo>
                  <a:pt x="389774" y="1239125"/>
                </a:lnTo>
                <a:lnTo>
                  <a:pt x="389187" y="12369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51937" y="3146886"/>
            <a:ext cx="405765" cy="1221740"/>
          </a:xfrm>
          <a:custGeom>
            <a:avLst/>
            <a:gdLst/>
            <a:ahLst/>
            <a:cxnLst/>
            <a:rect l="l" t="t" r="r" b="b"/>
            <a:pathLst>
              <a:path w="405764" h="1221739">
                <a:moveTo>
                  <a:pt x="342448" y="0"/>
                </a:moveTo>
                <a:lnTo>
                  <a:pt x="0" y="1203601"/>
                </a:lnTo>
                <a:lnTo>
                  <a:pt x="63098" y="1221363"/>
                </a:lnTo>
                <a:lnTo>
                  <a:pt x="405516" y="17762"/>
                </a:lnTo>
                <a:lnTo>
                  <a:pt x="342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94386" y="3124675"/>
            <a:ext cx="63500" cy="40005"/>
          </a:xfrm>
          <a:custGeom>
            <a:avLst/>
            <a:gdLst/>
            <a:ahLst/>
            <a:cxnLst/>
            <a:rect l="l" t="t" r="r" b="b"/>
            <a:pathLst>
              <a:path w="63500" h="40005">
                <a:moveTo>
                  <a:pt x="40560" y="0"/>
                </a:moveTo>
                <a:lnTo>
                  <a:pt x="27019" y="0"/>
                </a:lnTo>
                <a:lnTo>
                  <a:pt x="15766" y="2224"/>
                </a:lnTo>
                <a:lnTo>
                  <a:pt x="6770" y="8896"/>
                </a:lnTo>
                <a:lnTo>
                  <a:pt x="0" y="22210"/>
                </a:lnTo>
                <a:lnTo>
                  <a:pt x="63067" y="39972"/>
                </a:lnTo>
                <a:lnTo>
                  <a:pt x="63067" y="26658"/>
                </a:lnTo>
                <a:lnTo>
                  <a:pt x="58584" y="15538"/>
                </a:lnTo>
                <a:lnTo>
                  <a:pt x="51814" y="6672"/>
                </a:lnTo>
                <a:lnTo>
                  <a:pt x="40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78471" y="2640584"/>
            <a:ext cx="22860" cy="9525"/>
          </a:xfrm>
          <a:custGeom>
            <a:avLst/>
            <a:gdLst/>
            <a:ahLst/>
            <a:cxnLst/>
            <a:rect l="l" t="t" r="r" b="b"/>
            <a:pathLst>
              <a:path w="22860" h="9525">
                <a:moveTo>
                  <a:pt x="22506" y="0"/>
                </a:moveTo>
                <a:lnTo>
                  <a:pt x="0" y="0"/>
                </a:lnTo>
                <a:lnTo>
                  <a:pt x="4482" y="6795"/>
                </a:lnTo>
                <a:lnTo>
                  <a:pt x="11253" y="8958"/>
                </a:lnTo>
                <a:lnTo>
                  <a:pt x="18023" y="6795"/>
                </a:lnTo>
                <a:lnTo>
                  <a:pt x="225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78471" y="2562739"/>
            <a:ext cx="22860" cy="78105"/>
          </a:xfrm>
          <a:custGeom>
            <a:avLst/>
            <a:gdLst/>
            <a:ahLst/>
            <a:cxnLst/>
            <a:rect l="l" t="t" r="r" b="b"/>
            <a:pathLst>
              <a:path w="22860" h="78105">
                <a:moveTo>
                  <a:pt x="11253" y="0"/>
                </a:moveTo>
                <a:lnTo>
                  <a:pt x="4482" y="4633"/>
                </a:lnTo>
                <a:lnTo>
                  <a:pt x="0" y="11120"/>
                </a:lnTo>
                <a:lnTo>
                  <a:pt x="0" y="77845"/>
                </a:lnTo>
                <a:lnTo>
                  <a:pt x="22506" y="77845"/>
                </a:lnTo>
                <a:lnTo>
                  <a:pt x="22506" y="15754"/>
                </a:lnTo>
                <a:lnTo>
                  <a:pt x="20280" y="15754"/>
                </a:lnTo>
                <a:lnTo>
                  <a:pt x="22506" y="11120"/>
                </a:lnTo>
                <a:lnTo>
                  <a:pt x="18023" y="4633"/>
                </a:lnTo>
                <a:lnTo>
                  <a:pt x="11253" y="0"/>
                </a:lnTo>
                <a:close/>
              </a:path>
              <a:path w="22860" h="78105">
                <a:moveTo>
                  <a:pt x="22506" y="11120"/>
                </a:moveTo>
                <a:lnTo>
                  <a:pt x="20280" y="15754"/>
                </a:lnTo>
                <a:lnTo>
                  <a:pt x="22506" y="15754"/>
                </a:lnTo>
                <a:lnTo>
                  <a:pt x="22506" y="11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80728" y="2502811"/>
            <a:ext cx="88265" cy="76200"/>
          </a:xfrm>
          <a:custGeom>
            <a:avLst/>
            <a:gdLst/>
            <a:ahLst/>
            <a:cxnLst/>
            <a:rect l="l" t="t" r="r" b="b"/>
            <a:pathLst>
              <a:path w="88264" h="76200">
                <a:moveTo>
                  <a:pt x="87861" y="0"/>
                </a:moveTo>
                <a:lnTo>
                  <a:pt x="49557" y="11120"/>
                </a:lnTo>
                <a:lnTo>
                  <a:pt x="13509" y="44482"/>
                </a:lnTo>
                <a:lnTo>
                  <a:pt x="6739" y="57765"/>
                </a:lnTo>
                <a:lnTo>
                  <a:pt x="2225" y="62399"/>
                </a:lnTo>
                <a:lnTo>
                  <a:pt x="0" y="66724"/>
                </a:lnTo>
                <a:lnTo>
                  <a:pt x="18023" y="75682"/>
                </a:lnTo>
                <a:lnTo>
                  <a:pt x="20249" y="75682"/>
                </a:lnTo>
                <a:lnTo>
                  <a:pt x="24763" y="66724"/>
                </a:lnTo>
                <a:lnTo>
                  <a:pt x="31533" y="57765"/>
                </a:lnTo>
                <a:lnTo>
                  <a:pt x="38273" y="46645"/>
                </a:lnTo>
                <a:lnTo>
                  <a:pt x="49557" y="40158"/>
                </a:lnTo>
                <a:lnTo>
                  <a:pt x="63067" y="29037"/>
                </a:lnTo>
                <a:lnTo>
                  <a:pt x="72094" y="24403"/>
                </a:lnTo>
                <a:lnTo>
                  <a:pt x="87861" y="22241"/>
                </a:lnTo>
                <a:lnTo>
                  <a:pt x="878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68589" y="2513932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>
                <a:moveTo>
                  <a:pt x="0" y="0"/>
                </a:moveTo>
                <a:lnTo>
                  <a:pt x="225279" y="0"/>
                </a:lnTo>
              </a:path>
            </a:pathLst>
          </a:custGeom>
          <a:ln w="222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80359" y="2502811"/>
            <a:ext cx="85725" cy="73660"/>
          </a:xfrm>
          <a:custGeom>
            <a:avLst/>
            <a:gdLst/>
            <a:ahLst/>
            <a:cxnLst/>
            <a:rect l="l" t="t" r="r" b="b"/>
            <a:pathLst>
              <a:path w="85725" h="73660">
                <a:moveTo>
                  <a:pt x="8996" y="0"/>
                </a:moveTo>
                <a:lnTo>
                  <a:pt x="4513" y="0"/>
                </a:lnTo>
                <a:lnTo>
                  <a:pt x="0" y="22241"/>
                </a:lnTo>
                <a:lnTo>
                  <a:pt x="8996" y="26875"/>
                </a:lnTo>
                <a:lnTo>
                  <a:pt x="20280" y="31199"/>
                </a:lnTo>
                <a:lnTo>
                  <a:pt x="33790" y="35524"/>
                </a:lnTo>
                <a:lnTo>
                  <a:pt x="45043" y="44482"/>
                </a:lnTo>
                <a:lnTo>
                  <a:pt x="54070" y="53441"/>
                </a:lnTo>
                <a:lnTo>
                  <a:pt x="60810" y="62399"/>
                </a:lnTo>
                <a:lnTo>
                  <a:pt x="63067" y="73211"/>
                </a:lnTo>
                <a:lnTo>
                  <a:pt x="85604" y="73211"/>
                </a:lnTo>
                <a:lnTo>
                  <a:pt x="83347" y="53441"/>
                </a:lnTo>
                <a:lnTo>
                  <a:pt x="72094" y="40158"/>
                </a:lnTo>
                <a:lnTo>
                  <a:pt x="58584" y="26875"/>
                </a:lnTo>
                <a:lnTo>
                  <a:pt x="42786" y="17916"/>
                </a:lnTo>
                <a:lnTo>
                  <a:pt x="29276" y="8958"/>
                </a:lnTo>
                <a:lnTo>
                  <a:pt x="18023" y="4633"/>
                </a:lnTo>
                <a:lnTo>
                  <a:pt x="89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54695" y="2576022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399"/>
                </a:lnTo>
              </a:path>
            </a:pathLst>
          </a:custGeom>
          <a:ln w="225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43426" y="2638422"/>
            <a:ext cx="22860" cy="9525"/>
          </a:xfrm>
          <a:custGeom>
            <a:avLst/>
            <a:gdLst/>
            <a:ahLst/>
            <a:cxnLst/>
            <a:rect l="l" t="t" r="r" b="b"/>
            <a:pathLst>
              <a:path w="22860" h="9525">
                <a:moveTo>
                  <a:pt x="22537" y="0"/>
                </a:moveTo>
                <a:lnTo>
                  <a:pt x="0" y="0"/>
                </a:lnTo>
                <a:lnTo>
                  <a:pt x="4513" y="6487"/>
                </a:lnTo>
                <a:lnTo>
                  <a:pt x="11284" y="8958"/>
                </a:lnTo>
                <a:lnTo>
                  <a:pt x="18023" y="6487"/>
                </a:lnTo>
                <a:lnTo>
                  <a:pt x="225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49545" y="4413821"/>
            <a:ext cx="1000125" cy="5127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61178" y="5289715"/>
            <a:ext cx="855878" cy="398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38679" y="3049397"/>
            <a:ext cx="1357630" cy="428625"/>
          </a:xfrm>
          <a:custGeom>
            <a:avLst/>
            <a:gdLst/>
            <a:ahLst/>
            <a:cxnLst/>
            <a:rect l="l" t="t" r="r" b="b"/>
            <a:pathLst>
              <a:path w="1357629" h="428625">
                <a:moveTo>
                  <a:pt x="214248" y="0"/>
                </a:moveTo>
                <a:lnTo>
                  <a:pt x="0" y="214375"/>
                </a:lnTo>
                <a:lnTo>
                  <a:pt x="214248" y="428625"/>
                </a:lnTo>
                <a:lnTo>
                  <a:pt x="214248" y="321437"/>
                </a:lnTo>
                <a:lnTo>
                  <a:pt x="1357248" y="321437"/>
                </a:lnTo>
                <a:lnTo>
                  <a:pt x="1357248" y="107187"/>
                </a:lnTo>
                <a:lnTo>
                  <a:pt x="214248" y="107187"/>
                </a:lnTo>
                <a:lnTo>
                  <a:pt x="21424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38679" y="3049397"/>
            <a:ext cx="1357630" cy="428625"/>
          </a:xfrm>
          <a:custGeom>
            <a:avLst/>
            <a:gdLst/>
            <a:ahLst/>
            <a:cxnLst/>
            <a:rect l="l" t="t" r="r" b="b"/>
            <a:pathLst>
              <a:path w="1357629" h="428625">
                <a:moveTo>
                  <a:pt x="1357248" y="321437"/>
                </a:moveTo>
                <a:lnTo>
                  <a:pt x="214248" y="321437"/>
                </a:lnTo>
                <a:lnTo>
                  <a:pt x="214248" y="428625"/>
                </a:lnTo>
                <a:lnTo>
                  <a:pt x="0" y="214375"/>
                </a:lnTo>
                <a:lnTo>
                  <a:pt x="214248" y="0"/>
                </a:lnTo>
                <a:lnTo>
                  <a:pt x="214248" y="107187"/>
                </a:lnTo>
                <a:lnTo>
                  <a:pt x="1357248" y="107187"/>
                </a:lnTo>
                <a:lnTo>
                  <a:pt x="1357248" y="321437"/>
                </a:lnTo>
                <a:close/>
              </a:path>
            </a:pathLst>
          </a:custGeom>
          <a:ln w="254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96845" y="4376928"/>
            <a:ext cx="1357630" cy="428625"/>
          </a:xfrm>
          <a:custGeom>
            <a:avLst/>
            <a:gdLst/>
            <a:ahLst/>
            <a:cxnLst/>
            <a:rect l="l" t="t" r="r" b="b"/>
            <a:pathLst>
              <a:path w="1357629" h="428625">
                <a:moveTo>
                  <a:pt x="1143000" y="0"/>
                </a:moveTo>
                <a:lnTo>
                  <a:pt x="1143000" y="107061"/>
                </a:lnTo>
                <a:lnTo>
                  <a:pt x="0" y="107061"/>
                </a:lnTo>
                <a:lnTo>
                  <a:pt x="0" y="321437"/>
                </a:lnTo>
                <a:lnTo>
                  <a:pt x="1143000" y="321437"/>
                </a:lnTo>
                <a:lnTo>
                  <a:pt x="1143000" y="428625"/>
                </a:lnTo>
                <a:lnTo>
                  <a:pt x="1357249" y="214249"/>
                </a:lnTo>
                <a:lnTo>
                  <a:pt x="11430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96845" y="4376928"/>
            <a:ext cx="1357630" cy="428625"/>
          </a:xfrm>
          <a:custGeom>
            <a:avLst/>
            <a:gdLst/>
            <a:ahLst/>
            <a:cxnLst/>
            <a:rect l="l" t="t" r="r" b="b"/>
            <a:pathLst>
              <a:path w="1357629" h="428625">
                <a:moveTo>
                  <a:pt x="0" y="107061"/>
                </a:moveTo>
                <a:lnTo>
                  <a:pt x="1143000" y="107061"/>
                </a:lnTo>
                <a:lnTo>
                  <a:pt x="1143000" y="0"/>
                </a:lnTo>
                <a:lnTo>
                  <a:pt x="1357249" y="214249"/>
                </a:lnTo>
                <a:lnTo>
                  <a:pt x="1143000" y="428625"/>
                </a:lnTo>
                <a:lnTo>
                  <a:pt x="1143000" y="321437"/>
                </a:lnTo>
                <a:lnTo>
                  <a:pt x="0" y="321437"/>
                </a:lnTo>
                <a:lnTo>
                  <a:pt x="0" y="107061"/>
                </a:lnTo>
                <a:close/>
              </a:path>
            </a:pathLst>
          </a:custGeom>
          <a:ln w="254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96087" y="1079500"/>
            <a:ext cx="5120640" cy="1494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GCA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legal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responsibility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report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students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DIBP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if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they</a:t>
            </a:r>
            <a:r>
              <a:rPr sz="1400" spc="-5" dirty="0" smtClean="0"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DF1E33"/>
                </a:solidFill>
                <a:latin typeface="Wingdings"/>
                <a:cs typeface="Wingdings"/>
              </a:rPr>
              <a:t></a:t>
            </a:r>
            <a:r>
              <a:rPr sz="1400" spc="-5" dirty="0">
                <a:latin typeface="Arial"/>
                <a:cs typeface="Arial"/>
              </a:rPr>
              <a:t>Don’t make </a:t>
            </a:r>
            <a:r>
              <a:rPr sz="1400" dirty="0">
                <a:latin typeface="Arial"/>
                <a:cs typeface="Arial"/>
              </a:rPr>
              <a:t>academic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progress</a:t>
            </a: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DF1E33"/>
                </a:solidFill>
                <a:latin typeface="Wingdings"/>
                <a:cs typeface="Wingdings"/>
              </a:rPr>
              <a:t></a:t>
            </a:r>
            <a:r>
              <a:rPr sz="1400" spc="-5" dirty="0">
                <a:latin typeface="Arial"/>
                <a:cs typeface="Arial"/>
              </a:rPr>
              <a:t>If </a:t>
            </a:r>
            <a:r>
              <a:rPr sz="1400" dirty="0">
                <a:latin typeface="Arial"/>
                <a:cs typeface="Arial"/>
              </a:rPr>
              <a:t>they change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colleges</a:t>
            </a: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DF1E33"/>
                </a:solidFill>
                <a:latin typeface="Wingdings"/>
                <a:cs typeface="Wingdings"/>
              </a:rPr>
              <a:t></a:t>
            </a:r>
            <a:r>
              <a:rPr sz="1400" spc="-5" dirty="0">
                <a:latin typeface="Arial"/>
                <a:cs typeface="Arial"/>
              </a:rPr>
              <a:t>If </a:t>
            </a:r>
            <a:r>
              <a:rPr sz="1400" dirty="0">
                <a:latin typeface="Arial"/>
                <a:cs typeface="Arial"/>
              </a:rPr>
              <a:t>they </a:t>
            </a:r>
            <a:r>
              <a:rPr sz="1400" spc="-5" dirty="0">
                <a:latin typeface="Arial"/>
                <a:cs typeface="Arial"/>
              </a:rPr>
              <a:t>leave/stop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attending</a:t>
            </a: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DF1E33"/>
                </a:solidFill>
                <a:latin typeface="Wingdings"/>
                <a:cs typeface="Wingdings"/>
              </a:rPr>
              <a:t></a:t>
            </a:r>
            <a:r>
              <a:rPr sz="1400" spc="-5" dirty="0">
                <a:latin typeface="Arial"/>
                <a:cs typeface="Arial"/>
              </a:rPr>
              <a:t>Cannot </a:t>
            </a:r>
            <a:r>
              <a:rPr sz="1400" dirty="0">
                <a:latin typeface="Arial"/>
                <a:cs typeface="Arial"/>
              </a:rPr>
              <a:t>pay their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fees</a:t>
            </a: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DF1E33"/>
                </a:solidFill>
                <a:latin typeface="Wingdings"/>
                <a:cs typeface="Wingdings"/>
              </a:rPr>
              <a:t></a:t>
            </a:r>
            <a:r>
              <a:rPr sz="1400" spc="-5" dirty="0">
                <a:latin typeface="Arial"/>
                <a:cs typeface="Arial"/>
              </a:rPr>
              <a:t>Do </a:t>
            </a:r>
            <a:r>
              <a:rPr sz="1400" dirty="0">
                <a:latin typeface="Arial"/>
                <a:cs typeface="Arial"/>
              </a:rPr>
              <a:t>not </a:t>
            </a:r>
            <a:r>
              <a:rPr sz="1400" spc="-5" dirty="0">
                <a:latin typeface="Arial"/>
                <a:cs typeface="Arial"/>
              </a:rPr>
              <a:t>give </a:t>
            </a:r>
            <a:r>
              <a:rPr sz="1400" dirty="0">
                <a:latin typeface="Arial"/>
                <a:cs typeface="Arial"/>
              </a:rPr>
              <a:t>the college their current address and phone</a:t>
            </a:r>
            <a:r>
              <a:rPr sz="1400" spc="-2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number</a:t>
            </a: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DF1E33"/>
                </a:solidFill>
                <a:latin typeface="Wingdings"/>
                <a:cs typeface="Wingdings"/>
              </a:rPr>
              <a:t></a:t>
            </a:r>
            <a:r>
              <a:rPr sz="1400" spc="-5" dirty="0">
                <a:latin typeface="Arial"/>
                <a:cs typeface="Arial"/>
              </a:rPr>
              <a:t>Change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courses</a:t>
            </a:r>
          </a:p>
        </p:txBody>
      </p:sp>
      <p:sp>
        <p:nvSpPr>
          <p:cNvPr id="44" name="object 44"/>
          <p:cNvSpPr/>
          <p:nvPr/>
        </p:nvSpPr>
        <p:spPr>
          <a:xfrm>
            <a:off x="2817114" y="3473894"/>
            <a:ext cx="1349502" cy="9435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384551" y="4939831"/>
            <a:ext cx="1827530" cy="63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10"/>
              </a:lnSpc>
            </a:pP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Licence</a:t>
            </a:r>
            <a:r>
              <a:rPr sz="1400" b="1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International/</a:t>
            </a:r>
            <a:r>
              <a:rPr sz="14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Domestic  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07263" y="5740062"/>
            <a:ext cx="947496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05"/>
              </a:lnSpc>
            </a:pP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Studen</a:t>
            </a:r>
            <a:r>
              <a:rPr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770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510"/>
              </a:spcBef>
            </a:pPr>
            <a:r>
              <a:rPr sz="1900" b="1" spc="-5" dirty="0">
                <a:solidFill>
                  <a:srgbClr val="FFFFFF"/>
                </a:solidFill>
                <a:latin typeface="Arial Black"/>
                <a:cs typeface="Arial Black"/>
              </a:rPr>
              <a:t>COMPLIANCE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666759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sz="3200" spc="-5" dirty="0">
                <a:solidFill>
                  <a:srgbClr val="000000"/>
                </a:solidFill>
                <a:latin typeface="Arial"/>
                <a:cs typeface="Arial"/>
              </a:rPr>
              <a:t>Compliance </a:t>
            </a:r>
            <a:r>
              <a:rPr sz="3000" spc="-60" dirty="0">
                <a:solidFill>
                  <a:srgbClr val="000000"/>
                </a:solidFill>
                <a:latin typeface="Arial"/>
                <a:cs typeface="Arial"/>
              </a:rPr>
              <a:t>(You </a:t>
            </a:r>
            <a:r>
              <a:rPr sz="3000" b="1" dirty="0">
                <a:solidFill>
                  <a:srgbClr val="000000"/>
                </a:solidFill>
                <a:latin typeface="Arial"/>
                <a:cs typeface="Arial"/>
              </a:rPr>
              <a:t>&amp;</a:t>
            </a:r>
            <a:r>
              <a:rPr sz="30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0000"/>
                </a:solidFill>
                <a:latin typeface="Arial"/>
                <a:cs typeface="Arial"/>
              </a:rPr>
              <a:t>DIBP)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719" y="1584400"/>
            <a:ext cx="6242195" cy="3855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23361" y="4073664"/>
            <a:ext cx="1049020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5"/>
              </a:lnSpc>
            </a:pPr>
            <a:r>
              <a:rPr sz="4200" spc="-5" dirty="0">
                <a:solidFill>
                  <a:srgbClr val="FFFFFF"/>
                </a:solidFill>
                <a:latin typeface="Calibri"/>
                <a:cs typeface="Calibri"/>
              </a:rPr>
              <a:t>DIBP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1039" y="2296795"/>
            <a:ext cx="59055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8841" y="4326763"/>
            <a:ext cx="988060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5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Educational</a:t>
            </a:r>
            <a:endParaRPr sz="1600">
              <a:latin typeface="Calibri"/>
              <a:cs typeface="Calibri"/>
            </a:endParaRPr>
          </a:p>
          <a:p>
            <a:pPr marL="26034">
              <a:lnSpc>
                <a:spcPts val="1835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Institutions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4547" y="4423409"/>
            <a:ext cx="1095375" cy="464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5080" indent="-172720">
              <a:lnSpc>
                <a:spcPts val="1750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onal  Students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83435" y="5708599"/>
            <a:ext cx="240919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We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all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have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comply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312" y="5283453"/>
            <a:ext cx="97068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Studen</a:t>
            </a:r>
            <a:r>
              <a:rPr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28157" y="2925762"/>
            <a:ext cx="503237" cy="2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64478" y="3389185"/>
            <a:ext cx="430656" cy="2004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37204" y="4073664"/>
            <a:ext cx="1034783" cy="7235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770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510"/>
              </a:spcBef>
            </a:pPr>
            <a:r>
              <a:rPr sz="1900" b="1" spc="-5" dirty="0">
                <a:solidFill>
                  <a:srgbClr val="FFFFFF"/>
                </a:solidFill>
                <a:latin typeface="Arial Black"/>
                <a:cs typeface="Arial Black"/>
              </a:rPr>
              <a:t>COMPLIANCE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Compliance </a:t>
            </a:r>
            <a:r>
              <a:rPr sz="3000" spc="-60" dirty="0"/>
              <a:t>(You </a:t>
            </a:r>
            <a:r>
              <a:rPr sz="3000" dirty="0"/>
              <a:t>&amp;</a:t>
            </a:r>
            <a:r>
              <a:rPr sz="3000" spc="10" dirty="0"/>
              <a:t> </a:t>
            </a:r>
            <a:r>
              <a:rPr sz="3000" dirty="0"/>
              <a:t>DIBP)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489000" y="2314824"/>
            <a:ext cx="5690235" cy="164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9700"/>
              </a:lnSpc>
            </a:pPr>
            <a:r>
              <a:rPr sz="3600" spc="-5" dirty="0">
                <a:latin typeface="Arial"/>
                <a:cs typeface="Arial"/>
              </a:rPr>
              <a:t>Students </a:t>
            </a:r>
            <a:r>
              <a:rPr sz="3600" b="1" spc="-5" dirty="0">
                <a:solidFill>
                  <a:srgbClr val="DF1E33"/>
                </a:solidFill>
                <a:latin typeface="Arial"/>
                <a:cs typeface="Arial"/>
              </a:rPr>
              <a:t>must</a:t>
            </a:r>
            <a:r>
              <a:rPr sz="3600" b="1" spc="5" dirty="0">
                <a:solidFill>
                  <a:srgbClr val="DF1E33"/>
                </a:solidFill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attend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u="sng" spc="-5" dirty="0">
                <a:latin typeface="Arial"/>
                <a:cs typeface="Arial"/>
              </a:rPr>
              <a:t>every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 class or </a:t>
            </a:r>
            <a:r>
              <a:rPr sz="3600" spc="-5" dirty="0">
                <a:latin typeface="Arial"/>
                <a:cs typeface="Arial"/>
              </a:rPr>
              <a:t>they </a:t>
            </a:r>
            <a:r>
              <a:rPr sz="3600" dirty="0">
                <a:latin typeface="Arial"/>
                <a:cs typeface="Arial"/>
              </a:rPr>
              <a:t>risk being  </a:t>
            </a:r>
            <a:r>
              <a:rPr sz="3600" b="1" spc="-5" dirty="0">
                <a:solidFill>
                  <a:srgbClr val="DF1E33"/>
                </a:solidFill>
                <a:latin typeface="Arial"/>
                <a:cs typeface="Arial"/>
              </a:rPr>
              <a:t>reported </a:t>
            </a:r>
            <a:r>
              <a:rPr sz="3600" dirty="0">
                <a:latin typeface="Arial"/>
                <a:cs typeface="Arial"/>
              </a:rPr>
              <a:t>to </a:t>
            </a:r>
            <a:r>
              <a:rPr sz="3600" spc="-10" dirty="0">
                <a:latin typeface="Arial"/>
                <a:cs typeface="Arial"/>
              </a:rPr>
              <a:t>the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DIBP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5" y="2492895"/>
            <a:ext cx="9142884" cy="4365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804670"/>
            <a:ext cx="9144000" cy="2488565"/>
          </a:xfrm>
          <a:custGeom>
            <a:avLst/>
            <a:gdLst/>
            <a:ahLst/>
            <a:cxnLst/>
            <a:rect l="l" t="t" r="r" b="b"/>
            <a:pathLst>
              <a:path w="9144000" h="2488565">
                <a:moveTo>
                  <a:pt x="0" y="0"/>
                </a:moveTo>
                <a:lnTo>
                  <a:pt x="0" y="2488437"/>
                </a:lnTo>
                <a:lnTo>
                  <a:pt x="9143999" y="2488437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DF1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800" y="1752600"/>
            <a:ext cx="8131809" cy="1161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6"/>
              </a:spcBef>
            </a:pPr>
            <a:endParaRPr sz="4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3200" b="1" spc="-5" dirty="0">
                <a:solidFill>
                  <a:srgbClr val="FFFFFF"/>
                </a:solidFill>
                <a:latin typeface="Arial Black"/>
                <a:cs typeface="Arial Black"/>
              </a:rPr>
              <a:t>5.</a:t>
            </a:r>
            <a:r>
              <a:rPr lang="en-US" sz="3200" dirty="0">
                <a:latin typeface="Arial Black"/>
                <a:cs typeface="Arial Black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 Black"/>
                <a:cs typeface="Arial Black"/>
              </a:rPr>
              <a:t>Student</a:t>
            </a:r>
            <a:r>
              <a:rPr sz="3200" b="1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15" dirty="0">
                <a:solidFill>
                  <a:srgbClr val="FFFFFF"/>
                </a:solidFill>
                <a:latin typeface="Arial Black"/>
                <a:cs typeface="Arial Black"/>
              </a:rPr>
              <a:t>Services</a:t>
            </a:r>
            <a:endParaRPr sz="3200" dirty="0">
              <a:latin typeface="Arial Black"/>
              <a:cs typeface="Arial Black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8" y="152400"/>
            <a:ext cx="328689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135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ABOUT</a:t>
            </a:r>
            <a:r>
              <a:rPr sz="2000" b="1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 Black"/>
                <a:cs typeface="Arial Black"/>
              </a:rPr>
              <a:t>US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0" y="5261102"/>
            <a:ext cx="2590800" cy="91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5765">
              <a:lnSpc>
                <a:spcPct val="100000"/>
              </a:lnSpc>
            </a:pPr>
            <a:r>
              <a:rPr lang="en-US" sz="1200" b="1" dirty="0">
                <a:latin typeface="Arial"/>
                <a:cs typeface="Arial"/>
              </a:rPr>
              <a:t>   </a:t>
            </a:r>
            <a:r>
              <a:rPr lang="en-US" sz="1600" b="1" dirty="0">
                <a:latin typeface="Arial"/>
                <a:cs typeface="Arial"/>
              </a:rPr>
              <a:t>Sumera Qasim</a:t>
            </a:r>
            <a:endParaRPr sz="16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720"/>
              </a:spcBef>
            </a:pPr>
            <a:r>
              <a:rPr sz="1600" spc="-10" dirty="0">
                <a:latin typeface="Arial"/>
                <a:cs typeface="Arial"/>
              </a:rPr>
              <a:t>Manager, </a:t>
            </a:r>
            <a:r>
              <a:rPr sz="1600" dirty="0">
                <a:latin typeface="Arial"/>
                <a:cs typeface="Arial"/>
              </a:rPr>
              <a:t>Student</a:t>
            </a:r>
            <a:r>
              <a:rPr sz="1600" spc="-1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Services</a:t>
            </a:r>
            <a:endParaRPr lang="en-AU" sz="1600" spc="-5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720"/>
              </a:spcBef>
            </a:pPr>
            <a:r>
              <a:rPr lang="en-AU" sz="1600" dirty="0">
                <a:latin typeface="Arial"/>
                <a:cs typeface="Arial"/>
              </a:rPr>
              <a:t>Sumera.Qasim@gca.edu.au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89870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sz="4000" dirty="0">
                <a:solidFill>
                  <a:srgbClr val="000000"/>
                </a:solidFill>
                <a:latin typeface="Arial"/>
                <a:cs typeface="Arial"/>
              </a:rPr>
              <a:t>GCA</a:t>
            </a:r>
            <a:r>
              <a:rPr sz="4000" spc="-2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spc="-204" dirty="0">
                <a:solidFill>
                  <a:srgbClr val="000000"/>
                </a:solidFill>
                <a:latin typeface="Arial"/>
                <a:cs typeface="Arial"/>
              </a:rPr>
              <a:t>Support </a:t>
            </a:r>
            <a:r>
              <a:rPr sz="4000" dirty="0">
                <a:solidFill>
                  <a:srgbClr val="000000"/>
                </a:solidFill>
                <a:latin typeface="Arial"/>
                <a:cs typeface="Arial"/>
              </a:rPr>
              <a:t>Staff</a:t>
            </a:r>
            <a:endParaRPr sz="4000" dirty="0">
              <a:latin typeface="Arial"/>
              <a:cs typeface="Arial"/>
            </a:endParaRPr>
          </a:p>
        </p:txBody>
      </p:sp>
      <p:pic>
        <p:nvPicPr>
          <p:cNvPr id="1026" name="Picture 2" descr="\\file-svr\Madilina.Tresca\desktop\Sumera (Medium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211954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56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/>
          <p:nvPr/>
        </p:nvSpPr>
        <p:spPr>
          <a:xfrm>
            <a:off x="6560566" y="314921"/>
            <a:ext cx="2308225" cy="6066790"/>
          </a:xfrm>
          <a:custGeom>
            <a:avLst/>
            <a:gdLst/>
            <a:ahLst/>
            <a:cxnLst/>
            <a:rect l="l" t="t" r="r" b="b"/>
            <a:pathLst>
              <a:path w="2308225" h="6066790">
                <a:moveTo>
                  <a:pt x="0" y="6066408"/>
                </a:moveTo>
                <a:lnTo>
                  <a:pt x="2308225" y="6066408"/>
                </a:lnTo>
                <a:lnTo>
                  <a:pt x="2308225" y="0"/>
                </a:lnTo>
                <a:lnTo>
                  <a:pt x="0" y="0"/>
                </a:lnTo>
                <a:lnTo>
                  <a:pt x="0" y="6066408"/>
                </a:lnTo>
                <a:close/>
              </a:path>
            </a:pathLst>
          </a:custGeom>
          <a:solidFill>
            <a:srgbClr val="DF1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89870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Student ID</a:t>
            </a:r>
            <a:r>
              <a:rPr sz="4000" b="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Cards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5420" y="1209802"/>
            <a:ext cx="2372995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287020" algn="l"/>
              </a:tabLst>
            </a:pPr>
            <a:r>
              <a:rPr sz="1600" b="1" spc="-5" dirty="0">
                <a:latin typeface="Arial"/>
                <a:cs typeface="Arial"/>
              </a:rPr>
              <a:t>Student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Identification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6231" y="1453641"/>
            <a:ext cx="5895975" cy="74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287655" algn="l"/>
              </a:tabLst>
            </a:pPr>
            <a:r>
              <a:rPr sz="1600" spc="-60" dirty="0">
                <a:latin typeface="Arial"/>
                <a:cs typeface="Arial"/>
              </a:rPr>
              <a:t>You </a:t>
            </a:r>
            <a:r>
              <a:rPr sz="1600" spc="-5" dirty="0">
                <a:latin typeface="Arial"/>
                <a:cs typeface="Arial"/>
              </a:rPr>
              <a:t>must have </a:t>
            </a:r>
            <a:r>
              <a:rPr sz="1600" spc="-10" dirty="0">
                <a:latin typeface="Arial"/>
                <a:cs typeface="Arial"/>
              </a:rPr>
              <a:t>your </a:t>
            </a:r>
            <a:r>
              <a:rPr sz="1600" spc="-5" dirty="0">
                <a:latin typeface="Arial"/>
                <a:cs typeface="Arial"/>
              </a:rPr>
              <a:t>student card on </a:t>
            </a:r>
            <a:r>
              <a:rPr sz="1600" spc="-10" dirty="0">
                <a:latin typeface="Arial"/>
                <a:cs typeface="Arial"/>
              </a:rPr>
              <a:t>you </a:t>
            </a:r>
            <a:r>
              <a:rPr sz="1600" spc="-5" dirty="0">
                <a:latin typeface="Arial"/>
                <a:cs typeface="Arial"/>
              </a:rPr>
              <a:t>at all</a:t>
            </a:r>
            <a:r>
              <a:rPr sz="1600" spc="22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times.</a:t>
            </a:r>
          </a:p>
          <a:p>
            <a:pPr marL="287020" marR="5080" indent="-27432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287655" algn="l"/>
              </a:tabLst>
            </a:pPr>
            <a:r>
              <a:rPr sz="1600" spc="-5" dirty="0">
                <a:latin typeface="Arial"/>
                <a:cs typeface="Arial"/>
              </a:rPr>
              <a:t>If your </a:t>
            </a:r>
            <a:r>
              <a:rPr sz="1600" dirty="0">
                <a:latin typeface="Arial"/>
                <a:cs typeface="Arial"/>
              </a:rPr>
              <a:t>card is </a:t>
            </a:r>
            <a:r>
              <a:rPr sz="1600" spc="-5" dirty="0">
                <a:latin typeface="Arial"/>
                <a:cs typeface="Arial"/>
              </a:rPr>
              <a:t>lost, destroyed </a:t>
            </a:r>
            <a:r>
              <a:rPr sz="1600" dirty="0">
                <a:latin typeface="Arial"/>
                <a:cs typeface="Arial"/>
              </a:rPr>
              <a:t>or </a:t>
            </a:r>
            <a:r>
              <a:rPr sz="1600" spc="-5" dirty="0">
                <a:latin typeface="Arial"/>
                <a:cs typeface="Arial"/>
              </a:rPr>
              <a:t>stolen, replacement </a:t>
            </a:r>
            <a:r>
              <a:rPr sz="1600" dirty="0">
                <a:latin typeface="Arial"/>
                <a:cs typeface="Arial"/>
              </a:rPr>
              <a:t>cards are  </a:t>
            </a:r>
            <a:r>
              <a:rPr sz="1600" spc="-5" dirty="0">
                <a:latin typeface="Arial"/>
                <a:cs typeface="Arial"/>
              </a:rPr>
              <a:t>available at the cost 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$20AUD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5420" y="2429383"/>
            <a:ext cx="6297930" cy="74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Please </a:t>
            </a:r>
            <a:r>
              <a:rPr sz="1600" b="1" dirty="0">
                <a:latin typeface="Arial"/>
                <a:cs typeface="Arial"/>
              </a:rPr>
              <a:t>apply </a:t>
            </a:r>
            <a:r>
              <a:rPr sz="1600" b="1" spc="-5" dirty="0">
                <a:latin typeface="Arial"/>
                <a:cs typeface="Arial"/>
              </a:rPr>
              <a:t>online </a:t>
            </a:r>
            <a:r>
              <a:rPr sz="1600" b="1" spc="-10" dirty="0">
                <a:latin typeface="Arial"/>
                <a:cs typeface="Arial"/>
              </a:rPr>
              <a:t>via </a:t>
            </a:r>
            <a:r>
              <a:rPr sz="1600" b="1" spc="-5" dirty="0">
                <a:latin typeface="Arial"/>
                <a:cs typeface="Arial"/>
              </a:rPr>
              <a:t>MyGCA - </a:t>
            </a:r>
            <a:r>
              <a:rPr sz="1600" b="1" i="1" spc="-5" dirty="0">
                <a:latin typeface="Arial"/>
                <a:cs typeface="Arial"/>
              </a:rPr>
              <a:t>Student </a:t>
            </a:r>
            <a:r>
              <a:rPr sz="1600" b="1" i="1" dirty="0">
                <a:latin typeface="Arial"/>
                <a:cs typeface="Arial"/>
              </a:rPr>
              <a:t>Services </a:t>
            </a:r>
            <a:r>
              <a:rPr sz="1600" b="1" i="1" spc="-5" dirty="0">
                <a:latin typeface="Arial"/>
                <a:cs typeface="Arial"/>
              </a:rPr>
              <a:t>Online </a:t>
            </a:r>
            <a:r>
              <a:rPr sz="1600" b="1" spc="-5" dirty="0">
                <a:latin typeface="Arial"/>
                <a:cs typeface="Arial"/>
              </a:rPr>
              <a:t>under  </a:t>
            </a:r>
            <a:r>
              <a:rPr sz="1600" b="1" spc="-10" dirty="0">
                <a:latin typeface="Arial"/>
                <a:cs typeface="Arial"/>
              </a:rPr>
              <a:t>the </a:t>
            </a:r>
            <a:r>
              <a:rPr sz="1600" b="1" spc="-5" dirty="0">
                <a:latin typeface="Arial"/>
                <a:cs typeface="Arial"/>
              </a:rPr>
              <a:t>Student </a:t>
            </a:r>
            <a:r>
              <a:rPr sz="1600" b="1" dirty="0">
                <a:latin typeface="Arial"/>
                <a:cs typeface="Arial"/>
              </a:rPr>
              <a:t>Card </a:t>
            </a:r>
            <a:r>
              <a:rPr sz="1600" b="1" spc="-5" dirty="0">
                <a:latin typeface="Arial"/>
                <a:cs typeface="Arial"/>
              </a:rPr>
              <a:t>Replacement tab to order </a:t>
            </a:r>
            <a:r>
              <a:rPr sz="1600" b="1" spc="-10" dirty="0">
                <a:latin typeface="Arial"/>
                <a:cs typeface="Arial"/>
              </a:rPr>
              <a:t>your </a:t>
            </a:r>
            <a:r>
              <a:rPr sz="1600" b="1" spc="-5" dirty="0">
                <a:latin typeface="Arial"/>
                <a:cs typeface="Arial"/>
              </a:rPr>
              <a:t>replacement  card.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9265" y="4223766"/>
            <a:ext cx="155069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845" marR="5080" indent="-271780">
              <a:lnSpc>
                <a:spcPct val="100000"/>
              </a:lnSpc>
            </a:pPr>
            <a:r>
              <a:rPr sz="2000" b="1" spc="-55" dirty="0">
                <a:solidFill>
                  <a:srgbClr val="DF1E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2000" b="1" spc="-130" dirty="0">
                <a:solidFill>
                  <a:srgbClr val="DF1E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rgbClr val="DF1E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 number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28926" y="4472940"/>
            <a:ext cx="786130" cy="214629"/>
          </a:xfrm>
          <a:custGeom>
            <a:avLst/>
            <a:gdLst/>
            <a:ahLst/>
            <a:cxnLst/>
            <a:rect l="l" t="t" r="r" b="b"/>
            <a:pathLst>
              <a:path w="786130" h="214629">
                <a:moveTo>
                  <a:pt x="678688" y="0"/>
                </a:moveTo>
                <a:lnTo>
                  <a:pt x="678688" y="53593"/>
                </a:lnTo>
                <a:lnTo>
                  <a:pt x="0" y="53593"/>
                </a:lnTo>
                <a:lnTo>
                  <a:pt x="0" y="160782"/>
                </a:lnTo>
                <a:lnTo>
                  <a:pt x="678688" y="160782"/>
                </a:lnTo>
                <a:lnTo>
                  <a:pt x="678688" y="214376"/>
                </a:lnTo>
                <a:lnTo>
                  <a:pt x="785876" y="107187"/>
                </a:lnTo>
                <a:lnTo>
                  <a:pt x="678688" y="0"/>
                </a:lnTo>
                <a:close/>
              </a:path>
            </a:pathLst>
          </a:custGeom>
          <a:solidFill>
            <a:srgbClr val="DF1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8926" y="4472940"/>
            <a:ext cx="786130" cy="214629"/>
          </a:xfrm>
          <a:custGeom>
            <a:avLst/>
            <a:gdLst/>
            <a:ahLst/>
            <a:cxnLst/>
            <a:rect l="l" t="t" r="r" b="b"/>
            <a:pathLst>
              <a:path w="786130" h="214629">
                <a:moveTo>
                  <a:pt x="0" y="53593"/>
                </a:moveTo>
                <a:lnTo>
                  <a:pt x="678688" y="53593"/>
                </a:lnTo>
                <a:lnTo>
                  <a:pt x="678688" y="0"/>
                </a:lnTo>
                <a:lnTo>
                  <a:pt x="785876" y="107187"/>
                </a:lnTo>
                <a:lnTo>
                  <a:pt x="678688" y="214376"/>
                </a:lnTo>
                <a:lnTo>
                  <a:pt x="678688" y="160782"/>
                </a:lnTo>
                <a:lnTo>
                  <a:pt x="0" y="160782"/>
                </a:lnTo>
                <a:lnTo>
                  <a:pt x="0" y="53593"/>
                </a:lnTo>
                <a:close/>
              </a:path>
            </a:pathLst>
          </a:custGeom>
          <a:ln w="25400">
            <a:solidFill>
              <a:srgbClr val="5C2C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96311" y="3485388"/>
            <a:ext cx="4347972" cy="2820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92400" y="3681348"/>
            <a:ext cx="3759200" cy="2232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STUDENT</a:t>
            </a:r>
            <a:endParaRPr sz="2000">
              <a:latin typeface="Arial Black"/>
              <a:cs typeface="Arial Black"/>
            </a:endParaRPr>
          </a:p>
          <a:p>
            <a:pPr marL="92075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Arial Black"/>
                <a:cs typeface="Arial Black"/>
              </a:rPr>
              <a:t>SERVICES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AU" dirty="0"/>
              <a:t>L</a:t>
            </a:r>
            <a:r>
              <a:rPr lang="en-AU" dirty="0" smtClean="0"/>
              <a:t>egal Assistance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4"/>
          </p:nvPr>
        </p:nvSpPr>
        <p:spPr>
          <a:xfrm>
            <a:off x="1371599" y="1066800"/>
            <a:ext cx="6400800" cy="5216813"/>
          </a:xfrm>
        </p:spPr>
        <p:txBody>
          <a:bodyPr/>
          <a:lstStyle/>
          <a:p>
            <a:endParaRPr lang="en-AU" sz="2000" b="1" smtClean="0"/>
          </a:p>
          <a:p>
            <a:r>
              <a:rPr lang="en-AU" sz="2000" b="1" smtClean="0"/>
              <a:t>Redfern </a:t>
            </a:r>
            <a:r>
              <a:rPr lang="en-AU" sz="2000" b="1" dirty="0" smtClean="0"/>
              <a:t>Legal Centre</a:t>
            </a:r>
          </a:p>
          <a:p>
            <a:endParaRPr lang="en-AU" sz="1100" b="1" dirty="0" smtClean="0"/>
          </a:p>
          <a:p>
            <a:r>
              <a:rPr lang="en-AU" dirty="0" smtClean="0"/>
              <a:t>Free legal advice for International Students (</a:t>
            </a:r>
            <a:r>
              <a:rPr lang="en-AU" dirty="0" smtClean="0">
                <a:hlinkClick r:id="rId3"/>
              </a:rPr>
              <a:t>https://rlc.org.au</a:t>
            </a:r>
            <a:r>
              <a:rPr lang="en-AU" dirty="0" smtClean="0"/>
              <a:t>). To make an appointment call Redfern Legal Centre on 02 9698 7277.Your appointment can be held anywhere that you have access to a computer with internet and a webcam. All appointments are with a solicitor via webcam.</a:t>
            </a:r>
          </a:p>
          <a:p>
            <a:endParaRPr lang="en-AU" dirty="0" smtClean="0"/>
          </a:p>
          <a:p>
            <a:r>
              <a:rPr lang="en-AU" dirty="0" smtClean="0"/>
              <a:t>Services include:</a:t>
            </a:r>
          </a:p>
          <a:p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Tenancy and Housing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Fines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Debts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Car accidents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Employment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Discrimination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Family 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Domestic Violence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How legal issues can affect student visas</a:t>
            </a:r>
          </a:p>
          <a:p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74529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1929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/>
          <p:nvPr/>
        </p:nvSpPr>
        <p:spPr>
          <a:xfrm>
            <a:off x="6560566" y="314921"/>
            <a:ext cx="2308225" cy="6066790"/>
          </a:xfrm>
          <a:custGeom>
            <a:avLst/>
            <a:gdLst/>
            <a:ahLst/>
            <a:cxnLst/>
            <a:rect l="l" t="t" r="r" b="b"/>
            <a:pathLst>
              <a:path w="2308225" h="6066790">
                <a:moveTo>
                  <a:pt x="0" y="6066408"/>
                </a:moveTo>
                <a:lnTo>
                  <a:pt x="2308225" y="6066408"/>
                </a:lnTo>
                <a:lnTo>
                  <a:pt x="2308225" y="0"/>
                </a:lnTo>
                <a:lnTo>
                  <a:pt x="0" y="0"/>
                </a:lnTo>
                <a:lnTo>
                  <a:pt x="0" y="6066408"/>
                </a:lnTo>
                <a:close/>
              </a:path>
            </a:pathLst>
          </a:custGeom>
          <a:solidFill>
            <a:srgbClr val="DF1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89870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lang="en-AU" sz="3200" b="1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OSHC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5420" y="1209802"/>
            <a:ext cx="629793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Overseas </a:t>
            </a:r>
            <a:r>
              <a:rPr sz="1600" b="1" spc="-5" dirty="0">
                <a:latin typeface="Arial"/>
                <a:cs typeface="Arial"/>
              </a:rPr>
              <a:t>Student Health </a:t>
            </a:r>
            <a:r>
              <a:rPr sz="1600" b="1" spc="-15" dirty="0">
                <a:latin typeface="Arial"/>
                <a:cs typeface="Arial"/>
              </a:rPr>
              <a:t>Cover</a:t>
            </a:r>
            <a:r>
              <a:rPr sz="1600" b="1" spc="1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(OSHC</a:t>
            </a:r>
            <a:r>
              <a:rPr sz="1600" b="1" spc="-5" dirty="0" smtClean="0">
                <a:latin typeface="Arial"/>
                <a:cs typeface="Arial"/>
              </a:rPr>
              <a:t>)</a:t>
            </a:r>
            <a:endParaRPr lang="en-AU" sz="1600" b="1" spc="-5" dirty="0" smtClean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OSHC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insurance to assist international students meet the costs of  medical and hospital care that </a:t>
            </a:r>
            <a:r>
              <a:rPr sz="1600" dirty="0">
                <a:latin typeface="Arial"/>
                <a:cs typeface="Arial"/>
              </a:rPr>
              <a:t>they may </a:t>
            </a:r>
            <a:r>
              <a:rPr sz="1600" spc="-5" dirty="0">
                <a:latin typeface="Arial"/>
                <a:cs typeface="Arial"/>
              </a:rPr>
              <a:t>need while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Australia.  </a:t>
            </a:r>
            <a:r>
              <a:rPr sz="1600" spc="-10" dirty="0">
                <a:latin typeface="Arial"/>
                <a:cs typeface="Arial"/>
              </a:rPr>
              <a:t>OSHC will also </a:t>
            </a:r>
            <a:r>
              <a:rPr sz="1600" dirty="0">
                <a:latin typeface="Arial"/>
                <a:cs typeface="Arial"/>
              </a:rPr>
              <a:t>pay </a:t>
            </a:r>
            <a:r>
              <a:rPr sz="1600" spc="-5" dirty="0">
                <a:latin typeface="Arial"/>
                <a:cs typeface="Arial"/>
              </a:rPr>
              <a:t>limited benefits for pharmaceuticals </a:t>
            </a:r>
            <a:r>
              <a:rPr sz="1600" spc="-10" dirty="0">
                <a:latin typeface="Arial"/>
                <a:cs typeface="Arial"/>
              </a:rPr>
              <a:t>and  </a:t>
            </a:r>
            <a:r>
              <a:rPr sz="1600" spc="-5" dirty="0">
                <a:latin typeface="Arial"/>
                <a:cs typeface="Arial"/>
              </a:rPr>
              <a:t>ambulance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services.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STUDENT</a:t>
            </a:r>
            <a:endParaRPr sz="2000">
              <a:latin typeface="Arial Black"/>
              <a:cs typeface="Arial Black"/>
            </a:endParaRPr>
          </a:p>
          <a:p>
            <a:pPr marL="92075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Arial Black"/>
                <a:cs typeface="Arial Black"/>
              </a:rPr>
              <a:t>SERVICES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846832"/>
            <a:ext cx="6737604" cy="2343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719" y="3042539"/>
            <a:ext cx="6238748" cy="1754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666759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lang="en-AU" sz="3200" b="1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sz="3200" b="1" dirty="0">
                <a:solidFill>
                  <a:srgbClr val="000000"/>
                </a:solidFill>
                <a:latin typeface="Arial"/>
                <a:cs typeface="Arial"/>
              </a:rPr>
              <a:t>OSHC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420" y="1209802"/>
            <a:ext cx="3840479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Overseas </a:t>
            </a:r>
            <a:r>
              <a:rPr sz="1600" b="1" spc="-5" dirty="0">
                <a:latin typeface="Arial"/>
                <a:cs typeface="Arial"/>
              </a:rPr>
              <a:t>Student Health </a:t>
            </a:r>
            <a:r>
              <a:rPr sz="1600" b="1" spc="-15" dirty="0">
                <a:latin typeface="Arial"/>
                <a:cs typeface="Arial"/>
              </a:rPr>
              <a:t>Cover</a:t>
            </a:r>
            <a:r>
              <a:rPr sz="1600" b="1" spc="1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(OSHC)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1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STUDENT</a:t>
            </a:r>
            <a:endParaRPr sz="2000">
              <a:latin typeface="Arial Black"/>
              <a:cs typeface="Arial Black"/>
            </a:endParaRPr>
          </a:p>
          <a:p>
            <a:pPr marL="92075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Arial Black"/>
                <a:cs typeface="Arial Black"/>
              </a:rPr>
              <a:t>SERVICES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691" y="1684654"/>
            <a:ext cx="6261100" cy="46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500" spc="-5" dirty="0">
                <a:latin typeface="Arial"/>
                <a:cs typeface="Arial"/>
              </a:rPr>
              <a:t>International Students must </a:t>
            </a:r>
            <a:r>
              <a:rPr sz="1500" spc="-10" dirty="0">
                <a:latin typeface="Arial"/>
                <a:cs typeface="Arial"/>
              </a:rPr>
              <a:t>have </a:t>
            </a:r>
            <a:r>
              <a:rPr sz="1500" spc="-5" dirty="0">
                <a:latin typeface="Arial"/>
                <a:cs typeface="Arial"/>
              </a:rPr>
              <a:t>health insurance/ </a:t>
            </a:r>
            <a:r>
              <a:rPr sz="1500" dirty="0">
                <a:latin typeface="Arial"/>
                <a:cs typeface="Arial"/>
              </a:rPr>
              <a:t>Local </a:t>
            </a:r>
            <a:r>
              <a:rPr sz="1500" spc="-5" dirty="0">
                <a:latin typeface="Arial"/>
                <a:cs typeface="Arial"/>
              </a:rPr>
              <a:t>students  </a:t>
            </a:r>
            <a:r>
              <a:rPr sz="1500" dirty="0">
                <a:latin typeface="Arial"/>
                <a:cs typeface="Arial"/>
              </a:rPr>
              <a:t>use</a:t>
            </a:r>
            <a:r>
              <a:rPr sz="1500" spc="-1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Medicare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691" y="2462148"/>
            <a:ext cx="6260465" cy="46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500" dirty="0">
                <a:latin typeface="Arial"/>
                <a:cs typeface="Arial"/>
              </a:rPr>
              <a:t>Once </a:t>
            </a:r>
            <a:r>
              <a:rPr sz="1500" spc="-10" dirty="0">
                <a:latin typeface="Arial"/>
                <a:cs typeface="Arial"/>
              </a:rPr>
              <a:t>you have </a:t>
            </a:r>
            <a:r>
              <a:rPr sz="1500" spc="-5" dirty="0">
                <a:latin typeface="Arial"/>
                <a:cs typeface="Arial"/>
              </a:rPr>
              <a:t>completed online student registration </a:t>
            </a:r>
            <a:r>
              <a:rPr sz="1500" spc="-10" dirty="0">
                <a:latin typeface="Arial"/>
                <a:cs typeface="Arial"/>
              </a:rPr>
              <a:t>your </a:t>
            </a:r>
            <a:r>
              <a:rPr sz="1500" dirty="0">
                <a:latin typeface="Arial"/>
                <a:cs typeface="Arial"/>
              </a:rPr>
              <a:t>information  and </a:t>
            </a:r>
            <a:r>
              <a:rPr sz="1500" spc="-5" dirty="0">
                <a:latin typeface="Arial"/>
                <a:cs typeface="Arial"/>
              </a:rPr>
              <a:t>money is </a:t>
            </a:r>
            <a:r>
              <a:rPr sz="1500" dirty="0">
                <a:latin typeface="Arial"/>
                <a:cs typeface="Arial"/>
              </a:rPr>
              <a:t>sent to the </a:t>
            </a:r>
            <a:r>
              <a:rPr sz="1500" spc="-5" dirty="0">
                <a:latin typeface="Arial"/>
                <a:cs typeface="Arial"/>
              </a:rPr>
              <a:t>health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fund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1691" y="3239389"/>
            <a:ext cx="614680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500" dirty="0">
                <a:latin typeface="Arial"/>
                <a:cs typeface="Arial"/>
              </a:rPr>
              <a:t>It takes the </a:t>
            </a:r>
            <a:r>
              <a:rPr sz="1500" spc="-5" dirty="0">
                <a:latin typeface="Arial"/>
                <a:cs typeface="Arial"/>
              </a:rPr>
              <a:t>health </a:t>
            </a:r>
            <a:r>
              <a:rPr sz="1500" dirty="0">
                <a:latin typeface="Arial"/>
                <a:cs typeface="Arial"/>
              </a:rPr>
              <a:t>fund </a:t>
            </a:r>
            <a:r>
              <a:rPr sz="1500" spc="-5" dirty="0">
                <a:latin typeface="Arial"/>
                <a:cs typeface="Arial"/>
              </a:rPr>
              <a:t>approx. </a:t>
            </a:r>
            <a:r>
              <a:rPr sz="1500" dirty="0">
                <a:latin typeface="Arial"/>
                <a:cs typeface="Arial"/>
              </a:rPr>
              <a:t>2-4 </a:t>
            </a:r>
            <a:r>
              <a:rPr sz="1500" spc="-5" dirty="0">
                <a:latin typeface="Arial"/>
                <a:cs typeface="Arial"/>
              </a:rPr>
              <a:t>weeks </a:t>
            </a:r>
            <a:r>
              <a:rPr sz="1500" dirty="0">
                <a:latin typeface="Arial"/>
                <a:cs typeface="Arial"/>
              </a:rPr>
              <a:t>to process </a:t>
            </a:r>
            <a:r>
              <a:rPr sz="1500" spc="-10" dirty="0">
                <a:latin typeface="Arial"/>
                <a:cs typeface="Arial"/>
              </a:rPr>
              <a:t>your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insurance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1691" y="3788409"/>
            <a:ext cx="6258560" cy="46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500" spc="-55" dirty="0">
                <a:latin typeface="Arial"/>
                <a:cs typeface="Arial"/>
              </a:rPr>
              <a:t>You </a:t>
            </a:r>
            <a:r>
              <a:rPr sz="1500" spc="-5" dirty="0">
                <a:latin typeface="Arial"/>
                <a:cs typeface="Arial"/>
              </a:rPr>
              <a:t>will receive a message in </a:t>
            </a:r>
            <a:r>
              <a:rPr sz="1500" spc="-10" dirty="0">
                <a:latin typeface="Arial"/>
                <a:cs typeface="Arial"/>
              </a:rPr>
              <a:t>your </a:t>
            </a:r>
            <a:r>
              <a:rPr sz="1500" b="1" spc="-5" dirty="0">
                <a:latin typeface="Arial"/>
                <a:cs typeface="Arial"/>
              </a:rPr>
              <a:t>STUDENT EMAIL </a:t>
            </a:r>
            <a:r>
              <a:rPr sz="1500" spc="-5" dirty="0">
                <a:latin typeface="Arial"/>
                <a:cs typeface="Arial"/>
              </a:rPr>
              <a:t>advising when  card </a:t>
            </a:r>
            <a:r>
              <a:rPr sz="1500" dirty="0">
                <a:latin typeface="Arial"/>
                <a:cs typeface="Arial"/>
              </a:rPr>
              <a:t>has been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received.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1691" y="4565650"/>
            <a:ext cx="626173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500" spc="-40" dirty="0">
                <a:latin typeface="Arial"/>
                <a:cs typeface="Arial"/>
              </a:rPr>
              <a:t>Your </a:t>
            </a:r>
            <a:r>
              <a:rPr sz="1500" spc="-5" dirty="0">
                <a:latin typeface="Arial"/>
                <a:cs typeface="Arial"/>
              </a:rPr>
              <a:t>card can </a:t>
            </a:r>
            <a:r>
              <a:rPr sz="1500" dirty="0">
                <a:latin typeface="Arial"/>
                <a:cs typeface="Arial"/>
              </a:rPr>
              <a:t>be </a:t>
            </a:r>
            <a:r>
              <a:rPr sz="1500" spc="-5" dirty="0">
                <a:latin typeface="Arial"/>
                <a:cs typeface="Arial"/>
              </a:rPr>
              <a:t>collected from </a:t>
            </a:r>
            <a:r>
              <a:rPr sz="1500" b="1" u="heavy" spc="-5" dirty="0">
                <a:latin typeface="Arial"/>
                <a:cs typeface="Arial"/>
              </a:rPr>
              <a:t>Student Services on </a:t>
            </a:r>
            <a:r>
              <a:rPr sz="1500" b="1" u="heavy" dirty="0">
                <a:latin typeface="Arial"/>
                <a:cs typeface="Arial"/>
              </a:rPr>
              <a:t>the </a:t>
            </a:r>
            <a:r>
              <a:rPr lang="en-AU" sz="1500" b="1" u="heavy" spc="-5" dirty="0">
                <a:latin typeface="Arial"/>
                <a:cs typeface="Arial"/>
              </a:rPr>
              <a:t>Level</a:t>
            </a:r>
            <a:r>
              <a:rPr sz="1500" b="1" u="heavy" spc="-5" dirty="0">
                <a:latin typeface="Arial"/>
                <a:cs typeface="Arial"/>
              </a:rPr>
              <a:t>  </a:t>
            </a:r>
            <a:r>
              <a:rPr lang="en-AU" sz="1500" b="1" u="heavy" spc="-5" dirty="0">
                <a:latin typeface="Arial"/>
                <a:cs typeface="Arial"/>
              </a:rPr>
              <a:t>10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4592" y="5567045"/>
            <a:ext cx="5441950" cy="8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If </a:t>
            </a:r>
            <a:r>
              <a:rPr sz="1800" b="1" spc="-10" dirty="0">
                <a:latin typeface="Arial"/>
                <a:cs typeface="Arial"/>
              </a:rPr>
              <a:t>you </a:t>
            </a:r>
            <a:r>
              <a:rPr sz="1800" b="1" dirty="0">
                <a:latin typeface="Arial"/>
                <a:cs typeface="Arial"/>
              </a:rPr>
              <a:t>get </a:t>
            </a:r>
            <a:r>
              <a:rPr sz="1800" b="1" spc="-5" dirty="0">
                <a:latin typeface="Arial"/>
                <a:cs typeface="Arial"/>
              </a:rPr>
              <a:t>sick before you get your card </a:t>
            </a:r>
            <a:r>
              <a:rPr sz="1800" b="1" spc="-10" dirty="0">
                <a:latin typeface="Arial"/>
                <a:cs typeface="Arial"/>
              </a:rPr>
              <a:t>you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can</a:t>
            </a:r>
            <a:endParaRPr sz="1800" dirty="0">
              <a:latin typeface="Arial"/>
              <a:cs typeface="Arial"/>
            </a:endParaRPr>
          </a:p>
          <a:p>
            <a:pPr marL="12700" marR="5080" indent="227965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still go to the doctor - </a:t>
            </a:r>
            <a:r>
              <a:rPr sz="1800" b="1" spc="-10" dirty="0">
                <a:latin typeface="Arial"/>
                <a:cs typeface="Arial"/>
              </a:rPr>
              <a:t>you </a:t>
            </a:r>
            <a:r>
              <a:rPr sz="1800" b="1" spc="-25" dirty="0">
                <a:solidFill>
                  <a:srgbClr val="DF1E33"/>
                </a:solidFill>
                <a:latin typeface="Arial"/>
                <a:cs typeface="Arial"/>
              </a:rPr>
              <a:t>ARE </a:t>
            </a:r>
            <a:r>
              <a:rPr sz="1800" b="1" spc="-10" dirty="0">
                <a:latin typeface="Arial"/>
                <a:cs typeface="Arial"/>
              </a:rPr>
              <a:t>covered </a:t>
            </a:r>
            <a:r>
              <a:rPr sz="1800" b="1" dirty="0">
                <a:latin typeface="Arial"/>
                <a:cs typeface="Arial"/>
              </a:rPr>
              <a:t>- just  </a:t>
            </a:r>
            <a:r>
              <a:rPr sz="1800" b="1" spc="-5" dirty="0">
                <a:latin typeface="Arial"/>
                <a:cs typeface="Arial"/>
              </a:rPr>
              <a:t>keep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receipt </a:t>
            </a:r>
            <a:r>
              <a:rPr sz="1800" b="1" dirty="0">
                <a:latin typeface="Arial"/>
                <a:cs typeface="Arial"/>
              </a:rPr>
              <a:t>and </a:t>
            </a:r>
            <a:r>
              <a:rPr sz="1800" b="1" spc="-5" dirty="0">
                <a:latin typeface="Arial"/>
                <a:cs typeface="Arial"/>
              </a:rPr>
              <a:t>claim </a:t>
            </a:r>
            <a:r>
              <a:rPr sz="1800" b="1" spc="5" dirty="0">
                <a:latin typeface="Arial"/>
                <a:cs typeface="Arial"/>
              </a:rPr>
              <a:t>when </a:t>
            </a:r>
            <a:r>
              <a:rPr sz="1800" b="1" spc="-5" dirty="0">
                <a:latin typeface="Arial"/>
                <a:cs typeface="Arial"/>
              </a:rPr>
              <a:t>your </a:t>
            </a:r>
            <a:r>
              <a:rPr sz="1800" b="1" spc="-10" dirty="0">
                <a:latin typeface="Arial"/>
                <a:cs typeface="Arial"/>
              </a:rPr>
              <a:t>card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arrives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8442" y="6035471"/>
            <a:ext cx="192405" cy="224790"/>
          </a:xfrm>
          <a:custGeom>
            <a:avLst/>
            <a:gdLst/>
            <a:ahLst/>
            <a:cxnLst/>
            <a:rect l="l" t="t" r="r" b="b"/>
            <a:pathLst>
              <a:path w="192404" h="224789">
                <a:moveTo>
                  <a:pt x="192201" y="0"/>
                </a:moveTo>
                <a:lnTo>
                  <a:pt x="0" y="0"/>
                </a:lnTo>
                <a:lnTo>
                  <a:pt x="0" y="224726"/>
                </a:lnTo>
                <a:lnTo>
                  <a:pt x="192201" y="224726"/>
                </a:lnTo>
                <a:lnTo>
                  <a:pt x="1922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8094" y="5843332"/>
            <a:ext cx="600710" cy="192405"/>
          </a:xfrm>
          <a:custGeom>
            <a:avLst/>
            <a:gdLst/>
            <a:ahLst/>
            <a:cxnLst/>
            <a:rect l="l" t="t" r="r" b="b"/>
            <a:pathLst>
              <a:path w="600710" h="192404">
                <a:moveTo>
                  <a:pt x="600557" y="0"/>
                </a:moveTo>
                <a:lnTo>
                  <a:pt x="0" y="0"/>
                </a:lnTo>
                <a:lnTo>
                  <a:pt x="0" y="192201"/>
                </a:lnTo>
                <a:lnTo>
                  <a:pt x="600557" y="192201"/>
                </a:lnTo>
                <a:lnTo>
                  <a:pt x="60055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8442" y="5618543"/>
            <a:ext cx="192405" cy="224790"/>
          </a:xfrm>
          <a:custGeom>
            <a:avLst/>
            <a:gdLst/>
            <a:ahLst/>
            <a:cxnLst/>
            <a:rect l="l" t="t" r="r" b="b"/>
            <a:pathLst>
              <a:path w="192404" h="224789">
                <a:moveTo>
                  <a:pt x="192201" y="0"/>
                </a:moveTo>
                <a:lnTo>
                  <a:pt x="0" y="0"/>
                </a:lnTo>
                <a:lnTo>
                  <a:pt x="0" y="224726"/>
                </a:lnTo>
                <a:lnTo>
                  <a:pt x="192201" y="224726"/>
                </a:lnTo>
                <a:lnTo>
                  <a:pt x="1922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4264" y="5618543"/>
            <a:ext cx="600710" cy="641985"/>
          </a:xfrm>
          <a:custGeom>
            <a:avLst/>
            <a:gdLst/>
            <a:ahLst/>
            <a:cxnLst/>
            <a:rect l="l" t="t" r="r" b="b"/>
            <a:pathLst>
              <a:path w="600710" h="641985">
                <a:moveTo>
                  <a:pt x="0" y="224726"/>
                </a:moveTo>
                <a:lnTo>
                  <a:pt x="204177" y="224726"/>
                </a:lnTo>
                <a:lnTo>
                  <a:pt x="204177" y="0"/>
                </a:lnTo>
                <a:lnTo>
                  <a:pt x="396379" y="0"/>
                </a:lnTo>
                <a:lnTo>
                  <a:pt x="396379" y="224726"/>
                </a:lnTo>
                <a:lnTo>
                  <a:pt x="600557" y="224726"/>
                </a:lnTo>
                <a:lnTo>
                  <a:pt x="600557" y="416928"/>
                </a:lnTo>
                <a:lnTo>
                  <a:pt x="396379" y="416928"/>
                </a:lnTo>
                <a:lnTo>
                  <a:pt x="396379" y="641654"/>
                </a:lnTo>
                <a:lnTo>
                  <a:pt x="204177" y="641654"/>
                </a:lnTo>
                <a:lnTo>
                  <a:pt x="204177" y="416928"/>
                </a:lnTo>
                <a:lnTo>
                  <a:pt x="0" y="416928"/>
                </a:lnTo>
                <a:lnTo>
                  <a:pt x="0" y="224726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01672" cy="67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/>
          <p:nvPr/>
        </p:nvSpPr>
        <p:spPr>
          <a:xfrm>
            <a:off x="6560566" y="314921"/>
            <a:ext cx="2308225" cy="6066790"/>
          </a:xfrm>
          <a:custGeom>
            <a:avLst/>
            <a:gdLst/>
            <a:ahLst/>
            <a:cxnLst/>
            <a:rect l="l" t="t" r="r" b="b"/>
            <a:pathLst>
              <a:path w="2308225" h="6066790">
                <a:moveTo>
                  <a:pt x="0" y="6066408"/>
                </a:moveTo>
                <a:lnTo>
                  <a:pt x="2308225" y="6066408"/>
                </a:lnTo>
                <a:lnTo>
                  <a:pt x="2308225" y="0"/>
                </a:lnTo>
                <a:lnTo>
                  <a:pt x="0" y="0"/>
                </a:lnTo>
                <a:lnTo>
                  <a:pt x="0" y="6066408"/>
                </a:lnTo>
                <a:close/>
              </a:path>
            </a:pathLst>
          </a:custGeom>
          <a:solidFill>
            <a:srgbClr val="DF1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263525" marR="64833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SAFETY</a:t>
            </a:r>
            <a:r>
              <a:rPr sz="2000" b="1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@  </a:t>
            </a:r>
            <a:r>
              <a:rPr sz="2000" b="1" spc="-5" dirty="0">
                <a:solidFill>
                  <a:srgbClr val="FFFFFF"/>
                </a:solidFill>
                <a:latin typeface="Arial Black"/>
                <a:cs typeface="Arial Black"/>
              </a:rPr>
              <a:t>THE  COLLEGE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89870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sz="4000" spc="-5" dirty="0">
                <a:solidFill>
                  <a:srgbClr val="000000"/>
                </a:solidFill>
                <a:latin typeface="Arial"/>
                <a:cs typeface="Arial"/>
              </a:rPr>
              <a:t>First</a:t>
            </a:r>
            <a:r>
              <a:rPr sz="4000" spc="-2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0000"/>
                </a:solidFill>
                <a:latin typeface="Arial"/>
                <a:cs typeface="Arial"/>
              </a:rPr>
              <a:t>Aid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57571" y="2491739"/>
            <a:ext cx="1418844" cy="14173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07486" y="3356990"/>
            <a:ext cx="6136513" cy="35010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381000" y="1874729"/>
            <a:ext cx="472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AU" sz="3200" dirty="0" smtClean="0">
                <a:latin typeface="Arial"/>
                <a:cs typeface="Arial"/>
              </a:rPr>
              <a:t>Senior First Aid </a:t>
            </a:r>
            <a:r>
              <a:rPr lang="en-AU" sz="3200" b="1" dirty="0" smtClean="0">
                <a:solidFill>
                  <a:srgbClr val="FF0000"/>
                </a:solidFill>
                <a:latin typeface="Arial"/>
                <a:cs typeface="Arial"/>
              </a:rPr>
              <a:t>Officers</a:t>
            </a:r>
            <a:endParaRPr lang="en-AU" sz="32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  <a:tabLst>
                <a:tab pos="299720" algn="l"/>
              </a:tabLst>
            </a:pPr>
            <a:r>
              <a:rPr lang="en-AU" sz="2400" b="1" spc="-10" dirty="0">
                <a:cs typeface="Calibri"/>
              </a:rPr>
              <a:t>Jotsana Roopram </a:t>
            </a:r>
            <a:r>
              <a:rPr lang="en-AU" sz="2400" b="1" dirty="0" smtClean="0">
                <a:cs typeface="Calibri"/>
              </a:rPr>
              <a:t>- </a:t>
            </a:r>
            <a:r>
              <a:rPr lang="en-AU" sz="2400" dirty="0" smtClean="0">
                <a:cs typeface="Calibri"/>
              </a:rPr>
              <a:t>Level </a:t>
            </a:r>
            <a:r>
              <a:rPr lang="en-AU" sz="2400" dirty="0">
                <a:cs typeface="Calibri"/>
              </a:rPr>
              <a:t>11     </a:t>
            </a:r>
          </a:p>
          <a:p>
            <a:pPr marL="12700">
              <a:lnSpc>
                <a:spcPct val="100000"/>
              </a:lnSpc>
              <a:spcBef>
                <a:spcPts val="325"/>
              </a:spcBef>
              <a:tabLst>
                <a:tab pos="299720" algn="l"/>
              </a:tabLst>
            </a:pPr>
            <a:r>
              <a:rPr lang="en-AU" sz="2400" b="1" spc="-10" dirty="0">
                <a:cs typeface="Calibri"/>
              </a:rPr>
              <a:t>Sumera </a:t>
            </a:r>
            <a:r>
              <a:rPr lang="en-AU" sz="2400" b="1" spc="-10" dirty="0" smtClean="0">
                <a:cs typeface="Calibri"/>
              </a:rPr>
              <a:t>Qasim</a:t>
            </a:r>
            <a:r>
              <a:rPr lang="en-AU" sz="2400" spc="-5" dirty="0">
                <a:cs typeface="Calibri"/>
              </a:rPr>
              <a:t> </a:t>
            </a:r>
            <a:r>
              <a:rPr lang="en-AU" sz="2400" b="1" spc="-5" dirty="0" smtClean="0">
                <a:cs typeface="Calibri"/>
              </a:rPr>
              <a:t>-</a:t>
            </a:r>
            <a:r>
              <a:rPr lang="en-AU" sz="2400" spc="-5" dirty="0" smtClean="0">
                <a:cs typeface="Calibri"/>
              </a:rPr>
              <a:t> </a:t>
            </a:r>
            <a:r>
              <a:rPr lang="en-AU" sz="2400" dirty="0" smtClean="0">
                <a:cs typeface="Calibri"/>
              </a:rPr>
              <a:t>Level </a:t>
            </a:r>
            <a:r>
              <a:rPr lang="en-AU" sz="2400" dirty="0">
                <a:cs typeface="Calibri"/>
              </a:rPr>
              <a:t>10</a:t>
            </a:r>
          </a:p>
          <a:p>
            <a:pPr>
              <a:lnSpc>
                <a:spcPct val="100000"/>
              </a:lnSpc>
            </a:pPr>
            <a:endParaRPr lang="en-AU" sz="1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AU" sz="1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AU" sz="3200" spc="-5" dirty="0" smtClean="0">
                <a:latin typeface="Arial"/>
                <a:cs typeface="Arial"/>
              </a:rPr>
              <a:t>First Aid Kit </a:t>
            </a:r>
            <a:r>
              <a:rPr lang="en-AU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Location</a:t>
            </a:r>
            <a:r>
              <a:rPr lang="en-AU" sz="3200" b="1" spc="-5" dirty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AU" sz="3200" b="1" spc="-5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AU" sz="3200" spc="-5" dirty="0">
                <a:solidFill>
                  <a:srgbClr val="DF1E33"/>
                </a:solidFill>
                <a:latin typeface="Arial"/>
                <a:cs typeface="Arial"/>
              </a:rPr>
              <a:t> </a:t>
            </a:r>
            <a:r>
              <a:rPr lang="en-AU" sz="2400" b="1" spc="-5" dirty="0" smtClean="0">
                <a:cs typeface="Calibri"/>
              </a:rPr>
              <a:t>Level </a:t>
            </a:r>
            <a:r>
              <a:rPr lang="en-AU" sz="2400" b="1" spc="-5" dirty="0">
                <a:cs typeface="Calibri"/>
              </a:rPr>
              <a:t>10</a:t>
            </a:r>
            <a:r>
              <a:rPr lang="en-AU" sz="2400" b="1" dirty="0">
                <a:cs typeface="Calibri"/>
              </a:rPr>
              <a:t> </a:t>
            </a:r>
            <a:r>
              <a:rPr lang="en-AU" sz="2400" b="1" dirty="0" smtClean="0">
                <a:cs typeface="Calibri"/>
              </a:rPr>
              <a:t>-</a:t>
            </a:r>
            <a:r>
              <a:rPr lang="en-AU" sz="2400" dirty="0" smtClean="0">
                <a:cs typeface="Calibri"/>
              </a:rPr>
              <a:t> </a:t>
            </a:r>
            <a:r>
              <a:rPr lang="en-AU" sz="2400" spc="-5" dirty="0">
                <a:cs typeface="Calibri"/>
              </a:rPr>
              <a:t>Student</a:t>
            </a:r>
            <a:r>
              <a:rPr lang="en-AU" sz="2400" spc="-75" dirty="0">
                <a:cs typeface="Calibri"/>
              </a:rPr>
              <a:t> </a:t>
            </a:r>
            <a:r>
              <a:rPr lang="en-AU" sz="2400" spc="-5" dirty="0">
                <a:cs typeface="Calibri"/>
              </a:rPr>
              <a:t>Services</a:t>
            </a:r>
            <a:endParaRPr lang="en-AU" sz="2400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299720" algn="l"/>
              </a:tabLst>
            </a:pPr>
            <a:r>
              <a:rPr lang="en-AU" sz="2400" b="1" spc="-10" dirty="0">
                <a:cs typeface="Calibri"/>
              </a:rPr>
              <a:t>  </a:t>
            </a:r>
            <a:r>
              <a:rPr lang="en-AU" sz="2400" b="1" spc="-10" dirty="0" smtClean="0">
                <a:cs typeface="Calibri"/>
              </a:rPr>
              <a:t>Level </a:t>
            </a:r>
            <a:r>
              <a:rPr lang="en-AU" sz="2400" b="1" dirty="0" smtClean="0">
                <a:cs typeface="Calibri"/>
              </a:rPr>
              <a:t>11 - </a:t>
            </a:r>
            <a:r>
              <a:rPr lang="en-AU" sz="2400" dirty="0">
                <a:cs typeface="Calibri"/>
              </a:rPr>
              <a:t>EDT office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/>
          <p:nvPr/>
        </p:nvSpPr>
        <p:spPr>
          <a:xfrm>
            <a:off x="6560566" y="314921"/>
            <a:ext cx="2308225" cy="6066790"/>
          </a:xfrm>
          <a:custGeom>
            <a:avLst/>
            <a:gdLst/>
            <a:ahLst/>
            <a:cxnLst/>
            <a:rect l="l" t="t" r="r" b="b"/>
            <a:pathLst>
              <a:path w="2308225" h="6066790">
                <a:moveTo>
                  <a:pt x="0" y="6066408"/>
                </a:moveTo>
                <a:lnTo>
                  <a:pt x="2308225" y="6066408"/>
                </a:lnTo>
                <a:lnTo>
                  <a:pt x="2308225" y="0"/>
                </a:lnTo>
                <a:lnTo>
                  <a:pt x="0" y="0"/>
                </a:lnTo>
                <a:lnTo>
                  <a:pt x="0" y="6066408"/>
                </a:lnTo>
                <a:close/>
              </a:path>
            </a:pathLst>
          </a:custGeom>
          <a:solidFill>
            <a:srgbClr val="DF1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89870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sz="4000" dirty="0">
                <a:solidFill>
                  <a:srgbClr val="000000"/>
                </a:solidFill>
                <a:latin typeface="Arial"/>
                <a:cs typeface="Arial"/>
              </a:rPr>
              <a:t>Si</a:t>
            </a:r>
            <a:r>
              <a:rPr sz="4000" spc="-1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4000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4000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40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4000" spc="-1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400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STUDENT</a:t>
            </a:r>
            <a:endParaRPr sz="2000">
              <a:latin typeface="Arial Black"/>
              <a:cs typeface="Arial Black"/>
            </a:endParaRPr>
          </a:p>
          <a:p>
            <a:pPr marL="92075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Arial Black"/>
                <a:cs typeface="Arial Black"/>
              </a:rPr>
              <a:t>SERVICES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121663"/>
            <a:ext cx="3712464" cy="4721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39" y="1166114"/>
            <a:ext cx="3552190" cy="479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500" spc="-55" dirty="0">
                <a:latin typeface="Arial"/>
                <a:cs typeface="Arial"/>
              </a:rPr>
              <a:t>You </a:t>
            </a:r>
            <a:r>
              <a:rPr sz="1500" dirty="0">
                <a:latin typeface="Arial"/>
                <a:cs typeface="Arial"/>
              </a:rPr>
              <a:t>need to </a:t>
            </a:r>
            <a:r>
              <a:rPr sz="1500" spc="-5" dirty="0">
                <a:latin typeface="Arial"/>
                <a:cs typeface="Arial"/>
              </a:rPr>
              <a:t>see a doctor </a:t>
            </a:r>
            <a:r>
              <a:rPr sz="1500" spc="-10" dirty="0">
                <a:latin typeface="Arial"/>
                <a:cs typeface="Arial"/>
              </a:rPr>
              <a:t>who </a:t>
            </a:r>
            <a:r>
              <a:rPr sz="1500" spc="-5" dirty="0">
                <a:latin typeface="Arial"/>
                <a:cs typeface="Arial"/>
              </a:rPr>
              <a:t>is  registered with </a:t>
            </a:r>
            <a:r>
              <a:rPr sz="1500" dirty="0">
                <a:latin typeface="Arial"/>
                <a:cs typeface="Arial"/>
              </a:rPr>
              <a:t>the </a:t>
            </a:r>
            <a:r>
              <a:rPr sz="1500" spc="-5" dirty="0">
                <a:latin typeface="Arial"/>
                <a:cs typeface="Arial"/>
              </a:rPr>
              <a:t>government </a:t>
            </a:r>
            <a:r>
              <a:rPr sz="1500" dirty="0">
                <a:latin typeface="Arial"/>
                <a:cs typeface="Arial"/>
              </a:rPr>
              <a:t>(they  must </a:t>
            </a:r>
            <a:r>
              <a:rPr sz="1500" spc="-5" dirty="0">
                <a:latin typeface="Arial"/>
                <a:cs typeface="Arial"/>
              </a:rPr>
              <a:t>have </a:t>
            </a:r>
            <a:r>
              <a:rPr sz="1500" dirty="0">
                <a:latin typeface="Arial"/>
                <a:cs typeface="Arial"/>
              </a:rPr>
              <a:t>a </a:t>
            </a:r>
            <a:r>
              <a:rPr sz="1500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Medicare</a:t>
            </a:r>
            <a:r>
              <a:rPr sz="1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Provider  </a:t>
            </a:r>
            <a:r>
              <a:rPr sz="1500" dirty="0">
                <a:latin typeface="Arial"/>
                <a:cs typeface="Arial"/>
              </a:rPr>
              <a:t>Number) </a:t>
            </a:r>
            <a:r>
              <a:rPr sz="1500" spc="5" dirty="0">
                <a:latin typeface="Arial"/>
                <a:cs typeface="Arial"/>
              </a:rPr>
              <a:t>WHEN </a:t>
            </a:r>
            <a:r>
              <a:rPr sz="1500" spc="-10" dirty="0">
                <a:latin typeface="Arial"/>
                <a:cs typeface="Arial"/>
              </a:rPr>
              <a:t>YOU </a:t>
            </a:r>
            <a:r>
              <a:rPr sz="1500" spc="-5" dirty="0">
                <a:latin typeface="Arial"/>
                <a:cs typeface="Arial"/>
              </a:rPr>
              <a:t>ARE</a:t>
            </a:r>
            <a:r>
              <a:rPr sz="1500" spc="-18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SICK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"/>
              </a:spcBef>
              <a:buClr>
                <a:srgbClr val="DF1E33"/>
              </a:buClr>
              <a:buFont typeface="Wingdings"/>
              <a:buChar char=""/>
            </a:pPr>
            <a:endParaRPr sz="2150" dirty="0">
              <a:latin typeface="Times New Roman"/>
              <a:cs typeface="Times New Roman"/>
            </a:endParaRPr>
          </a:p>
          <a:p>
            <a:pPr marL="355600" marR="7620" indent="-342900" algn="just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500" spc="-55" dirty="0">
                <a:latin typeface="Arial"/>
                <a:cs typeface="Arial"/>
              </a:rPr>
              <a:t>You </a:t>
            </a:r>
            <a:r>
              <a:rPr sz="1500" dirty="0">
                <a:latin typeface="Arial"/>
                <a:cs typeface="Arial"/>
              </a:rPr>
              <a:t>need to </a:t>
            </a:r>
            <a:r>
              <a:rPr sz="1500" spc="-5" dirty="0">
                <a:latin typeface="Arial"/>
                <a:cs typeface="Arial"/>
              </a:rPr>
              <a:t>ask </a:t>
            </a:r>
            <a:r>
              <a:rPr sz="1500" dirty="0">
                <a:latin typeface="Arial"/>
                <a:cs typeface="Arial"/>
              </a:rPr>
              <a:t>the </a:t>
            </a:r>
            <a:r>
              <a:rPr sz="1500" spc="-5" dirty="0">
                <a:latin typeface="Arial"/>
                <a:cs typeface="Arial"/>
              </a:rPr>
              <a:t>doctor </a:t>
            </a:r>
            <a:r>
              <a:rPr sz="1500" dirty="0">
                <a:latin typeface="Arial"/>
                <a:cs typeface="Arial"/>
              </a:rPr>
              <a:t>to </a:t>
            </a:r>
            <a:r>
              <a:rPr sz="1500" spc="-10" dirty="0">
                <a:latin typeface="Arial"/>
                <a:cs typeface="Arial"/>
              </a:rPr>
              <a:t>give  you </a:t>
            </a:r>
            <a:r>
              <a:rPr sz="1500" spc="-5" dirty="0">
                <a:latin typeface="Arial"/>
                <a:cs typeface="Arial"/>
              </a:rPr>
              <a:t>a </a:t>
            </a:r>
            <a:r>
              <a:rPr sz="1500" dirty="0">
                <a:latin typeface="Arial"/>
                <a:cs typeface="Arial"/>
              </a:rPr>
              <a:t>medical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certificate</a:t>
            </a:r>
          </a:p>
          <a:p>
            <a:pPr>
              <a:lnSpc>
                <a:spcPct val="100000"/>
              </a:lnSpc>
              <a:spcBef>
                <a:spcPts val="49"/>
              </a:spcBef>
              <a:buClr>
                <a:srgbClr val="DF1E33"/>
              </a:buClr>
              <a:buFont typeface="Wingdings"/>
              <a:buChar char=""/>
            </a:pPr>
            <a:endParaRPr sz="2150" dirty="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500" b="1" spc="-55" dirty="0">
                <a:latin typeface="Arial"/>
                <a:cs typeface="Arial"/>
              </a:rPr>
              <a:t>You </a:t>
            </a:r>
            <a:r>
              <a:rPr sz="1500" b="1" dirty="0">
                <a:latin typeface="Arial"/>
                <a:cs typeface="Arial"/>
              </a:rPr>
              <a:t>need to </a:t>
            </a:r>
            <a:r>
              <a:rPr sz="1500" b="1" spc="-5" dirty="0">
                <a:latin typeface="Arial"/>
                <a:cs typeface="Arial"/>
              </a:rPr>
              <a:t>apply </a:t>
            </a:r>
            <a:r>
              <a:rPr sz="1500" b="1" dirty="0">
                <a:latin typeface="Arial"/>
                <a:cs typeface="Arial"/>
              </a:rPr>
              <a:t>for the </a:t>
            </a:r>
            <a:r>
              <a:rPr sz="1500" b="1" spc="-5" dirty="0">
                <a:latin typeface="Arial"/>
                <a:cs typeface="Arial"/>
              </a:rPr>
              <a:t>Medical  leave </a:t>
            </a:r>
            <a:r>
              <a:rPr sz="1500" b="1" spc="-10" dirty="0">
                <a:latin typeface="Arial"/>
                <a:cs typeface="Arial"/>
              </a:rPr>
              <a:t>via </a:t>
            </a:r>
            <a:r>
              <a:rPr sz="1500" b="1" spc="-5" dirty="0">
                <a:latin typeface="Arial"/>
                <a:cs typeface="Arial"/>
              </a:rPr>
              <a:t>MyGCA </a:t>
            </a:r>
            <a:r>
              <a:rPr sz="1500" b="1" dirty="0">
                <a:latin typeface="Arial"/>
                <a:cs typeface="Arial"/>
              </a:rPr>
              <a:t>under </a:t>
            </a:r>
            <a:r>
              <a:rPr sz="1500" b="1" i="1" u="sng" spc="-5" dirty="0">
                <a:latin typeface="Arial"/>
                <a:cs typeface="Arial"/>
              </a:rPr>
              <a:t>Leave  Application</a:t>
            </a:r>
            <a:r>
              <a:rPr sz="1500" b="1" i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and </a:t>
            </a:r>
            <a:r>
              <a:rPr sz="1500" b="1" spc="-5" dirty="0">
                <a:latin typeface="Arial"/>
                <a:cs typeface="Arial"/>
              </a:rPr>
              <a:t>upload </a:t>
            </a:r>
            <a:r>
              <a:rPr sz="1500" b="1" spc="-10" dirty="0">
                <a:latin typeface="Arial"/>
                <a:cs typeface="Arial"/>
              </a:rPr>
              <a:t>your </a:t>
            </a:r>
            <a:r>
              <a:rPr sz="1500" b="1" spc="-5" dirty="0">
                <a:latin typeface="Arial"/>
                <a:cs typeface="Arial"/>
              </a:rPr>
              <a:t>medical  </a:t>
            </a:r>
            <a:r>
              <a:rPr sz="1500" b="1" dirty="0">
                <a:latin typeface="Arial"/>
                <a:cs typeface="Arial"/>
              </a:rPr>
              <a:t>certificate</a:t>
            </a: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F1E33"/>
              </a:buClr>
              <a:buFont typeface="Wingdings"/>
              <a:buChar char=""/>
            </a:pPr>
            <a:endParaRPr sz="2150" dirty="0">
              <a:latin typeface="Times New Roman"/>
              <a:cs typeface="Times New Roman"/>
            </a:endParaRPr>
          </a:p>
          <a:p>
            <a:pPr marL="355600" marR="8255" indent="-342900" algn="just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500" spc="-5" dirty="0">
                <a:latin typeface="Arial"/>
                <a:cs typeface="Arial"/>
              </a:rPr>
              <a:t>MyGCA will give </a:t>
            </a:r>
            <a:r>
              <a:rPr sz="1500" spc="-10" dirty="0">
                <a:latin typeface="Arial"/>
                <a:cs typeface="Arial"/>
              </a:rPr>
              <a:t>you </a:t>
            </a:r>
            <a:r>
              <a:rPr sz="1500" spc="-5" dirty="0">
                <a:latin typeface="Arial"/>
                <a:cs typeface="Arial"/>
              </a:rPr>
              <a:t>medical  attendance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"/>
              </a:spcBef>
              <a:buClr>
                <a:srgbClr val="DF1E33"/>
              </a:buClr>
              <a:buFont typeface="Wingdings"/>
              <a:buChar char=""/>
            </a:pPr>
            <a:endParaRPr sz="2150" dirty="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500" spc="-55" dirty="0">
                <a:latin typeface="Arial"/>
                <a:cs typeface="Arial"/>
              </a:rPr>
              <a:t>You </a:t>
            </a:r>
            <a:r>
              <a:rPr sz="1500" dirty="0">
                <a:latin typeface="Arial"/>
                <a:cs typeface="Arial"/>
              </a:rPr>
              <a:t>must keep the original </a:t>
            </a:r>
            <a:r>
              <a:rPr sz="1500" spc="-5" dirty="0">
                <a:latin typeface="Arial"/>
                <a:cs typeface="Arial"/>
              </a:rPr>
              <a:t>of the  </a:t>
            </a:r>
            <a:r>
              <a:rPr sz="1500" dirty="0">
                <a:latin typeface="Arial"/>
                <a:cs typeface="Arial"/>
              </a:rPr>
              <a:t>medical </a:t>
            </a:r>
            <a:r>
              <a:rPr sz="1500" spc="-5" dirty="0">
                <a:latin typeface="Arial"/>
                <a:cs typeface="Arial"/>
              </a:rPr>
              <a:t>certificate, </a:t>
            </a:r>
            <a:r>
              <a:rPr sz="1500" dirty="0">
                <a:latin typeface="Arial"/>
                <a:cs typeface="Arial"/>
              </a:rPr>
              <a:t>as </a:t>
            </a:r>
            <a:r>
              <a:rPr sz="1500" spc="-5" dirty="0">
                <a:latin typeface="Arial"/>
                <a:cs typeface="Arial"/>
              </a:rPr>
              <a:t>DIBP </a:t>
            </a:r>
            <a:r>
              <a:rPr sz="1500" dirty="0">
                <a:latin typeface="Arial"/>
                <a:cs typeface="Arial"/>
              </a:rPr>
              <a:t>may </a:t>
            </a:r>
            <a:r>
              <a:rPr sz="1500" spc="-5" dirty="0">
                <a:latin typeface="Arial"/>
                <a:cs typeface="Arial"/>
              </a:rPr>
              <a:t>wish  </a:t>
            </a:r>
            <a:r>
              <a:rPr sz="1500" dirty="0">
                <a:latin typeface="Arial"/>
                <a:cs typeface="Arial"/>
              </a:rPr>
              <a:t>to </a:t>
            </a:r>
            <a:r>
              <a:rPr sz="1500" spc="-5" dirty="0">
                <a:latin typeface="Arial"/>
                <a:cs typeface="Arial"/>
              </a:rPr>
              <a:t>view </a:t>
            </a:r>
            <a:r>
              <a:rPr sz="1500" dirty="0">
                <a:latin typeface="Arial"/>
                <a:cs typeface="Arial"/>
              </a:rPr>
              <a:t>this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document.</a:t>
            </a:r>
          </a:p>
        </p:txBody>
      </p:sp>
      <p:sp>
        <p:nvSpPr>
          <p:cNvPr id="9" name="object 9"/>
          <p:cNvSpPr/>
          <p:nvPr/>
        </p:nvSpPr>
        <p:spPr>
          <a:xfrm>
            <a:off x="3787140" y="999744"/>
            <a:ext cx="2558795" cy="30342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27095" y="1064767"/>
            <a:ext cx="2301111" cy="28505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32859" y="1045717"/>
            <a:ext cx="2414905" cy="2888615"/>
          </a:xfrm>
          <a:custGeom>
            <a:avLst/>
            <a:gdLst/>
            <a:ahLst/>
            <a:cxnLst/>
            <a:rect l="l" t="t" r="r" b="b"/>
            <a:pathLst>
              <a:path w="2414904" h="2888615">
                <a:moveTo>
                  <a:pt x="0" y="2888614"/>
                </a:moveTo>
                <a:lnTo>
                  <a:pt x="2414397" y="2888614"/>
                </a:lnTo>
                <a:lnTo>
                  <a:pt x="2414397" y="0"/>
                </a:lnTo>
                <a:lnTo>
                  <a:pt x="0" y="0"/>
                </a:lnTo>
                <a:lnTo>
                  <a:pt x="0" y="288861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27095" y="4005021"/>
            <a:ext cx="3440428" cy="26643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28315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lang="en-AU" sz="3600" b="1" dirty="0">
                <a:solidFill>
                  <a:srgbClr val="000000"/>
                </a:solidFill>
                <a:latin typeface="Arial"/>
                <a:cs typeface="Arial"/>
              </a:rPr>
              <a:t>Refund &amp; Cancellation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1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STUDENT</a:t>
            </a:r>
            <a:endParaRPr sz="2000">
              <a:latin typeface="Arial Black"/>
              <a:cs typeface="Arial Black"/>
            </a:endParaRPr>
          </a:p>
          <a:p>
            <a:pPr marL="92075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Arial Black"/>
                <a:cs typeface="Arial Black"/>
              </a:rPr>
              <a:t>SERVICES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1524000"/>
            <a:ext cx="5529580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Need </a:t>
            </a:r>
            <a:r>
              <a:rPr lang="en-AU" sz="2400" b="1" dirty="0">
                <a:latin typeface="Arial"/>
                <a:cs typeface="Arial"/>
              </a:rPr>
              <a:t>advice?</a:t>
            </a:r>
          </a:p>
          <a:p>
            <a:pPr marL="12700">
              <a:lnSpc>
                <a:spcPct val="100000"/>
              </a:lnSpc>
            </a:pPr>
            <a:endParaRPr lang="en-AU" sz="240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AU" sz="2400" dirty="0">
                <a:latin typeface="Arial"/>
                <a:cs typeface="Arial"/>
              </a:rPr>
              <a:t>The refund and cancellation Policy is outlined in your Offer Letter.</a:t>
            </a:r>
          </a:p>
          <a:p>
            <a:pPr marL="12700">
              <a:lnSpc>
                <a:spcPct val="100000"/>
              </a:lnSpc>
            </a:pPr>
            <a:endParaRPr lang="en-AU" sz="2400" dirty="0">
              <a:latin typeface="Arial"/>
              <a:cs typeface="Arial"/>
            </a:endParaRPr>
          </a:p>
          <a:p>
            <a:pPr marL="12700" algn="just"/>
            <a:r>
              <a:rPr lang="en-AU" sz="2400" spc="-5" dirty="0">
                <a:latin typeface="Arial"/>
                <a:cs typeface="Arial"/>
              </a:rPr>
              <a:t>For more details refer to the </a:t>
            </a:r>
            <a:r>
              <a:rPr lang="en-AU" sz="2400" spc="-5" dirty="0">
                <a:latin typeface="Arial"/>
                <a:cs typeface="Arial"/>
                <a:hlinkClick r:id="rId3"/>
              </a:rPr>
              <a:t>Student Refund Policy</a:t>
            </a:r>
            <a:endParaRPr lang="en-AU" sz="2400" dirty="0">
              <a:latin typeface="Arial"/>
              <a:cs typeface="Arial"/>
            </a:endParaRPr>
          </a:p>
          <a:p>
            <a:pPr marL="12700" algn="just"/>
            <a:r>
              <a:rPr lang="en-AU" sz="2400" spc="-5" dirty="0">
                <a:latin typeface="Arial"/>
                <a:cs typeface="Arial"/>
              </a:rPr>
              <a:t>located on the UBSS website</a:t>
            </a:r>
            <a:endParaRPr lang="en-AU" sz="2400" dirty="0">
              <a:latin typeface="Arial"/>
              <a:cs typeface="Arial"/>
            </a:endParaRPr>
          </a:p>
        </p:txBody>
      </p:sp>
      <p:sp>
        <p:nvSpPr>
          <p:cNvPr id="32" name="5-Point Star 31"/>
          <p:cNvSpPr/>
          <p:nvPr/>
        </p:nvSpPr>
        <p:spPr>
          <a:xfrm>
            <a:off x="7010400" y="1219200"/>
            <a:ext cx="10668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89870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sz="4000" b="0" dirty="0">
                <a:solidFill>
                  <a:srgbClr val="000000"/>
                </a:solidFill>
                <a:latin typeface="Arial"/>
                <a:cs typeface="Arial"/>
              </a:rPr>
              <a:t>Coun</a:t>
            </a:r>
            <a:r>
              <a:rPr sz="4000" b="0" spc="-1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4000" b="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4000" b="0" spc="-1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4000" b="0" dirty="0">
                <a:solidFill>
                  <a:srgbClr val="000000"/>
                </a:solidFill>
                <a:latin typeface="Arial"/>
                <a:cs typeface="Arial"/>
              </a:rPr>
              <a:t>li</a:t>
            </a:r>
            <a:r>
              <a:rPr sz="4000" b="0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4000" b="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endParaRPr sz="4000" b="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1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STUDENT</a:t>
            </a:r>
            <a:endParaRPr sz="2000">
              <a:latin typeface="Arial Black"/>
              <a:cs typeface="Arial Black"/>
            </a:endParaRPr>
          </a:p>
          <a:p>
            <a:pPr marL="92075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Arial Black"/>
                <a:cs typeface="Arial Black"/>
              </a:rPr>
              <a:t>SERVICES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631" y="1121663"/>
            <a:ext cx="4491228" cy="4326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5420" y="1166114"/>
            <a:ext cx="4397958" cy="4734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>
                <a:latin typeface="Arial"/>
                <a:cs typeface="Arial"/>
              </a:rPr>
              <a:t>Need to talk </a:t>
            </a:r>
            <a:r>
              <a:rPr b="1" spc="-5" dirty="0">
                <a:latin typeface="Arial"/>
                <a:cs typeface="Arial"/>
              </a:rPr>
              <a:t>– speak </a:t>
            </a:r>
            <a:r>
              <a:rPr b="1" dirty="0">
                <a:latin typeface="Arial"/>
                <a:cs typeface="Arial"/>
              </a:rPr>
              <a:t>to </a:t>
            </a:r>
            <a:r>
              <a:rPr b="1" spc="-5" dirty="0">
                <a:latin typeface="Arial"/>
                <a:cs typeface="Arial"/>
              </a:rPr>
              <a:t>a</a:t>
            </a:r>
            <a:r>
              <a:rPr b="1" spc="-8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counsellor?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Clr>
                <a:srgbClr val="DF1E33"/>
              </a:buClr>
              <a:tabLst>
                <a:tab pos="355600" algn="l"/>
              </a:tabLst>
            </a:pPr>
            <a:r>
              <a:rPr dirty="0">
                <a:latin typeface="Arial"/>
                <a:cs typeface="Arial"/>
              </a:rPr>
              <a:t>If  </a:t>
            </a:r>
            <a:r>
              <a:rPr spc="-10" dirty="0">
                <a:latin typeface="Arial"/>
                <a:cs typeface="Arial"/>
              </a:rPr>
              <a:t>you  </a:t>
            </a:r>
            <a:r>
              <a:rPr dirty="0">
                <a:latin typeface="Arial"/>
                <a:cs typeface="Arial"/>
              </a:rPr>
              <a:t>are  </a:t>
            </a:r>
            <a:r>
              <a:rPr spc="-5" dirty="0">
                <a:latin typeface="Arial"/>
                <a:cs typeface="Arial"/>
              </a:rPr>
              <a:t>having  personal  problems  </a:t>
            </a:r>
            <a:r>
              <a:rPr dirty="0">
                <a:latin typeface="Arial"/>
                <a:cs typeface="Arial"/>
              </a:rPr>
              <a:t>&amp; </a:t>
            </a:r>
            <a:r>
              <a:rPr spc="19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you</a:t>
            </a:r>
            <a:r>
              <a:rPr lang="en-AU"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need to speak to </a:t>
            </a:r>
            <a:r>
              <a:rPr spc="-5" dirty="0">
                <a:latin typeface="Arial"/>
                <a:cs typeface="Arial"/>
              </a:rPr>
              <a:t>someone, GCA </a:t>
            </a:r>
            <a:r>
              <a:rPr dirty="0">
                <a:latin typeface="Arial"/>
                <a:cs typeface="Arial"/>
              </a:rPr>
              <a:t>can</a:t>
            </a:r>
            <a:r>
              <a:rPr spc="-1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help.</a:t>
            </a: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dirty="0">
              <a:latin typeface="Times New Roman"/>
              <a:cs typeface="Times New Roman"/>
            </a:endParaRPr>
          </a:p>
          <a:p>
            <a:pPr marL="12700" marR="506730">
              <a:lnSpc>
                <a:spcPct val="120000"/>
              </a:lnSpc>
              <a:buClr>
                <a:srgbClr val="DF1E33"/>
              </a:buClr>
              <a:tabLst>
                <a:tab pos="355600" algn="l"/>
              </a:tabLst>
            </a:pPr>
            <a:r>
              <a:rPr b="1" spc="-5" dirty="0">
                <a:latin typeface="Arial"/>
                <a:cs typeface="Arial"/>
              </a:rPr>
              <a:t>The Sydney University Psychology </a:t>
            </a:r>
            <a:r>
              <a:rPr b="1" dirty="0">
                <a:latin typeface="Arial"/>
                <a:cs typeface="Arial"/>
              </a:rPr>
              <a:t>Clinic</a:t>
            </a:r>
            <a:r>
              <a:rPr lang="en-AU" b="1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Door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3</a:t>
            </a:r>
            <a:r>
              <a:rPr lang="en-AU" dirty="0">
                <a:latin typeface="Arial"/>
                <a:cs typeface="Arial"/>
              </a:rPr>
              <a:t> - </a:t>
            </a:r>
            <a:r>
              <a:rPr spc="-5" dirty="0">
                <a:latin typeface="Arial"/>
                <a:cs typeface="Arial"/>
              </a:rPr>
              <a:t>Mackie</a:t>
            </a:r>
            <a:r>
              <a:rPr spc="-4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Building</a:t>
            </a:r>
            <a:endParaRPr lang="en-AU" dirty="0">
              <a:latin typeface="Arial"/>
              <a:cs typeface="Arial"/>
            </a:endParaRPr>
          </a:p>
          <a:p>
            <a:pPr marL="12700" marR="506730">
              <a:lnSpc>
                <a:spcPct val="120000"/>
              </a:lnSpc>
              <a:buClr>
                <a:srgbClr val="DF1E33"/>
              </a:buClr>
              <a:tabLst>
                <a:tab pos="355600" algn="l"/>
              </a:tabLst>
            </a:pPr>
            <a:r>
              <a:rPr spc="-5" dirty="0">
                <a:latin typeface="Arial"/>
                <a:cs typeface="Arial"/>
              </a:rPr>
              <a:t>2 Arundel St </a:t>
            </a:r>
            <a:r>
              <a:rPr dirty="0">
                <a:latin typeface="Arial"/>
                <a:cs typeface="Arial"/>
              </a:rPr>
              <a:t>Forest </a:t>
            </a:r>
            <a:r>
              <a:rPr spc="-5" dirty="0">
                <a:latin typeface="Arial"/>
                <a:cs typeface="Arial"/>
              </a:rPr>
              <a:t>Lodge  </a:t>
            </a:r>
            <a:endParaRPr lang="en-AU" spc="-5" dirty="0">
              <a:latin typeface="Arial"/>
              <a:cs typeface="Arial"/>
            </a:endParaRPr>
          </a:p>
          <a:p>
            <a:pPr marL="12700" marR="506730">
              <a:lnSpc>
                <a:spcPct val="120000"/>
              </a:lnSpc>
              <a:buClr>
                <a:srgbClr val="DF1E33"/>
              </a:buClr>
              <a:tabLst>
                <a:tab pos="355600" algn="l"/>
              </a:tabLst>
            </a:pPr>
            <a:r>
              <a:rPr spc="-5" dirty="0">
                <a:latin typeface="Arial"/>
                <a:cs typeface="Arial"/>
              </a:rPr>
              <a:t>University </a:t>
            </a:r>
            <a:r>
              <a:rPr dirty="0">
                <a:latin typeface="Arial"/>
                <a:cs typeface="Arial"/>
              </a:rPr>
              <a:t>of </a:t>
            </a:r>
            <a:r>
              <a:rPr spc="-5" dirty="0">
                <a:latin typeface="Arial"/>
                <a:cs typeface="Arial"/>
              </a:rPr>
              <a:t>Sydney NSW 2006  </a:t>
            </a:r>
            <a:endParaRPr lang="en-AU" spc="-5" dirty="0">
              <a:latin typeface="Arial"/>
              <a:cs typeface="Arial"/>
            </a:endParaRPr>
          </a:p>
          <a:p>
            <a:pPr marL="12700" marR="506730">
              <a:lnSpc>
                <a:spcPct val="120000"/>
              </a:lnSpc>
              <a:buClr>
                <a:srgbClr val="DF1E33"/>
              </a:buClr>
              <a:tabLst>
                <a:tab pos="355600" algn="l"/>
              </a:tabLst>
            </a:pPr>
            <a:r>
              <a:rPr spc="-45" dirty="0">
                <a:latin typeface="Arial"/>
                <a:cs typeface="Arial"/>
              </a:rPr>
              <a:t>Tel: </a:t>
            </a:r>
            <a:r>
              <a:rPr dirty="0">
                <a:latin typeface="Arial"/>
                <a:cs typeface="Arial"/>
              </a:rPr>
              <a:t>(02)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9351-2629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Clr>
                <a:srgbClr val="DF1E33"/>
              </a:buClr>
              <a:tabLst>
                <a:tab pos="355600" algn="l"/>
              </a:tabLst>
            </a:pPr>
            <a:r>
              <a:rPr lang="en-AU" spc="-5" dirty="0">
                <a:latin typeface="Arial"/>
                <a:cs typeface="Arial"/>
              </a:rPr>
              <a:t>Ask reception </a:t>
            </a:r>
            <a:r>
              <a:rPr dirty="0">
                <a:latin typeface="Arial"/>
                <a:cs typeface="Arial"/>
              </a:rPr>
              <a:t>for </a:t>
            </a:r>
            <a:r>
              <a:rPr spc="-5" dirty="0">
                <a:latin typeface="Arial"/>
                <a:cs typeface="Arial"/>
              </a:rPr>
              <a:t>more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information</a:t>
            </a:r>
          </a:p>
          <a:p>
            <a:pPr>
              <a:lnSpc>
                <a:spcPct val="100000"/>
              </a:lnSpc>
              <a:spcBef>
                <a:spcPts val="47"/>
              </a:spcBef>
              <a:buClr>
                <a:srgbClr val="DF1E33"/>
              </a:buClr>
              <a:buFont typeface="Wingdings"/>
              <a:buChar char=""/>
            </a:pPr>
            <a:endParaRPr dirty="0">
              <a:latin typeface="Times New Roman"/>
              <a:cs typeface="Times New Roman"/>
            </a:endParaRPr>
          </a:p>
          <a:p>
            <a:pPr marL="12700" marR="5715">
              <a:lnSpc>
                <a:spcPct val="100000"/>
              </a:lnSpc>
              <a:buClr>
                <a:srgbClr val="DF1E33"/>
              </a:buClr>
              <a:tabLst>
                <a:tab pos="355600" algn="l"/>
              </a:tabLst>
            </a:pPr>
            <a:r>
              <a:rPr spc="-5" dirty="0">
                <a:latin typeface="Arial"/>
                <a:cs typeface="Arial"/>
              </a:rPr>
              <a:t>Small </a:t>
            </a:r>
            <a:r>
              <a:rPr dirty="0">
                <a:latin typeface="Arial"/>
                <a:cs typeface="Arial"/>
              </a:rPr>
              <a:t>fee </a:t>
            </a:r>
            <a:r>
              <a:rPr spc="-5" dirty="0">
                <a:latin typeface="Arial"/>
                <a:cs typeface="Arial"/>
              </a:rPr>
              <a:t>(approx. </a:t>
            </a:r>
            <a:r>
              <a:rPr dirty="0">
                <a:latin typeface="Arial"/>
                <a:cs typeface="Arial"/>
              </a:rPr>
              <a:t>$20 </a:t>
            </a:r>
            <a:r>
              <a:rPr spc="-5" dirty="0">
                <a:latin typeface="Arial"/>
                <a:cs typeface="Arial"/>
              </a:rPr>
              <a:t>per hour) is payable  </a:t>
            </a:r>
            <a:endParaRPr lang="en-AU" spc="-5" dirty="0">
              <a:latin typeface="Arial"/>
              <a:cs typeface="Arial"/>
            </a:endParaRPr>
          </a:p>
          <a:p>
            <a:pPr marL="12700" marR="5715">
              <a:lnSpc>
                <a:spcPct val="100000"/>
              </a:lnSpc>
              <a:buClr>
                <a:srgbClr val="DF1E33"/>
              </a:buClr>
              <a:tabLst>
                <a:tab pos="355600" algn="l"/>
              </a:tabLst>
            </a:pPr>
            <a:r>
              <a:rPr dirty="0">
                <a:latin typeface="Arial"/>
                <a:cs typeface="Arial"/>
              </a:rPr>
              <a:t>direct to the</a:t>
            </a:r>
            <a:r>
              <a:rPr spc="-1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Clinic</a:t>
            </a:r>
          </a:p>
        </p:txBody>
      </p:sp>
      <p:sp>
        <p:nvSpPr>
          <p:cNvPr id="6" name="object 6"/>
          <p:cNvSpPr/>
          <p:nvPr/>
        </p:nvSpPr>
        <p:spPr>
          <a:xfrm>
            <a:off x="4795068" y="2419299"/>
            <a:ext cx="768350" cy="1837055"/>
          </a:xfrm>
          <a:custGeom>
            <a:avLst/>
            <a:gdLst/>
            <a:ahLst/>
            <a:cxnLst/>
            <a:rect l="l" t="t" r="r" b="b"/>
            <a:pathLst>
              <a:path w="768350" h="1837054">
                <a:moveTo>
                  <a:pt x="470064" y="0"/>
                </a:moveTo>
                <a:lnTo>
                  <a:pt x="302500" y="40562"/>
                </a:lnTo>
                <a:lnTo>
                  <a:pt x="167560" y="183112"/>
                </a:lnTo>
                <a:lnTo>
                  <a:pt x="78590" y="364540"/>
                </a:lnTo>
                <a:lnTo>
                  <a:pt x="34105" y="622038"/>
                </a:lnTo>
                <a:lnTo>
                  <a:pt x="0" y="993058"/>
                </a:lnTo>
                <a:lnTo>
                  <a:pt x="10380" y="1370428"/>
                </a:lnTo>
                <a:lnTo>
                  <a:pt x="44486" y="1572979"/>
                </a:lnTo>
                <a:lnTo>
                  <a:pt x="100839" y="1734968"/>
                </a:lnTo>
                <a:lnTo>
                  <a:pt x="179421" y="1836956"/>
                </a:lnTo>
                <a:lnTo>
                  <a:pt x="318818" y="1836956"/>
                </a:lnTo>
                <a:lnTo>
                  <a:pt x="487856" y="1783565"/>
                </a:lnTo>
                <a:lnTo>
                  <a:pt x="566450" y="1613411"/>
                </a:lnTo>
                <a:lnTo>
                  <a:pt x="554589" y="1336475"/>
                </a:lnTo>
                <a:lnTo>
                  <a:pt x="504174" y="1155047"/>
                </a:lnTo>
                <a:lnTo>
                  <a:pt x="447828" y="871501"/>
                </a:lnTo>
                <a:lnTo>
                  <a:pt x="415204" y="743594"/>
                </a:lnTo>
                <a:lnTo>
                  <a:pt x="437441" y="526529"/>
                </a:lnTo>
                <a:lnTo>
                  <a:pt x="516035" y="466528"/>
                </a:lnTo>
                <a:lnTo>
                  <a:pt x="599074" y="466528"/>
                </a:lnTo>
                <a:lnTo>
                  <a:pt x="739945" y="385534"/>
                </a:lnTo>
                <a:lnTo>
                  <a:pt x="768124" y="264107"/>
                </a:lnTo>
                <a:lnTo>
                  <a:pt x="739945" y="142550"/>
                </a:lnTo>
                <a:lnTo>
                  <a:pt x="717708" y="93953"/>
                </a:lnTo>
                <a:lnTo>
                  <a:pt x="639114" y="34082"/>
                </a:lnTo>
                <a:lnTo>
                  <a:pt x="470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79499" y="2430703"/>
            <a:ext cx="763905" cy="828040"/>
          </a:xfrm>
          <a:custGeom>
            <a:avLst/>
            <a:gdLst/>
            <a:ahLst/>
            <a:cxnLst/>
            <a:rect l="l" t="t" r="r" b="b"/>
            <a:pathLst>
              <a:path w="763904" h="828039">
                <a:moveTo>
                  <a:pt x="255048" y="0"/>
                </a:moveTo>
                <a:lnTo>
                  <a:pt x="112703" y="45356"/>
                </a:lnTo>
                <a:lnTo>
                  <a:pt x="5930" y="140865"/>
                </a:lnTo>
                <a:lnTo>
                  <a:pt x="0" y="244538"/>
                </a:lnTo>
                <a:lnTo>
                  <a:pt x="41525" y="354691"/>
                </a:lnTo>
                <a:lnTo>
                  <a:pt x="106761" y="443850"/>
                </a:lnTo>
                <a:lnTo>
                  <a:pt x="177939" y="510201"/>
                </a:lnTo>
                <a:lnTo>
                  <a:pt x="290643" y="541043"/>
                </a:lnTo>
                <a:lnTo>
                  <a:pt x="166078" y="821220"/>
                </a:lnTo>
                <a:lnTo>
                  <a:pt x="201673" y="827699"/>
                </a:lnTo>
                <a:lnTo>
                  <a:pt x="355914" y="562037"/>
                </a:lnTo>
                <a:lnTo>
                  <a:pt x="569418" y="562037"/>
                </a:lnTo>
                <a:lnTo>
                  <a:pt x="605020" y="555557"/>
                </a:lnTo>
                <a:lnTo>
                  <a:pt x="711746" y="489207"/>
                </a:lnTo>
                <a:lnTo>
                  <a:pt x="763564" y="391368"/>
                </a:lnTo>
                <a:lnTo>
                  <a:pt x="763564" y="349431"/>
                </a:lnTo>
                <a:lnTo>
                  <a:pt x="753343" y="230024"/>
                </a:lnTo>
                <a:lnTo>
                  <a:pt x="664325" y="89029"/>
                </a:lnTo>
                <a:lnTo>
                  <a:pt x="468582" y="8034"/>
                </a:lnTo>
                <a:lnTo>
                  <a:pt x="255048" y="0"/>
                </a:lnTo>
                <a:close/>
              </a:path>
              <a:path w="763904" h="828039">
                <a:moveTo>
                  <a:pt x="569418" y="562037"/>
                </a:moveTo>
                <a:lnTo>
                  <a:pt x="355914" y="562037"/>
                </a:lnTo>
                <a:lnTo>
                  <a:pt x="444813" y="584716"/>
                </a:lnTo>
                <a:lnTo>
                  <a:pt x="569418" y="5620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48173" y="2728763"/>
            <a:ext cx="247650" cy="1915160"/>
          </a:xfrm>
          <a:custGeom>
            <a:avLst/>
            <a:gdLst/>
            <a:ahLst/>
            <a:cxnLst/>
            <a:rect l="l" t="t" r="r" b="b"/>
            <a:pathLst>
              <a:path w="247650" h="1915160">
                <a:moveTo>
                  <a:pt x="102316" y="0"/>
                </a:moveTo>
                <a:lnTo>
                  <a:pt x="65247" y="66350"/>
                </a:lnTo>
                <a:lnTo>
                  <a:pt x="35595" y="132831"/>
                </a:lnTo>
                <a:lnTo>
                  <a:pt x="90455" y="323978"/>
                </a:lnTo>
                <a:lnTo>
                  <a:pt x="120108" y="508645"/>
                </a:lnTo>
                <a:lnTo>
                  <a:pt x="120108" y="965455"/>
                </a:lnTo>
                <a:lnTo>
                  <a:pt x="126050" y="1281269"/>
                </a:lnTo>
                <a:lnTo>
                  <a:pt x="84524" y="1391422"/>
                </a:lnTo>
                <a:lnTo>
                  <a:pt x="84524" y="1538896"/>
                </a:lnTo>
                <a:lnTo>
                  <a:pt x="155703" y="1561575"/>
                </a:lnTo>
                <a:lnTo>
                  <a:pt x="180910" y="1649049"/>
                </a:lnTo>
                <a:lnTo>
                  <a:pt x="163119" y="1789915"/>
                </a:lnTo>
                <a:lnTo>
                  <a:pt x="90455" y="1833717"/>
                </a:lnTo>
                <a:lnTo>
                  <a:pt x="35595" y="1833717"/>
                </a:lnTo>
                <a:lnTo>
                  <a:pt x="0" y="1856395"/>
                </a:lnTo>
                <a:lnTo>
                  <a:pt x="29664" y="1914711"/>
                </a:lnTo>
                <a:lnTo>
                  <a:pt x="126050" y="1900067"/>
                </a:lnTo>
                <a:lnTo>
                  <a:pt x="234297" y="1760757"/>
                </a:lnTo>
                <a:lnTo>
                  <a:pt x="247644" y="1627926"/>
                </a:lnTo>
                <a:lnTo>
                  <a:pt x="192771" y="1406065"/>
                </a:lnTo>
                <a:lnTo>
                  <a:pt x="180910" y="1171116"/>
                </a:lnTo>
                <a:lnTo>
                  <a:pt x="174980" y="817980"/>
                </a:lnTo>
                <a:lnTo>
                  <a:pt x="198702" y="477803"/>
                </a:lnTo>
                <a:lnTo>
                  <a:pt x="192771" y="213825"/>
                </a:lnTo>
                <a:lnTo>
                  <a:pt x="163119" y="80994"/>
                </a:lnTo>
                <a:lnTo>
                  <a:pt x="1023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44003" y="4044115"/>
            <a:ext cx="594995" cy="2039620"/>
          </a:xfrm>
          <a:custGeom>
            <a:avLst/>
            <a:gdLst/>
            <a:ahLst/>
            <a:cxnLst/>
            <a:rect l="l" t="t" r="r" b="b"/>
            <a:pathLst>
              <a:path w="594995" h="2039620">
                <a:moveTo>
                  <a:pt x="589663" y="1906599"/>
                </a:moveTo>
                <a:lnTo>
                  <a:pt x="344021" y="1906599"/>
                </a:lnTo>
                <a:lnTo>
                  <a:pt x="444852" y="1973012"/>
                </a:lnTo>
                <a:lnTo>
                  <a:pt x="498239" y="2039428"/>
                </a:lnTo>
                <a:lnTo>
                  <a:pt x="551625" y="2018369"/>
                </a:lnTo>
                <a:lnTo>
                  <a:pt x="589663" y="1906599"/>
                </a:lnTo>
                <a:close/>
              </a:path>
              <a:path w="594995" h="2039620">
                <a:moveTo>
                  <a:pt x="266912" y="0"/>
                </a:moveTo>
                <a:lnTo>
                  <a:pt x="166082" y="0"/>
                </a:lnTo>
                <a:lnTo>
                  <a:pt x="142359" y="89029"/>
                </a:lnTo>
                <a:lnTo>
                  <a:pt x="195734" y="221860"/>
                </a:lnTo>
                <a:lnTo>
                  <a:pt x="249121" y="422726"/>
                </a:lnTo>
                <a:lnTo>
                  <a:pt x="249121" y="688389"/>
                </a:lnTo>
                <a:lnTo>
                  <a:pt x="148290" y="894167"/>
                </a:lnTo>
                <a:lnTo>
                  <a:pt x="106764" y="1072355"/>
                </a:lnTo>
                <a:lnTo>
                  <a:pt x="59308" y="1338017"/>
                </a:lnTo>
                <a:lnTo>
                  <a:pt x="59308" y="1618258"/>
                </a:lnTo>
                <a:lnTo>
                  <a:pt x="23725" y="1804546"/>
                </a:lnTo>
                <a:lnTo>
                  <a:pt x="0" y="1848283"/>
                </a:lnTo>
                <a:lnTo>
                  <a:pt x="0" y="1906599"/>
                </a:lnTo>
                <a:lnTo>
                  <a:pt x="59308" y="1914698"/>
                </a:lnTo>
                <a:lnTo>
                  <a:pt x="195734" y="1906599"/>
                </a:lnTo>
                <a:lnTo>
                  <a:pt x="589663" y="1906599"/>
                </a:lnTo>
                <a:lnTo>
                  <a:pt x="594624" y="1892020"/>
                </a:lnTo>
                <a:lnTo>
                  <a:pt x="504169" y="1825604"/>
                </a:lnTo>
                <a:lnTo>
                  <a:pt x="464627" y="1819125"/>
                </a:lnTo>
                <a:lnTo>
                  <a:pt x="130487" y="1819125"/>
                </a:lnTo>
                <a:lnTo>
                  <a:pt x="130487" y="1427111"/>
                </a:lnTo>
                <a:lnTo>
                  <a:pt x="183873" y="1182507"/>
                </a:lnTo>
                <a:lnTo>
                  <a:pt x="255051" y="894167"/>
                </a:lnTo>
                <a:lnTo>
                  <a:pt x="326230" y="761336"/>
                </a:lnTo>
                <a:lnTo>
                  <a:pt x="361813" y="473008"/>
                </a:lnTo>
                <a:lnTo>
                  <a:pt x="361813" y="207346"/>
                </a:lnTo>
                <a:lnTo>
                  <a:pt x="338091" y="45356"/>
                </a:lnTo>
                <a:lnTo>
                  <a:pt x="266912" y="0"/>
                </a:lnTo>
                <a:close/>
              </a:path>
              <a:path w="594995" h="2039620">
                <a:moveTo>
                  <a:pt x="326230" y="1796446"/>
                </a:moveTo>
                <a:lnTo>
                  <a:pt x="130487" y="1819125"/>
                </a:lnTo>
                <a:lnTo>
                  <a:pt x="464627" y="1819125"/>
                </a:lnTo>
                <a:lnTo>
                  <a:pt x="326230" y="17964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40203" y="3865927"/>
            <a:ext cx="594995" cy="2036445"/>
          </a:xfrm>
          <a:custGeom>
            <a:avLst/>
            <a:gdLst/>
            <a:ahLst/>
            <a:cxnLst/>
            <a:rect l="l" t="t" r="r" b="b"/>
            <a:pathLst>
              <a:path w="594995" h="2036445">
                <a:moveTo>
                  <a:pt x="589110" y="1904979"/>
                </a:moveTo>
                <a:lnTo>
                  <a:pt x="344019" y="1904979"/>
                </a:lnTo>
                <a:lnTo>
                  <a:pt x="444862" y="1971395"/>
                </a:lnTo>
                <a:lnTo>
                  <a:pt x="498236" y="2036190"/>
                </a:lnTo>
                <a:lnTo>
                  <a:pt x="551623" y="2015132"/>
                </a:lnTo>
                <a:lnTo>
                  <a:pt x="589110" y="1904979"/>
                </a:lnTo>
                <a:close/>
              </a:path>
              <a:path w="594995" h="2036445">
                <a:moveTo>
                  <a:pt x="266910" y="0"/>
                </a:moveTo>
                <a:lnTo>
                  <a:pt x="166079" y="0"/>
                </a:lnTo>
                <a:lnTo>
                  <a:pt x="142357" y="89029"/>
                </a:lnTo>
                <a:lnTo>
                  <a:pt x="195732" y="221860"/>
                </a:lnTo>
                <a:lnTo>
                  <a:pt x="249119" y="421171"/>
                </a:lnTo>
                <a:lnTo>
                  <a:pt x="249119" y="686833"/>
                </a:lnTo>
                <a:lnTo>
                  <a:pt x="148288" y="894180"/>
                </a:lnTo>
                <a:lnTo>
                  <a:pt x="106766" y="1070735"/>
                </a:lnTo>
                <a:lnTo>
                  <a:pt x="59313" y="1336397"/>
                </a:lnTo>
                <a:lnTo>
                  <a:pt x="59313" y="1616638"/>
                </a:lnTo>
                <a:lnTo>
                  <a:pt x="23725" y="1801306"/>
                </a:lnTo>
                <a:lnTo>
                  <a:pt x="0" y="1845043"/>
                </a:lnTo>
                <a:lnTo>
                  <a:pt x="0" y="1904979"/>
                </a:lnTo>
                <a:lnTo>
                  <a:pt x="59313" y="1911459"/>
                </a:lnTo>
                <a:lnTo>
                  <a:pt x="195732" y="1904979"/>
                </a:lnTo>
                <a:lnTo>
                  <a:pt x="589110" y="1904979"/>
                </a:lnTo>
                <a:lnTo>
                  <a:pt x="594622" y="1888780"/>
                </a:lnTo>
                <a:lnTo>
                  <a:pt x="504167" y="1822364"/>
                </a:lnTo>
                <a:lnTo>
                  <a:pt x="464625" y="1815885"/>
                </a:lnTo>
                <a:lnTo>
                  <a:pt x="130496" y="1815885"/>
                </a:lnTo>
                <a:lnTo>
                  <a:pt x="130496" y="1423871"/>
                </a:lnTo>
                <a:lnTo>
                  <a:pt x="183871" y="1180887"/>
                </a:lnTo>
                <a:lnTo>
                  <a:pt x="255049" y="894180"/>
                </a:lnTo>
                <a:lnTo>
                  <a:pt x="326227" y="761349"/>
                </a:lnTo>
                <a:lnTo>
                  <a:pt x="361822" y="473008"/>
                </a:lnTo>
                <a:lnTo>
                  <a:pt x="361822" y="207346"/>
                </a:lnTo>
                <a:lnTo>
                  <a:pt x="338088" y="45356"/>
                </a:lnTo>
                <a:lnTo>
                  <a:pt x="266910" y="0"/>
                </a:lnTo>
                <a:close/>
              </a:path>
              <a:path w="594995" h="2036445">
                <a:moveTo>
                  <a:pt x="326227" y="1793206"/>
                </a:moveTo>
                <a:lnTo>
                  <a:pt x="130496" y="1815885"/>
                </a:lnTo>
                <a:lnTo>
                  <a:pt x="464625" y="1815885"/>
                </a:lnTo>
                <a:lnTo>
                  <a:pt x="326227" y="17932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42897" y="2579733"/>
            <a:ext cx="241935" cy="1918335"/>
          </a:xfrm>
          <a:custGeom>
            <a:avLst/>
            <a:gdLst/>
            <a:ahLst/>
            <a:cxnLst/>
            <a:rect l="l" t="t" r="r" b="b"/>
            <a:pathLst>
              <a:path w="241935" h="1918335">
                <a:moveTo>
                  <a:pt x="100830" y="0"/>
                </a:moveTo>
                <a:lnTo>
                  <a:pt x="65235" y="66350"/>
                </a:lnTo>
                <a:lnTo>
                  <a:pt x="35583" y="132831"/>
                </a:lnTo>
                <a:lnTo>
                  <a:pt x="88969" y="323978"/>
                </a:lnTo>
                <a:lnTo>
                  <a:pt x="118622" y="508645"/>
                </a:lnTo>
                <a:lnTo>
                  <a:pt x="118622" y="967010"/>
                </a:lnTo>
                <a:lnTo>
                  <a:pt x="124552" y="1282954"/>
                </a:lnTo>
                <a:lnTo>
                  <a:pt x="83039" y="1394661"/>
                </a:lnTo>
                <a:lnTo>
                  <a:pt x="83039" y="1542136"/>
                </a:lnTo>
                <a:lnTo>
                  <a:pt x="154217" y="1563130"/>
                </a:lnTo>
                <a:lnTo>
                  <a:pt x="177939" y="1652289"/>
                </a:lnTo>
                <a:lnTo>
                  <a:pt x="160147" y="1793155"/>
                </a:lnTo>
                <a:lnTo>
                  <a:pt x="88969" y="1836956"/>
                </a:lnTo>
                <a:lnTo>
                  <a:pt x="35583" y="1836956"/>
                </a:lnTo>
                <a:lnTo>
                  <a:pt x="0" y="1859635"/>
                </a:lnTo>
                <a:lnTo>
                  <a:pt x="29652" y="1917951"/>
                </a:lnTo>
                <a:lnTo>
                  <a:pt x="124552" y="1903307"/>
                </a:lnTo>
                <a:lnTo>
                  <a:pt x="231326" y="1762441"/>
                </a:lnTo>
                <a:lnTo>
                  <a:pt x="241701" y="1629610"/>
                </a:lnTo>
                <a:lnTo>
                  <a:pt x="189800" y="1409305"/>
                </a:lnTo>
                <a:lnTo>
                  <a:pt x="177939" y="1172801"/>
                </a:lnTo>
                <a:lnTo>
                  <a:pt x="172009" y="817980"/>
                </a:lnTo>
                <a:lnTo>
                  <a:pt x="195731" y="479487"/>
                </a:lnTo>
                <a:lnTo>
                  <a:pt x="189800" y="213825"/>
                </a:lnTo>
                <a:lnTo>
                  <a:pt x="160147" y="80994"/>
                </a:lnTo>
                <a:lnTo>
                  <a:pt x="1008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88834" y="364513"/>
            <a:ext cx="1983739" cy="1296035"/>
          </a:xfrm>
          <a:custGeom>
            <a:avLst/>
            <a:gdLst/>
            <a:ahLst/>
            <a:cxnLst/>
            <a:rect l="l" t="t" r="r" b="b"/>
            <a:pathLst>
              <a:path w="1983740" h="1296035">
                <a:moveTo>
                  <a:pt x="1271870" y="1173202"/>
                </a:moveTo>
                <a:lnTo>
                  <a:pt x="757484" y="1173202"/>
                </a:lnTo>
                <a:lnTo>
                  <a:pt x="790857" y="1210367"/>
                </a:lnTo>
                <a:lnTo>
                  <a:pt x="830541" y="1241639"/>
                </a:lnTo>
                <a:lnTo>
                  <a:pt x="875606" y="1266410"/>
                </a:lnTo>
                <a:lnTo>
                  <a:pt x="925124" y="1284073"/>
                </a:lnTo>
                <a:lnTo>
                  <a:pt x="974377" y="1293627"/>
                </a:lnTo>
                <a:lnTo>
                  <a:pt x="1023384" y="1295949"/>
                </a:lnTo>
                <a:lnTo>
                  <a:pt x="1071353" y="1291419"/>
                </a:lnTo>
                <a:lnTo>
                  <a:pt x="1117487" y="1280417"/>
                </a:lnTo>
                <a:lnTo>
                  <a:pt x="1160995" y="1263324"/>
                </a:lnTo>
                <a:lnTo>
                  <a:pt x="1201081" y="1240520"/>
                </a:lnTo>
                <a:lnTo>
                  <a:pt x="1236951" y="1212385"/>
                </a:lnTo>
                <a:lnTo>
                  <a:pt x="1267813" y="1179299"/>
                </a:lnTo>
                <a:lnTo>
                  <a:pt x="1271870" y="1173202"/>
                </a:lnTo>
                <a:close/>
              </a:path>
              <a:path w="1983740" h="1296035">
                <a:moveTo>
                  <a:pt x="497195" y="114149"/>
                </a:moveTo>
                <a:lnTo>
                  <a:pt x="445699" y="116562"/>
                </a:lnTo>
                <a:lnTo>
                  <a:pt x="396451" y="126144"/>
                </a:lnTo>
                <a:lnTo>
                  <a:pt x="350796" y="142195"/>
                </a:lnTo>
                <a:lnTo>
                  <a:pt x="309283" y="164076"/>
                </a:lnTo>
                <a:lnTo>
                  <a:pt x="272457" y="191146"/>
                </a:lnTo>
                <a:lnTo>
                  <a:pt x="240864" y="222766"/>
                </a:lnTo>
                <a:lnTo>
                  <a:pt x="215051" y="258294"/>
                </a:lnTo>
                <a:lnTo>
                  <a:pt x="195564" y="297091"/>
                </a:lnTo>
                <a:lnTo>
                  <a:pt x="182949" y="338517"/>
                </a:lnTo>
                <a:lnTo>
                  <a:pt x="177753" y="381932"/>
                </a:lnTo>
                <a:lnTo>
                  <a:pt x="180523" y="426696"/>
                </a:lnTo>
                <a:lnTo>
                  <a:pt x="178872" y="430760"/>
                </a:lnTo>
                <a:lnTo>
                  <a:pt x="133071" y="439963"/>
                </a:lnTo>
                <a:lnTo>
                  <a:pt x="91448" y="458192"/>
                </a:lnTo>
                <a:lnTo>
                  <a:pt x="55660" y="484517"/>
                </a:lnTo>
                <a:lnTo>
                  <a:pt x="27361" y="518009"/>
                </a:lnTo>
                <a:lnTo>
                  <a:pt x="6727" y="562124"/>
                </a:lnTo>
                <a:lnTo>
                  <a:pt x="0" y="607958"/>
                </a:lnTo>
                <a:lnTo>
                  <a:pt x="6501" y="653184"/>
                </a:lnTo>
                <a:lnTo>
                  <a:pt x="25555" y="695480"/>
                </a:lnTo>
                <a:lnTo>
                  <a:pt x="56483" y="732518"/>
                </a:lnTo>
                <a:lnTo>
                  <a:pt x="98608" y="761976"/>
                </a:lnTo>
                <a:lnTo>
                  <a:pt x="72444" y="792928"/>
                </a:lnTo>
                <a:lnTo>
                  <a:pt x="54650" y="827762"/>
                </a:lnTo>
                <a:lnTo>
                  <a:pt x="45691" y="865167"/>
                </a:lnTo>
                <a:lnTo>
                  <a:pt x="46030" y="903835"/>
                </a:lnTo>
                <a:lnTo>
                  <a:pt x="59299" y="949975"/>
                </a:lnTo>
                <a:lnTo>
                  <a:pt x="84868" y="990002"/>
                </a:lnTo>
                <a:lnTo>
                  <a:pt x="120627" y="1022437"/>
                </a:lnTo>
                <a:lnTo>
                  <a:pt x="164460" y="1045802"/>
                </a:lnTo>
                <a:lnTo>
                  <a:pt x="214255" y="1058619"/>
                </a:lnTo>
                <a:lnTo>
                  <a:pt x="267899" y="1059410"/>
                </a:lnTo>
                <a:lnTo>
                  <a:pt x="269169" y="1061315"/>
                </a:lnTo>
                <a:lnTo>
                  <a:pt x="299124" y="1100425"/>
                </a:lnTo>
                <a:lnTo>
                  <a:pt x="330946" y="1131374"/>
                </a:lnTo>
                <a:lnTo>
                  <a:pt x="366471" y="1157843"/>
                </a:lnTo>
                <a:lnTo>
                  <a:pt x="405120" y="1179702"/>
                </a:lnTo>
                <a:lnTo>
                  <a:pt x="446316" y="1196824"/>
                </a:lnTo>
                <a:lnTo>
                  <a:pt x="489482" y="1209079"/>
                </a:lnTo>
                <a:lnTo>
                  <a:pt x="534040" y="1216339"/>
                </a:lnTo>
                <a:lnTo>
                  <a:pt x="579411" y="1218475"/>
                </a:lnTo>
                <a:lnTo>
                  <a:pt x="625019" y="1215358"/>
                </a:lnTo>
                <a:lnTo>
                  <a:pt x="670286" y="1206859"/>
                </a:lnTo>
                <a:lnTo>
                  <a:pt x="714633" y="1192850"/>
                </a:lnTo>
                <a:lnTo>
                  <a:pt x="757484" y="1173202"/>
                </a:lnTo>
                <a:lnTo>
                  <a:pt x="1271870" y="1173202"/>
                </a:lnTo>
                <a:lnTo>
                  <a:pt x="1292870" y="1141642"/>
                </a:lnTo>
                <a:lnTo>
                  <a:pt x="1311331" y="1099796"/>
                </a:lnTo>
                <a:lnTo>
                  <a:pt x="1591149" y="1099796"/>
                </a:lnTo>
                <a:lnTo>
                  <a:pt x="1653341" y="1053100"/>
                </a:lnTo>
                <a:lnTo>
                  <a:pt x="1679814" y="1020364"/>
                </a:lnTo>
                <a:lnTo>
                  <a:pt x="1699769" y="983753"/>
                </a:lnTo>
                <a:lnTo>
                  <a:pt x="1712448" y="943927"/>
                </a:lnTo>
                <a:lnTo>
                  <a:pt x="1717096" y="901549"/>
                </a:lnTo>
                <a:lnTo>
                  <a:pt x="1756121" y="894268"/>
                </a:lnTo>
                <a:lnTo>
                  <a:pt x="1793645" y="882642"/>
                </a:lnTo>
                <a:lnTo>
                  <a:pt x="1829217" y="866848"/>
                </a:lnTo>
                <a:lnTo>
                  <a:pt x="1862384" y="847066"/>
                </a:lnTo>
                <a:lnTo>
                  <a:pt x="1899858" y="816890"/>
                </a:lnTo>
                <a:lnTo>
                  <a:pt x="1930592" y="782676"/>
                </a:lnTo>
                <a:lnTo>
                  <a:pt x="1954466" y="745221"/>
                </a:lnTo>
                <a:lnTo>
                  <a:pt x="1971362" y="705326"/>
                </a:lnTo>
                <a:lnTo>
                  <a:pt x="1981161" y="663789"/>
                </a:lnTo>
                <a:lnTo>
                  <a:pt x="1983743" y="621410"/>
                </a:lnTo>
                <a:lnTo>
                  <a:pt x="1978991" y="578989"/>
                </a:lnTo>
                <a:lnTo>
                  <a:pt x="1966784" y="537324"/>
                </a:lnTo>
                <a:lnTo>
                  <a:pt x="1947005" y="497215"/>
                </a:lnTo>
                <a:lnTo>
                  <a:pt x="1919534" y="459462"/>
                </a:lnTo>
                <a:lnTo>
                  <a:pt x="1922727" y="452388"/>
                </a:lnTo>
                <a:lnTo>
                  <a:pt x="1925646" y="445254"/>
                </a:lnTo>
                <a:lnTo>
                  <a:pt x="1928303" y="438048"/>
                </a:lnTo>
                <a:lnTo>
                  <a:pt x="1930710" y="430760"/>
                </a:lnTo>
                <a:lnTo>
                  <a:pt x="1938850" y="387190"/>
                </a:lnTo>
                <a:lnTo>
                  <a:pt x="1937153" y="344352"/>
                </a:lnTo>
                <a:lnTo>
                  <a:pt x="1926310" y="303324"/>
                </a:lnTo>
                <a:lnTo>
                  <a:pt x="1907009" y="265184"/>
                </a:lnTo>
                <a:lnTo>
                  <a:pt x="1879938" y="231008"/>
                </a:lnTo>
                <a:lnTo>
                  <a:pt x="1845789" y="201874"/>
                </a:lnTo>
                <a:lnTo>
                  <a:pt x="1805248" y="178860"/>
                </a:lnTo>
                <a:lnTo>
                  <a:pt x="1759006" y="163044"/>
                </a:lnTo>
                <a:lnTo>
                  <a:pt x="1755595" y="151868"/>
                </a:lnTo>
                <a:lnTo>
                  <a:pt x="643946" y="151868"/>
                </a:lnTo>
                <a:lnTo>
                  <a:pt x="597379" y="131992"/>
                </a:lnTo>
                <a:lnTo>
                  <a:pt x="548109" y="119356"/>
                </a:lnTo>
                <a:lnTo>
                  <a:pt x="497195" y="114149"/>
                </a:lnTo>
                <a:close/>
              </a:path>
              <a:path w="1983740" h="1296035">
                <a:moveTo>
                  <a:pt x="1591149" y="1099796"/>
                </a:moveTo>
                <a:lnTo>
                  <a:pt x="1311331" y="1099796"/>
                </a:lnTo>
                <a:lnTo>
                  <a:pt x="1343585" y="1115034"/>
                </a:lnTo>
                <a:lnTo>
                  <a:pt x="1377720" y="1126164"/>
                </a:lnTo>
                <a:lnTo>
                  <a:pt x="1413237" y="1133032"/>
                </a:lnTo>
                <a:lnTo>
                  <a:pt x="1449634" y="1135483"/>
                </a:lnTo>
                <a:lnTo>
                  <a:pt x="1497368" y="1132051"/>
                </a:lnTo>
                <a:lnTo>
                  <a:pt x="1542362" y="1121435"/>
                </a:lnTo>
                <a:lnTo>
                  <a:pt x="1583859" y="1104297"/>
                </a:lnTo>
                <a:lnTo>
                  <a:pt x="1591149" y="1099796"/>
                </a:lnTo>
                <a:close/>
              </a:path>
              <a:path w="1983740" h="1296035">
                <a:moveTo>
                  <a:pt x="881583" y="36943"/>
                </a:moveTo>
                <a:lnTo>
                  <a:pt x="834319" y="37333"/>
                </a:lnTo>
                <a:lnTo>
                  <a:pt x="788345" y="45712"/>
                </a:lnTo>
                <a:lnTo>
                  <a:pt x="744990" y="61716"/>
                </a:lnTo>
                <a:lnTo>
                  <a:pt x="705585" y="84984"/>
                </a:lnTo>
                <a:lnTo>
                  <a:pt x="671460" y="115156"/>
                </a:lnTo>
                <a:lnTo>
                  <a:pt x="643946" y="151868"/>
                </a:lnTo>
                <a:lnTo>
                  <a:pt x="1755595" y="151868"/>
                </a:lnTo>
                <a:lnTo>
                  <a:pt x="1748937" y="130052"/>
                </a:lnTo>
                <a:lnTo>
                  <a:pt x="1732749" y="99322"/>
                </a:lnTo>
                <a:lnTo>
                  <a:pt x="1732325" y="98782"/>
                </a:lnTo>
                <a:lnTo>
                  <a:pt x="1031550" y="98782"/>
                </a:lnTo>
                <a:lnTo>
                  <a:pt x="1018463" y="88146"/>
                </a:lnTo>
                <a:lnTo>
                  <a:pt x="1004578" y="78367"/>
                </a:lnTo>
                <a:lnTo>
                  <a:pt x="989955" y="69492"/>
                </a:lnTo>
                <a:lnTo>
                  <a:pt x="974654" y="61571"/>
                </a:lnTo>
                <a:lnTo>
                  <a:pt x="928804" y="44901"/>
                </a:lnTo>
                <a:lnTo>
                  <a:pt x="881583" y="36943"/>
                </a:lnTo>
                <a:close/>
              </a:path>
              <a:path w="1983740" h="1296035">
                <a:moveTo>
                  <a:pt x="1212157" y="0"/>
                </a:moveTo>
                <a:lnTo>
                  <a:pt x="1168340" y="4063"/>
                </a:lnTo>
                <a:lnTo>
                  <a:pt x="1126756" y="16452"/>
                </a:lnTo>
                <a:lnTo>
                  <a:pt x="1089019" y="36689"/>
                </a:lnTo>
                <a:lnTo>
                  <a:pt x="1056746" y="64292"/>
                </a:lnTo>
                <a:lnTo>
                  <a:pt x="1031550" y="98782"/>
                </a:lnTo>
                <a:lnTo>
                  <a:pt x="1732325" y="98782"/>
                </a:lnTo>
                <a:lnTo>
                  <a:pt x="1710893" y="71497"/>
                </a:lnTo>
                <a:lnTo>
                  <a:pt x="1709454" y="70207"/>
                </a:lnTo>
                <a:lnTo>
                  <a:pt x="1369878" y="70207"/>
                </a:lnTo>
                <a:lnTo>
                  <a:pt x="1354981" y="54776"/>
                </a:lnTo>
                <a:lnTo>
                  <a:pt x="1338239" y="40965"/>
                </a:lnTo>
                <a:lnTo>
                  <a:pt x="1319854" y="28916"/>
                </a:lnTo>
                <a:lnTo>
                  <a:pt x="1300028" y="18772"/>
                </a:lnTo>
                <a:lnTo>
                  <a:pt x="1256591" y="4743"/>
                </a:lnTo>
                <a:lnTo>
                  <a:pt x="1212157" y="0"/>
                </a:lnTo>
                <a:close/>
              </a:path>
              <a:path w="1983740" h="1296035">
                <a:moveTo>
                  <a:pt x="1545889" y="390"/>
                </a:moveTo>
                <a:lnTo>
                  <a:pt x="1497267" y="3949"/>
                </a:lnTo>
                <a:lnTo>
                  <a:pt x="1450468" y="16864"/>
                </a:lnTo>
                <a:lnTo>
                  <a:pt x="1407376" y="38996"/>
                </a:lnTo>
                <a:lnTo>
                  <a:pt x="1369878" y="70207"/>
                </a:lnTo>
                <a:lnTo>
                  <a:pt x="1709454" y="70207"/>
                </a:lnTo>
                <a:lnTo>
                  <a:pt x="1683822" y="47220"/>
                </a:lnTo>
                <a:lnTo>
                  <a:pt x="1641052" y="21888"/>
                </a:lnTo>
                <a:lnTo>
                  <a:pt x="1594446" y="6324"/>
                </a:lnTo>
                <a:lnTo>
                  <a:pt x="1545889" y="39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29376" y="2215133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5940" y="0"/>
                </a:moveTo>
                <a:lnTo>
                  <a:pt x="21967" y="2829"/>
                </a:lnTo>
                <a:lnTo>
                  <a:pt x="10540" y="10541"/>
                </a:lnTo>
                <a:lnTo>
                  <a:pt x="2829" y="21967"/>
                </a:lnTo>
                <a:lnTo>
                  <a:pt x="0" y="35940"/>
                </a:lnTo>
                <a:lnTo>
                  <a:pt x="2829" y="49988"/>
                </a:lnTo>
                <a:lnTo>
                  <a:pt x="10541" y="61452"/>
                </a:lnTo>
                <a:lnTo>
                  <a:pt x="21967" y="69177"/>
                </a:lnTo>
                <a:lnTo>
                  <a:pt x="35940" y="72008"/>
                </a:lnTo>
                <a:lnTo>
                  <a:pt x="49968" y="69177"/>
                </a:lnTo>
                <a:lnTo>
                  <a:pt x="61388" y="61452"/>
                </a:lnTo>
                <a:lnTo>
                  <a:pt x="69070" y="49988"/>
                </a:lnTo>
                <a:lnTo>
                  <a:pt x="71882" y="35940"/>
                </a:lnTo>
                <a:lnTo>
                  <a:pt x="69070" y="21967"/>
                </a:lnTo>
                <a:lnTo>
                  <a:pt x="61388" y="10540"/>
                </a:lnTo>
                <a:lnTo>
                  <a:pt x="49968" y="2829"/>
                </a:lnTo>
                <a:lnTo>
                  <a:pt x="3594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37809" y="1999360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4">
                <a:moveTo>
                  <a:pt x="71881" y="0"/>
                </a:moveTo>
                <a:lnTo>
                  <a:pt x="43934" y="5641"/>
                </a:lnTo>
                <a:lnTo>
                  <a:pt x="21081" y="21034"/>
                </a:lnTo>
                <a:lnTo>
                  <a:pt x="5659" y="43880"/>
                </a:lnTo>
                <a:lnTo>
                  <a:pt x="0" y="71881"/>
                </a:lnTo>
                <a:lnTo>
                  <a:pt x="5659" y="99903"/>
                </a:lnTo>
                <a:lnTo>
                  <a:pt x="21081" y="122793"/>
                </a:lnTo>
                <a:lnTo>
                  <a:pt x="43934" y="138229"/>
                </a:lnTo>
                <a:lnTo>
                  <a:pt x="71881" y="143890"/>
                </a:lnTo>
                <a:lnTo>
                  <a:pt x="99903" y="138229"/>
                </a:lnTo>
                <a:lnTo>
                  <a:pt x="122793" y="122793"/>
                </a:lnTo>
                <a:lnTo>
                  <a:pt x="138229" y="99903"/>
                </a:lnTo>
                <a:lnTo>
                  <a:pt x="143890" y="71881"/>
                </a:lnTo>
                <a:lnTo>
                  <a:pt x="138229" y="43880"/>
                </a:lnTo>
                <a:lnTo>
                  <a:pt x="122793" y="21034"/>
                </a:lnTo>
                <a:lnTo>
                  <a:pt x="99903" y="5641"/>
                </a:lnTo>
                <a:lnTo>
                  <a:pt x="71881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24905" y="1714754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107950" y="0"/>
                </a:moveTo>
                <a:lnTo>
                  <a:pt x="65954" y="8491"/>
                </a:lnTo>
                <a:lnTo>
                  <a:pt x="31638" y="31638"/>
                </a:lnTo>
                <a:lnTo>
                  <a:pt x="8491" y="65954"/>
                </a:lnTo>
                <a:lnTo>
                  <a:pt x="0" y="107950"/>
                </a:lnTo>
                <a:lnTo>
                  <a:pt x="8491" y="149998"/>
                </a:lnTo>
                <a:lnTo>
                  <a:pt x="31638" y="184308"/>
                </a:lnTo>
                <a:lnTo>
                  <a:pt x="65954" y="207426"/>
                </a:lnTo>
                <a:lnTo>
                  <a:pt x="107950" y="215900"/>
                </a:lnTo>
                <a:lnTo>
                  <a:pt x="149998" y="207426"/>
                </a:lnTo>
                <a:lnTo>
                  <a:pt x="184308" y="184308"/>
                </a:lnTo>
                <a:lnTo>
                  <a:pt x="207426" y="149998"/>
                </a:lnTo>
                <a:lnTo>
                  <a:pt x="215900" y="107950"/>
                </a:lnTo>
                <a:lnTo>
                  <a:pt x="207426" y="65954"/>
                </a:lnTo>
                <a:lnTo>
                  <a:pt x="184308" y="31638"/>
                </a:lnTo>
                <a:lnTo>
                  <a:pt x="149998" y="8491"/>
                </a:lnTo>
                <a:lnTo>
                  <a:pt x="10795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88834" y="364513"/>
            <a:ext cx="1983739" cy="1296035"/>
          </a:xfrm>
          <a:custGeom>
            <a:avLst/>
            <a:gdLst/>
            <a:ahLst/>
            <a:cxnLst/>
            <a:rect l="l" t="t" r="r" b="b"/>
            <a:pathLst>
              <a:path w="1983740" h="1296035">
                <a:moveTo>
                  <a:pt x="180523" y="426696"/>
                </a:moveTo>
                <a:lnTo>
                  <a:pt x="177753" y="381932"/>
                </a:lnTo>
                <a:lnTo>
                  <a:pt x="182949" y="338517"/>
                </a:lnTo>
                <a:lnTo>
                  <a:pt x="195564" y="297091"/>
                </a:lnTo>
                <a:lnTo>
                  <a:pt x="215051" y="258294"/>
                </a:lnTo>
                <a:lnTo>
                  <a:pt x="240864" y="222766"/>
                </a:lnTo>
                <a:lnTo>
                  <a:pt x="272457" y="191146"/>
                </a:lnTo>
                <a:lnTo>
                  <a:pt x="309283" y="164076"/>
                </a:lnTo>
                <a:lnTo>
                  <a:pt x="350796" y="142195"/>
                </a:lnTo>
                <a:lnTo>
                  <a:pt x="396451" y="126144"/>
                </a:lnTo>
                <a:lnTo>
                  <a:pt x="445699" y="116562"/>
                </a:lnTo>
                <a:lnTo>
                  <a:pt x="497195" y="114149"/>
                </a:lnTo>
                <a:lnTo>
                  <a:pt x="548109" y="119356"/>
                </a:lnTo>
                <a:lnTo>
                  <a:pt x="597379" y="131992"/>
                </a:lnTo>
                <a:lnTo>
                  <a:pt x="643946" y="151868"/>
                </a:lnTo>
                <a:lnTo>
                  <a:pt x="671460" y="115156"/>
                </a:lnTo>
                <a:lnTo>
                  <a:pt x="705585" y="84984"/>
                </a:lnTo>
                <a:lnTo>
                  <a:pt x="744990" y="61716"/>
                </a:lnTo>
                <a:lnTo>
                  <a:pt x="788345" y="45712"/>
                </a:lnTo>
                <a:lnTo>
                  <a:pt x="834319" y="37333"/>
                </a:lnTo>
                <a:lnTo>
                  <a:pt x="881583" y="36943"/>
                </a:lnTo>
                <a:lnTo>
                  <a:pt x="928804" y="44901"/>
                </a:lnTo>
                <a:lnTo>
                  <a:pt x="974654" y="61571"/>
                </a:lnTo>
                <a:lnTo>
                  <a:pt x="1018463" y="88146"/>
                </a:lnTo>
                <a:lnTo>
                  <a:pt x="1031550" y="98782"/>
                </a:lnTo>
                <a:lnTo>
                  <a:pt x="1056746" y="64292"/>
                </a:lnTo>
                <a:lnTo>
                  <a:pt x="1089019" y="36689"/>
                </a:lnTo>
                <a:lnTo>
                  <a:pt x="1126756" y="16452"/>
                </a:lnTo>
                <a:lnTo>
                  <a:pt x="1168340" y="4063"/>
                </a:lnTo>
                <a:lnTo>
                  <a:pt x="1212157" y="0"/>
                </a:lnTo>
                <a:lnTo>
                  <a:pt x="1256591" y="4743"/>
                </a:lnTo>
                <a:lnTo>
                  <a:pt x="1300028" y="18772"/>
                </a:lnTo>
                <a:lnTo>
                  <a:pt x="1338239" y="40965"/>
                </a:lnTo>
                <a:lnTo>
                  <a:pt x="1369878" y="70207"/>
                </a:lnTo>
                <a:lnTo>
                  <a:pt x="1407376" y="38996"/>
                </a:lnTo>
                <a:lnTo>
                  <a:pt x="1450468" y="16864"/>
                </a:lnTo>
                <a:lnTo>
                  <a:pt x="1497267" y="3949"/>
                </a:lnTo>
                <a:lnTo>
                  <a:pt x="1545889" y="390"/>
                </a:lnTo>
                <a:lnTo>
                  <a:pt x="1594446" y="6324"/>
                </a:lnTo>
                <a:lnTo>
                  <a:pt x="1641052" y="21888"/>
                </a:lnTo>
                <a:lnTo>
                  <a:pt x="1683822" y="47220"/>
                </a:lnTo>
                <a:lnTo>
                  <a:pt x="1732749" y="99322"/>
                </a:lnTo>
                <a:lnTo>
                  <a:pt x="1759006" y="163044"/>
                </a:lnTo>
                <a:lnTo>
                  <a:pt x="1805248" y="178860"/>
                </a:lnTo>
                <a:lnTo>
                  <a:pt x="1845789" y="201874"/>
                </a:lnTo>
                <a:lnTo>
                  <a:pt x="1879938" y="231008"/>
                </a:lnTo>
                <a:lnTo>
                  <a:pt x="1907009" y="265184"/>
                </a:lnTo>
                <a:lnTo>
                  <a:pt x="1926310" y="303324"/>
                </a:lnTo>
                <a:lnTo>
                  <a:pt x="1937153" y="344352"/>
                </a:lnTo>
                <a:lnTo>
                  <a:pt x="1938850" y="387190"/>
                </a:lnTo>
                <a:lnTo>
                  <a:pt x="1930710" y="430760"/>
                </a:lnTo>
                <a:lnTo>
                  <a:pt x="1928303" y="438048"/>
                </a:lnTo>
                <a:lnTo>
                  <a:pt x="1925646" y="445254"/>
                </a:lnTo>
                <a:lnTo>
                  <a:pt x="1922727" y="452388"/>
                </a:lnTo>
                <a:lnTo>
                  <a:pt x="1919534" y="459462"/>
                </a:lnTo>
                <a:lnTo>
                  <a:pt x="1947005" y="497215"/>
                </a:lnTo>
                <a:lnTo>
                  <a:pt x="1966784" y="537324"/>
                </a:lnTo>
                <a:lnTo>
                  <a:pt x="1978991" y="578989"/>
                </a:lnTo>
                <a:lnTo>
                  <a:pt x="1983743" y="621410"/>
                </a:lnTo>
                <a:lnTo>
                  <a:pt x="1981161" y="663789"/>
                </a:lnTo>
                <a:lnTo>
                  <a:pt x="1971362" y="705326"/>
                </a:lnTo>
                <a:lnTo>
                  <a:pt x="1954466" y="745221"/>
                </a:lnTo>
                <a:lnTo>
                  <a:pt x="1930592" y="782676"/>
                </a:lnTo>
                <a:lnTo>
                  <a:pt x="1899858" y="816890"/>
                </a:lnTo>
                <a:lnTo>
                  <a:pt x="1862384" y="847066"/>
                </a:lnTo>
                <a:lnTo>
                  <a:pt x="1829217" y="866848"/>
                </a:lnTo>
                <a:lnTo>
                  <a:pt x="1793645" y="882642"/>
                </a:lnTo>
                <a:lnTo>
                  <a:pt x="1756121" y="894268"/>
                </a:lnTo>
                <a:lnTo>
                  <a:pt x="1717096" y="901549"/>
                </a:lnTo>
                <a:lnTo>
                  <a:pt x="1712448" y="943927"/>
                </a:lnTo>
                <a:lnTo>
                  <a:pt x="1699769" y="983753"/>
                </a:lnTo>
                <a:lnTo>
                  <a:pt x="1679814" y="1020364"/>
                </a:lnTo>
                <a:lnTo>
                  <a:pt x="1653341" y="1053100"/>
                </a:lnTo>
                <a:lnTo>
                  <a:pt x="1621104" y="1081298"/>
                </a:lnTo>
                <a:lnTo>
                  <a:pt x="1583859" y="1104297"/>
                </a:lnTo>
                <a:lnTo>
                  <a:pt x="1542362" y="1121435"/>
                </a:lnTo>
                <a:lnTo>
                  <a:pt x="1497368" y="1132051"/>
                </a:lnTo>
                <a:lnTo>
                  <a:pt x="1449634" y="1135483"/>
                </a:lnTo>
                <a:lnTo>
                  <a:pt x="1413237" y="1133032"/>
                </a:lnTo>
                <a:lnTo>
                  <a:pt x="1377720" y="1126164"/>
                </a:lnTo>
                <a:lnTo>
                  <a:pt x="1343585" y="1115034"/>
                </a:lnTo>
                <a:lnTo>
                  <a:pt x="1311331" y="1099796"/>
                </a:lnTo>
                <a:lnTo>
                  <a:pt x="1292870" y="1141642"/>
                </a:lnTo>
                <a:lnTo>
                  <a:pt x="1267813" y="1179299"/>
                </a:lnTo>
                <a:lnTo>
                  <a:pt x="1236951" y="1212385"/>
                </a:lnTo>
                <a:lnTo>
                  <a:pt x="1201081" y="1240520"/>
                </a:lnTo>
                <a:lnTo>
                  <a:pt x="1160995" y="1263324"/>
                </a:lnTo>
                <a:lnTo>
                  <a:pt x="1117487" y="1280417"/>
                </a:lnTo>
                <a:lnTo>
                  <a:pt x="1071353" y="1291419"/>
                </a:lnTo>
                <a:lnTo>
                  <a:pt x="1023384" y="1295949"/>
                </a:lnTo>
                <a:lnTo>
                  <a:pt x="974377" y="1293627"/>
                </a:lnTo>
                <a:lnTo>
                  <a:pt x="925124" y="1284073"/>
                </a:lnTo>
                <a:lnTo>
                  <a:pt x="875606" y="1266410"/>
                </a:lnTo>
                <a:lnTo>
                  <a:pt x="830541" y="1241639"/>
                </a:lnTo>
                <a:lnTo>
                  <a:pt x="790857" y="1210367"/>
                </a:lnTo>
                <a:lnTo>
                  <a:pt x="757484" y="1173202"/>
                </a:lnTo>
                <a:lnTo>
                  <a:pt x="714633" y="1192850"/>
                </a:lnTo>
                <a:lnTo>
                  <a:pt x="670286" y="1206859"/>
                </a:lnTo>
                <a:lnTo>
                  <a:pt x="625019" y="1215358"/>
                </a:lnTo>
                <a:lnTo>
                  <a:pt x="579411" y="1218475"/>
                </a:lnTo>
                <a:lnTo>
                  <a:pt x="534040" y="1216339"/>
                </a:lnTo>
                <a:lnTo>
                  <a:pt x="489482" y="1209079"/>
                </a:lnTo>
                <a:lnTo>
                  <a:pt x="446316" y="1196824"/>
                </a:lnTo>
                <a:lnTo>
                  <a:pt x="405120" y="1179702"/>
                </a:lnTo>
                <a:lnTo>
                  <a:pt x="366471" y="1157843"/>
                </a:lnTo>
                <a:lnTo>
                  <a:pt x="330946" y="1131374"/>
                </a:lnTo>
                <a:lnTo>
                  <a:pt x="299124" y="1100425"/>
                </a:lnTo>
                <a:lnTo>
                  <a:pt x="271582" y="1065125"/>
                </a:lnTo>
                <a:lnTo>
                  <a:pt x="269169" y="1061315"/>
                </a:lnTo>
                <a:lnTo>
                  <a:pt x="267899" y="1059410"/>
                </a:lnTo>
                <a:lnTo>
                  <a:pt x="214255" y="1058619"/>
                </a:lnTo>
                <a:lnTo>
                  <a:pt x="164460" y="1045802"/>
                </a:lnTo>
                <a:lnTo>
                  <a:pt x="120627" y="1022437"/>
                </a:lnTo>
                <a:lnTo>
                  <a:pt x="84868" y="990002"/>
                </a:lnTo>
                <a:lnTo>
                  <a:pt x="59299" y="949975"/>
                </a:lnTo>
                <a:lnTo>
                  <a:pt x="46030" y="903835"/>
                </a:lnTo>
                <a:lnTo>
                  <a:pt x="45691" y="865167"/>
                </a:lnTo>
                <a:lnTo>
                  <a:pt x="54650" y="827762"/>
                </a:lnTo>
                <a:lnTo>
                  <a:pt x="72444" y="792928"/>
                </a:lnTo>
                <a:lnTo>
                  <a:pt x="98608" y="761976"/>
                </a:lnTo>
                <a:lnTo>
                  <a:pt x="56483" y="732518"/>
                </a:lnTo>
                <a:lnTo>
                  <a:pt x="25555" y="695480"/>
                </a:lnTo>
                <a:lnTo>
                  <a:pt x="6501" y="653184"/>
                </a:lnTo>
                <a:lnTo>
                  <a:pt x="0" y="607958"/>
                </a:lnTo>
                <a:lnTo>
                  <a:pt x="6727" y="562124"/>
                </a:lnTo>
                <a:lnTo>
                  <a:pt x="27361" y="518009"/>
                </a:lnTo>
                <a:lnTo>
                  <a:pt x="55660" y="484517"/>
                </a:lnTo>
                <a:lnTo>
                  <a:pt x="91448" y="458192"/>
                </a:lnTo>
                <a:lnTo>
                  <a:pt x="133071" y="439963"/>
                </a:lnTo>
                <a:lnTo>
                  <a:pt x="178872" y="430760"/>
                </a:lnTo>
                <a:lnTo>
                  <a:pt x="180523" y="42669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29376" y="2215133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71882" y="35940"/>
                </a:moveTo>
                <a:lnTo>
                  <a:pt x="69070" y="49988"/>
                </a:lnTo>
                <a:lnTo>
                  <a:pt x="61388" y="61452"/>
                </a:lnTo>
                <a:lnTo>
                  <a:pt x="49968" y="69177"/>
                </a:lnTo>
                <a:lnTo>
                  <a:pt x="35940" y="72008"/>
                </a:lnTo>
                <a:lnTo>
                  <a:pt x="21967" y="69177"/>
                </a:lnTo>
                <a:lnTo>
                  <a:pt x="10541" y="61452"/>
                </a:lnTo>
                <a:lnTo>
                  <a:pt x="2829" y="49988"/>
                </a:lnTo>
                <a:lnTo>
                  <a:pt x="0" y="35940"/>
                </a:lnTo>
                <a:lnTo>
                  <a:pt x="2829" y="21967"/>
                </a:lnTo>
                <a:lnTo>
                  <a:pt x="10540" y="10541"/>
                </a:lnTo>
                <a:lnTo>
                  <a:pt x="21967" y="2829"/>
                </a:lnTo>
                <a:lnTo>
                  <a:pt x="35940" y="0"/>
                </a:lnTo>
                <a:lnTo>
                  <a:pt x="49968" y="2829"/>
                </a:lnTo>
                <a:lnTo>
                  <a:pt x="61388" y="10540"/>
                </a:lnTo>
                <a:lnTo>
                  <a:pt x="69070" y="21967"/>
                </a:lnTo>
                <a:lnTo>
                  <a:pt x="71882" y="359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37809" y="1999360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4">
                <a:moveTo>
                  <a:pt x="143890" y="71881"/>
                </a:moveTo>
                <a:lnTo>
                  <a:pt x="138229" y="99903"/>
                </a:lnTo>
                <a:lnTo>
                  <a:pt x="122793" y="122793"/>
                </a:lnTo>
                <a:lnTo>
                  <a:pt x="99903" y="138229"/>
                </a:lnTo>
                <a:lnTo>
                  <a:pt x="71881" y="143890"/>
                </a:lnTo>
                <a:lnTo>
                  <a:pt x="43934" y="138229"/>
                </a:lnTo>
                <a:lnTo>
                  <a:pt x="21081" y="122793"/>
                </a:lnTo>
                <a:lnTo>
                  <a:pt x="5659" y="99903"/>
                </a:lnTo>
                <a:lnTo>
                  <a:pt x="0" y="71881"/>
                </a:lnTo>
                <a:lnTo>
                  <a:pt x="5659" y="43880"/>
                </a:lnTo>
                <a:lnTo>
                  <a:pt x="21081" y="21034"/>
                </a:lnTo>
                <a:lnTo>
                  <a:pt x="43934" y="5641"/>
                </a:lnTo>
                <a:lnTo>
                  <a:pt x="71881" y="0"/>
                </a:lnTo>
                <a:lnTo>
                  <a:pt x="99903" y="5641"/>
                </a:lnTo>
                <a:lnTo>
                  <a:pt x="122793" y="21034"/>
                </a:lnTo>
                <a:lnTo>
                  <a:pt x="138229" y="43880"/>
                </a:lnTo>
                <a:lnTo>
                  <a:pt x="143890" y="7188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24905" y="1714754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215900" y="107950"/>
                </a:moveTo>
                <a:lnTo>
                  <a:pt x="207426" y="149998"/>
                </a:lnTo>
                <a:lnTo>
                  <a:pt x="184308" y="184308"/>
                </a:lnTo>
                <a:lnTo>
                  <a:pt x="149998" y="207426"/>
                </a:lnTo>
                <a:lnTo>
                  <a:pt x="107950" y="215900"/>
                </a:lnTo>
                <a:lnTo>
                  <a:pt x="65954" y="207426"/>
                </a:lnTo>
                <a:lnTo>
                  <a:pt x="31638" y="184308"/>
                </a:lnTo>
                <a:lnTo>
                  <a:pt x="8491" y="149998"/>
                </a:lnTo>
                <a:lnTo>
                  <a:pt x="0" y="107950"/>
                </a:lnTo>
                <a:lnTo>
                  <a:pt x="8491" y="65954"/>
                </a:lnTo>
                <a:lnTo>
                  <a:pt x="31638" y="31638"/>
                </a:lnTo>
                <a:lnTo>
                  <a:pt x="65954" y="8491"/>
                </a:lnTo>
                <a:lnTo>
                  <a:pt x="107950" y="0"/>
                </a:lnTo>
                <a:lnTo>
                  <a:pt x="149998" y="8491"/>
                </a:lnTo>
                <a:lnTo>
                  <a:pt x="184308" y="31638"/>
                </a:lnTo>
                <a:lnTo>
                  <a:pt x="207426" y="65954"/>
                </a:lnTo>
                <a:lnTo>
                  <a:pt x="215900" y="1079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89602" y="1121410"/>
            <a:ext cx="116205" cy="24130"/>
          </a:xfrm>
          <a:custGeom>
            <a:avLst/>
            <a:gdLst/>
            <a:ahLst/>
            <a:cxnLst/>
            <a:rect l="l" t="t" r="r" b="b"/>
            <a:pathLst>
              <a:path w="116204" h="24130">
                <a:moveTo>
                  <a:pt x="116077" y="23875"/>
                </a:moveTo>
                <a:lnTo>
                  <a:pt x="85778" y="23913"/>
                </a:lnTo>
                <a:lnTo>
                  <a:pt x="55991" y="19891"/>
                </a:lnTo>
                <a:lnTo>
                  <a:pt x="27227" y="11892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57369" y="1406905"/>
            <a:ext cx="50800" cy="11430"/>
          </a:xfrm>
          <a:custGeom>
            <a:avLst/>
            <a:gdLst/>
            <a:ahLst/>
            <a:cxnLst/>
            <a:rect l="l" t="t" r="r" b="b"/>
            <a:pathLst>
              <a:path w="50800" h="11430">
                <a:moveTo>
                  <a:pt x="50800" y="0"/>
                </a:moveTo>
                <a:lnTo>
                  <a:pt x="38451" y="3929"/>
                </a:lnTo>
                <a:lnTo>
                  <a:pt x="25828" y="7143"/>
                </a:lnTo>
                <a:lnTo>
                  <a:pt x="12991" y="9644"/>
                </a:lnTo>
                <a:lnTo>
                  <a:pt x="0" y="1143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15584" y="1480311"/>
            <a:ext cx="31115" cy="52705"/>
          </a:xfrm>
          <a:custGeom>
            <a:avLst/>
            <a:gdLst/>
            <a:ahLst/>
            <a:cxnLst/>
            <a:rect l="l" t="t" r="r" b="b"/>
            <a:pathLst>
              <a:path w="31114" h="52705">
                <a:moveTo>
                  <a:pt x="30606" y="52197"/>
                </a:moveTo>
                <a:lnTo>
                  <a:pt x="21770" y="39701"/>
                </a:lnTo>
                <a:lnTo>
                  <a:pt x="13731" y="26812"/>
                </a:lnTo>
                <a:lnTo>
                  <a:pt x="6478" y="13567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00292" y="1402461"/>
            <a:ext cx="12700" cy="57150"/>
          </a:xfrm>
          <a:custGeom>
            <a:avLst/>
            <a:gdLst/>
            <a:ahLst/>
            <a:cxnLst/>
            <a:rect l="l" t="t" r="r" b="b"/>
            <a:pathLst>
              <a:path w="12700" h="57150">
                <a:moveTo>
                  <a:pt x="12192" y="0"/>
                </a:moveTo>
                <a:lnTo>
                  <a:pt x="10429" y="14466"/>
                </a:lnTo>
                <a:lnTo>
                  <a:pt x="7810" y="28860"/>
                </a:lnTo>
                <a:lnTo>
                  <a:pt x="4333" y="43112"/>
                </a:lnTo>
                <a:lnTo>
                  <a:pt x="0" y="571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55690" y="1048638"/>
            <a:ext cx="149225" cy="213995"/>
          </a:xfrm>
          <a:custGeom>
            <a:avLst/>
            <a:gdLst/>
            <a:ahLst/>
            <a:cxnLst/>
            <a:rect l="l" t="t" r="r" b="b"/>
            <a:pathLst>
              <a:path w="149225" h="213994">
                <a:moveTo>
                  <a:pt x="0" y="0"/>
                </a:moveTo>
                <a:lnTo>
                  <a:pt x="43032" y="23383"/>
                </a:lnTo>
                <a:lnTo>
                  <a:pt x="79718" y="52996"/>
                </a:lnTo>
                <a:lnTo>
                  <a:pt x="109362" y="87852"/>
                </a:lnTo>
                <a:lnTo>
                  <a:pt x="131270" y="126962"/>
                </a:lnTo>
                <a:lnTo>
                  <a:pt x="144747" y="169339"/>
                </a:lnTo>
                <a:lnTo>
                  <a:pt x="149098" y="21399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41059" y="820800"/>
            <a:ext cx="66675" cy="80645"/>
          </a:xfrm>
          <a:custGeom>
            <a:avLst/>
            <a:gdLst/>
            <a:ahLst/>
            <a:cxnLst/>
            <a:rect l="l" t="t" r="r" b="b"/>
            <a:pathLst>
              <a:path w="66675" h="80644">
                <a:moveTo>
                  <a:pt x="66293" y="0"/>
                </a:moveTo>
                <a:lnTo>
                  <a:pt x="53703" y="22542"/>
                </a:lnTo>
                <a:lnTo>
                  <a:pt x="38338" y="43561"/>
                </a:lnTo>
                <a:lnTo>
                  <a:pt x="20377" y="62864"/>
                </a:lnTo>
                <a:lnTo>
                  <a:pt x="0" y="8026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48095" y="523112"/>
            <a:ext cx="3810" cy="38100"/>
          </a:xfrm>
          <a:custGeom>
            <a:avLst/>
            <a:gdLst/>
            <a:ahLst/>
            <a:cxnLst/>
            <a:rect l="l" t="t" r="r" b="b"/>
            <a:pathLst>
              <a:path w="3810" h="38100">
                <a:moveTo>
                  <a:pt x="0" y="0"/>
                </a:moveTo>
                <a:lnTo>
                  <a:pt x="1643" y="9378"/>
                </a:lnTo>
                <a:lnTo>
                  <a:pt x="2762" y="18827"/>
                </a:lnTo>
                <a:lnTo>
                  <a:pt x="3357" y="28324"/>
                </a:lnTo>
                <a:lnTo>
                  <a:pt x="3428" y="3784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24041" y="430530"/>
            <a:ext cx="34290" cy="48895"/>
          </a:xfrm>
          <a:custGeom>
            <a:avLst/>
            <a:gdLst/>
            <a:ahLst/>
            <a:cxnLst/>
            <a:rect l="l" t="t" r="r" b="b"/>
            <a:pathLst>
              <a:path w="34289" h="48895">
                <a:moveTo>
                  <a:pt x="0" y="48387"/>
                </a:moveTo>
                <a:lnTo>
                  <a:pt x="6996" y="35486"/>
                </a:lnTo>
                <a:lnTo>
                  <a:pt x="15017" y="23098"/>
                </a:lnTo>
                <a:lnTo>
                  <a:pt x="24038" y="11257"/>
                </a:lnTo>
                <a:lnTo>
                  <a:pt x="3403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05907" y="460248"/>
            <a:ext cx="16510" cy="41910"/>
          </a:xfrm>
          <a:custGeom>
            <a:avLst/>
            <a:gdLst/>
            <a:ahLst/>
            <a:cxnLst/>
            <a:rect l="l" t="t" r="r" b="b"/>
            <a:pathLst>
              <a:path w="16510" h="41909">
                <a:moveTo>
                  <a:pt x="0" y="41655"/>
                </a:moveTo>
                <a:lnTo>
                  <a:pt x="3026" y="30896"/>
                </a:lnTo>
                <a:lnTo>
                  <a:pt x="6778" y="20351"/>
                </a:lnTo>
                <a:lnTo>
                  <a:pt x="11269" y="10044"/>
                </a:lnTo>
                <a:lnTo>
                  <a:pt x="1650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32527" y="516001"/>
            <a:ext cx="59690" cy="40640"/>
          </a:xfrm>
          <a:custGeom>
            <a:avLst/>
            <a:gdLst/>
            <a:ahLst/>
            <a:cxnLst/>
            <a:rect l="l" t="t" r="r" b="b"/>
            <a:pathLst>
              <a:path w="59689" h="40640">
                <a:moveTo>
                  <a:pt x="0" y="0"/>
                </a:moveTo>
                <a:lnTo>
                  <a:pt x="15952" y="8901"/>
                </a:lnTo>
                <a:lnTo>
                  <a:pt x="31226" y="18637"/>
                </a:lnTo>
                <a:lnTo>
                  <a:pt x="45809" y="29182"/>
                </a:lnTo>
                <a:lnTo>
                  <a:pt x="59689" y="4051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69358" y="791337"/>
            <a:ext cx="10795" cy="42545"/>
          </a:xfrm>
          <a:custGeom>
            <a:avLst/>
            <a:gdLst/>
            <a:ahLst/>
            <a:cxnLst/>
            <a:rect l="l" t="t" r="r" b="b"/>
            <a:pathLst>
              <a:path w="10795" h="42544">
                <a:moveTo>
                  <a:pt x="10413" y="42417"/>
                </a:moveTo>
                <a:lnTo>
                  <a:pt x="7108" y="31968"/>
                </a:lnTo>
                <a:lnTo>
                  <a:pt x="4254" y="21399"/>
                </a:lnTo>
                <a:lnTo>
                  <a:pt x="1877" y="10735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943094" y="775715"/>
            <a:ext cx="1139825" cy="39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0" dirty="0">
                <a:latin typeface="Calibri"/>
                <a:cs typeface="Calibri"/>
              </a:rPr>
              <a:t>I’m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sad...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87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/>
          <p:nvPr/>
        </p:nvSpPr>
        <p:spPr>
          <a:xfrm>
            <a:off x="6560566" y="314921"/>
            <a:ext cx="2308225" cy="6066790"/>
          </a:xfrm>
          <a:custGeom>
            <a:avLst/>
            <a:gdLst/>
            <a:ahLst/>
            <a:cxnLst/>
            <a:rect l="l" t="t" r="r" b="b"/>
            <a:pathLst>
              <a:path w="2308225" h="6066790">
                <a:moveTo>
                  <a:pt x="0" y="6066408"/>
                </a:moveTo>
                <a:lnTo>
                  <a:pt x="2308225" y="6066408"/>
                </a:lnTo>
                <a:lnTo>
                  <a:pt x="2308225" y="0"/>
                </a:lnTo>
                <a:lnTo>
                  <a:pt x="0" y="0"/>
                </a:lnTo>
                <a:lnTo>
                  <a:pt x="0" y="6066408"/>
                </a:lnTo>
                <a:close/>
              </a:path>
            </a:pathLst>
          </a:custGeom>
          <a:solidFill>
            <a:srgbClr val="DF1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89870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sz="4000" spc="-5" dirty="0">
                <a:solidFill>
                  <a:srgbClr val="000000"/>
                </a:solidFill>
                <a:latin typeface="Arial"/>
                <a:cs typeface="Arial"/>
              </a:rPr>
              <a:t>Holidays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STUDENT</a:t>
            </a:r>
            <a:endParaRPr sz="2000">
              <a:latin typeface="Arial Black"/>
              <a:cs typeface="Arial Black"/>
            </a:endParaRPr>
          </a:p>
          <a:p>
            <a:pPr marL="92075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Arial Black"/>
                <a:cs typeface="Arial Black"/>
              </a:rPr>
              <a:t>SERVICES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70376" y="1022603"/>
            <a:ext cx="3139439" cy="403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66336" y="1218691"/>
            <a:ext cx="2549906" cy="3448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121663"/>
            <a:ext cx="3970020" cy="5527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39" y="1165605"/>
            <a:ext cx="3810635" cy="133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715" indent="-34290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600" spc="-10" dirty="0">
                <a:latin typeface="Arial"/>
                <a:cs typeface="Arial"/>
              </a:rPr>
              <a:t>Holidays </a:t>
            </a:r>
            <a:r>
              <a:rPr sz="1600" spc="-5" dirty="0">
                <a:latin typeface="Arial"/>
                <a:cs typeface="Arial"/>
              </a:rPr>
              <a:t>can </a:t>
            </a:r>
            <a:r>
              <a:rPr sz="1600" b="1" spc="-40" dirty="0">
                <a:latin typeface="Arial"/>
                <a:cs typeface="Arial"/>
              </a:rPr>
              <a:t>ONLY </a:t>
            </a:r>
            <a:r>
              <a:rPr sz="1600" spc="-5" dirty="0">
                <a:latin typeface="Arial"/>
                <a:cs typeface="Arial"/>
              </a:rPr>
              <a:t>be taken during  college</a:t>
            </a:r>
            <a:r>
              <a:rPr lang="en-NZ" sz="1600" dirty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b</a:t>
            </a:r>
            <a:r>
              <a:rPr sz="1600" spc="-10" dirty="0" smtClean="0">
                <a:latin typeface="Arial"/>
                <a:cs typeface="Arial"/>
              </a:rPr>
              <a:t>r</a:t>
            </a:r>
            <a:r>
              <a:rPr sz="1600" spc="-5" dirty="0" smtClean="0">
                <a:latin typeface="Arial"/>
                <a:cs typeface="Arial"/>
              </a:rPr>
              <a:t>eaks</a:t>
            </a:r>
            <a:r>
              <a:rPr lang="en-AU" sz="1600" dirty="0">
                <a:latin typeface="Arial"/>
                <a:cs typeface="Arial"/>
              </a:rPr>
              <a:t> </a:t>
            </a:r>
            <a:r>
              <a:rPr sz="160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600" b="1" spc="-20" dirty="0" smtClean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1600" b="1" spc="-5" dirty="0" smtClean="0">
                <a:solidFill>
                  <a:srgbClr val="FF0000"/>
                </a:solidFill>
                <a:latin typeface="Arial"/>
                <a:cs typeface="Arial"/>
              </a:rPr>
              <a:t>hen</a:t>
            </a:r>
            <a:r>
              <a:rPr lang="en-AU" sz="1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 smtClean="0">
                <a:solidFill>
                  <a:srgbClr val="FF0000"/>
                </a:solidFill>
                <a:latin typeface="Arial"/>
                <a:cs typeface="Arial"/>
              </a:rPr>
              <a:t>th</a:t>
            </a:r>
            <a:r>
              <a:rPr sz="1600" b="1" spc="-5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lang="en-AU" sz="1600" b="1" spc="-5" dirty="0">
                <a:solidFill>
                  <a:srgbClr val="FF0000"/>
                </a:solidFill>
                <a:latin typeface="Arial"/>
                <a:cs typeface="Arial"/>
              </a:rPr>
              <a:t>trimester</a:t>
            </a:r>
            <a:r>
              <a:rPr lang="en-AU" sz="1600" b="1" dirty="0"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and all exams have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finished)</a:t>
            </a:r>
            <a:endParaRPr sz="16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600" spc="-60" dirty="0">
                <a:latin typeface="Arial"/>
                <a:cs typeface="Arial"/>
              </a:rPr>
              <a:t>You  </a:t>
            </a:r>
            <a:r>
              <a:rPr sz="1600" spc="-5" dirty="0">
                <a:latin typeface="Arial"/>
                <a:cs typeface="Arial"/>
              </a:rPr>
              <a:t>must be </a:t>
            </a:r>
            <a:r>
              <a:rPr sz="1600" dirty="0">
                <a:latin typeface="Arial"/>
                <a:cs typeface="Arial"/>
              </a:rPr>
              <a:t>back </a:t>
            </a:r>
            <a:r>
              <a:rPr sz="1600" spc="-5" dirty="0">
                <a:latin typeface="Arial"/>
                <a:cs typeface="Arial"/>
              </a:rPr>
              <a:t>from your   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holiday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640" y="2775330"/>
            <a:ext cx="89916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0855" algn="l"/>
              </a:tabLst>
            </a:pPr>
            <a:r>
              <a:rPr sz="1600" spc="-5" dirty="0">
                <a:latin typeface="Arial"/>
                <a:cs typeface="Arial"/>
              </a:rPr>
              <a:t>for	</a:t>
            </a:r>
            <a:r>
              <a:rPr sz="1600" spc="-15" dirty="0">
                <a:latin typeface="Arial"/>
                <a:cs typeface="Arial"/>
              </a:rPr>
              <a:t>y</a:t>
            </a:r>
            <a:r>
              <a:rPr sz="1600" spc="-5" dirty="0">
                <a:latin typeface="Arial"/>
                <a:cs typeface="Arial"/>
              </a:rPr>
              <a:t>o</a:t>
            </a:r>
            <a:r>
              <a:rPr sz="1600" spc="0" dirty="0">
                <a:latin typeface="Arial"/>
                <a:cs typeface="Arial"/>
              </a:rPr>
              <a:t>u</a:t>
            </a:r>
            <a:r>
              <a:rPr sz="1600" spc="-5" dirty="0">
                <a:latin typeface="Arial"/>
                <a:cs typeface="Arial"/>
              </a:rPr>
              <a:t>r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640" y="3019425"/>
            <a:ext cx="89408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othe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20" dirty="0">
                <a:latin typeface="Arial"/>
                <a:cs typeface="Arial"/>
              </a:rPr>
              <a:t>w</a:t>
            </a:r>
            <a:r>
              <a:rPr sz="1600" spc="-5" dirty="0">
                <a:latin typeface="Arial"/>
                <a:cs typeface="Arial"/>
              </a:rPr>
              <a:t>ise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10030" y="2775330"/>
            <a:ext cx="2379980" cy="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0">
              <a:lnSpc>
                <a:spcPct val="100000"/>
              </a:lnSpc>
              <a:tabLst>
                <a:tab pos="547370" algn="l"/>
                <a:tab pos="1149350" algn="l"/>
                <a:tab pos="1314450" algn="l"/>
                <a:tab pos="1724025" algn="l"/>
                <a:tab pos="1971039" algn="l"/>
              </a:tabLst>
            </a:pPr>
            <a:r>
              <a:rPr sz="1600" spc="-5" dirty="0">
                <a:latin typeface="Arial"/>
                <a:cs typeface="Arial"/>
              </a:rPr>
              <a:t>fir</a:t>
            </a:r>
            <a:r>
              <a:rPr sz="1600" spc="0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cla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		</a:t>
            </a:r>
            <a:r>
              <a:rPr sz="1600" spc="-5" dirty="0">
                <a:latin typeface="Arial"/>
                <a:cs typeface="Arial"/>
              </a:rPr>
              <a:t>at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co</a:t>
            </a:r>
            <a:r>
              <a:rPr sz="1600" spc="-15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lege  this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y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impa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25" dirty="0">
                <a:latin typeface="Arial"/>
                <a:cs typeface="Arial"/>
              </a:rPr>
              <a:t>y</a:t>
            </a:r>
            <a:r>
              <a:rPr sz="1600" spc="-5" dirty="0">
                <a:latin typeface="Arial"/>
                <a:cs typeface="Arial"/>
              </a:rPr>
              <a:t>our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39" y="3200244"/>
            <a:ext cx="3810635" cy="243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academic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progress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600" spc="-10" dirty="0">
                <a:latin typeface="Arial"/>
                <a:cs typeface="Arial"/>
              </a:rPr>
              <a:t>No </a:t>
            </a:r>
            <a:r>
              <a:rPr sz="1600" spc="-5" dirty="0">
                <a:latin typeface="Arial"/>
                <a:cs typeface="Arial"/>
              </a:rPr>
              <a:t>attendance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given </a:t>
            </a:r>
            <a:r>
              <a:rPr sz="1600" dirty="0">
                <a:latin typeface="Arial"/>
                <a:cs typeface="Arial"/>
              </a:rPr>
              <a:t>if </a:t>
            </a:r>
            <a:r>
              <a:rPr sz="1600" spc="-10" dirty="0">
                <a:latin typeface="Arial"/>
                <a:cs typeface="Arial"/>
              </a:rPr>
              <a:t>you  </a:t>
            </a:r>
            <a:r>
              <a:rPr sz="1600" dirty="0">
                <a:latin typeface="Arial"/>
                <a:cs typeface="Arial"/>
              </a:rPr>
              <a:t>take </a:t>
            </a:r>
            <a:r>
              <a:rPr sz="1600" spc="-5" dirty="0" smtClean="0">
                <a:latin typeface="Arial"/>
                <a:cs typeface="Arial"/>
              </a:rPr>
              <a:t>a</a:t>
            </a:r>
            <a:endParaRPr sz="16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holiday during </a:t>
            </a:r>
            <a:r>
              <a:rPr lang="en-AU" sz="1600" spc="-5" dirty="0">
                <a:latin typeface="Arial"/>
                <a:cs typeface="Arial"/>
              </a:rPr>
              <a:t>trimester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time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If </a:t>
            </a:r>
            <a:r>
              <a:rPr sz="1600" spc="-10" dirty="0">
                <a:latin typeface="Arial"/>
                <a:cs typeface="Arial"/>
              </a:rPr>
              <a:t>you </a:t>
            </a:r>
            <a:r>
              <a:rPr sz="1600" spc="-5" dirty="0">
                <a:latin typeface="Arial"/>
                <a:cs typeface="Arial"/>
              </a:rPr>
              <a:t>do not attend a class during  </a:t>
            </a:r>
            <a:r>
              <a:rPr lang="en-AU" sz="1600" spc="-5" dirty="0">
                <a:latin typeface="Arial"/>
                <a:cs typeface="Arial"/>
              </a:rPr>
              <a:t>trimester</a:t>
            </a:r>
            <a:r>
              <a:rPr sz="1600" spc="-5" dirty="0">
                <a:latin typeface="Arial"/>
                <a:cs typeface="Arial"/>
              </a:rPr>
              <a:t> time the student </a:t>
            </a:r>
            <a:r>
              <a:rPr sz="1600" dirty="0">
                <a:latin typeface="Arial"/>
                <a:cs typeface="Arial"/>
              </a:rPr>
              <a:t>is  </a:t>
            </a:r>
            <a:r>
              <a:rPr sz="1600" spc="-5" dirty="0" smtClean="0">
                <a:latin typeface="Arial"/>
                <a:cs typeface="Arial"/>
              </a:rPr>
              <a:t>responsible</a:t>
            </a:r>
            <a:r>
              <a:rPr lang="en-AU" sz="1600" spc="-5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for </a:t>
            </a:r>
            <a:r>
              <a:rPr sz="1600" dirty="0">
                <a:latin typeface="Arial"/>
                <a:cs typeface="Arial"/>
              </a:rPr>
              <a:t>any </a:t>
            </a:r>
            <a:r>
              <a:rPr sz="1600" spc="-5" dirty="0">
                <a:latin typeface="Arial"/>
                <a:cs typeface="Arial"/>
              </a:rPr>
              <a:t>missed  </a:t>
            </a:r>
            <a:r>
              <a:rPr sz="1600" dirty="0">
                <a:latin typeface="Arial"/>
                <a:cs typeface="Arial"/>
              </a:rPr>
              <a:t>assessments, </a:t>
            </a:r>
            <a:r>
              <a:rPr sz="1600" spc="-5" dirty="0">
                <a:latin typeface="Arial"/>
                <a:cs typeface="Arial"/>
              </a:rPr>
              <a:t>not 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lecturer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/>
          <p:nvPr/>
        </p:nvSpPr>
        <p:spPr>
          <a:xfrm>
            <a:off x="6560566" y="314921"/>
            <a:ext cx="2308225" cy="6066790"/>
          </a:xfrm>
          <a:custGeom>
            <a:avLst/>
            <a:gdLst/>
            <a:ahLst/>
            <a:cxnLst/>
            <a:rect l="l" t="t" r="r" b="b"/>
            <a:pathLst>
              <a:path w="2308225" h="6066790">
                <a:moveTo>
                  <a:pt x="0" y="6066408"/>
                </a:moveTo>
                <a:lnTo>
                  <a:pt x="2308225" y="6066408"/>
                </a:lnTo>
                <a:lnTo>
                  <a:pt x="2308225" y="0"/>
                </a:lnTo>
                <a:lnTo>
                  <a:pt x="0" y="0"/>
                </a:lnTo>
                <a:lnTo>
                  <a:pt x="0" y="6066408"/>
                </a:lnTo>
                <a:close/>
              </a:path>
            </a:pathLst>
          </a:custGeom>
          <a:solidFill>
            <a:srgbClr val="DF1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89870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Paying </a:t>
            </a:r>
            <a:r>
              <a:rPr sz="4000" spc="-60" dirty="0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sz="4000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0000"/>
                </a:solidFill>
                <a:latin typeface="Arial"/>
                <a:cs typeface="Arial"/>
              </a:rPr>
              <a:t>Fees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STUDENT</a:t>
            </a:r>
            <a:endParaRPr sz="2000">
              <a:latin typeface="Arial Black"/>
              <a:cs typeface="Arial Black"/>
            </a:endParaRPr>
          </a:p>
          <a:p>
            <a:pPr marL="92075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Arial Black"/>
                <a:cs typeface="Arial Black"/>
              </a:rPr>
              <a:t>SERVICES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29228" y="1633727"/>
            <a:ext cx="2820924" cy="1571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11904" y="1679194"/>
            <a:ext cx="2658110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6235" algn="l"/>
                <a:tab pos="1042669" algn="l"/>
                <a:tab pos="1628139" algn="l"/>
                <a:tab pos="2385695" algn="l"/>
              </a:tabLst>
            </a:pPr>
            <a:r>
              <a:rPr sz="1600" spc="-5" dirty="0">
                <a:latin typeface="Arial"/>
                <a:cs typeface="Arial"/>
              </a:rPr>
              <a:t>Credit	Card	o</a:t>
            </a:r>
            <a:r>
              <a:rPr sz="1600" spc="0" dirty="0">
                <a:latin typeface="Arial"/>
                <a:cs typeface="Arial"/>
              </a:rPr>
              <a:t>n</a:t>
            </a:r>
            <a:r>
              <a:rPr sz="1600" spc="-10" dirty="0">
                <a:latin typeface="Arial"/>
                <a:cs typeface="Arial"/>
              </a:rPr>
              <a:t>-</a:t>
            </a:r>
            <a:r>
              <a:rPr sz="1600" spc="-5" dirty="0">
                <a:latin typeface="Arial"/>
                <a:cs typeface="Arial"/>
              </a:rPr>
              <a:t>line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5" dirty="0">
                <a:latin typeface="Arial"/>
                <a:cs typeface="Arial"/>
              </a:rPr>
              <a:t>v</a:t>
            </a:r>
            <a:r>
              <a:rPr sz="1600" spc="-5" dirty="0">
                <a:latin typeface="Arial"/>
                <a:cs typeface="Arial"/>
              </a:rPr>
              <a:t>ia  </a:t>
            </a:r>
            <a:r>
              <a:rPr sz="1600" spc="-10" dirty="0">
                <a:latin typeface="Arial"/>
                <a:cs typeface="Arial"/>
              </a:rPr>
              <a:t>MyGCA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11904" y="2508630"/>
            <a:ext cx="2667635" cy="74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6235" algn="l"/>
              </a:tabLst>
            </a:pPr>
            <a:r>
              <a:rPr sz="1600" spc="-5" dirty="0">
                <a:latin typeface="Arial"/>
                <a:cs typeface="Arial"/>
              </a:rPr>
              <a:t>An invoice can be printed  from your MyGCA  account.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4112" y="1077467"/>
            <a:ext cx="3646932" cy="27919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32657" y="1100747"/>
            <a:ext cx="1217040" cy="482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21579" y="1048511"/>
            <a:ext cx="1514855" cy="525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31820" y="3793909"/>
            <a:ext cx="3300856" cy="24762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15966" y="3419221"/>
            <a:ext cx="1869566" cy="18695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18" y="4605210"/>
            <a:ext cx="3070860" cy="16120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2302" y="3901440"/>
            <a:ext cx="1310767" cy="13107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attention gif">
            <a:extLst>
              <a:ext uri="{FF2B5EF4-FFF2-40B4-BE49-F238E27FC236}">
                <a16:creationId xmlns="" xmlns:a16="http://schemas.microsoft.com/office/drawing/2014/main" id="{B159F8C5-AE2E-4C34-BAED-1BCA7A039E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59" y="609600"/>
            <a:ext cx="5741963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89870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Paying </a:t>
            </a:r>
            <a:r>
              <a:rPr sz="4000" spc="-60" dirty="0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sz="4000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0000"/>
                </a:solidFill>
                <a:latin typeface="Arial"/>
                <a:cs typeface="Arial"/>
              </a:rPr>
              <a:t>Fees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39" y="1323085"/>
            <a:ext cx="5788661" cy="4984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30" dirty="0">
                <a:solidFill>
                  <a:srgbClr val="FF0000"/>
                </a:solidFill>
                <a:latin typeface="Arial"/>
                <a:cs typeface="Arial"/>
              </a:rPr>
              <a:t>At </a:t>
            </a:r>
            <a:r>
              <a:rPr sz="1500" b="1" spc="-5" dirty="0">
                <a:solidFill>
                  <a:srgbClr val="FF0000"/>
                </a:solidFill>
                <a:latin typeface="Arial"/>
                <a:cs typeface="Arial"/>
              </a:rPr>
              <a:t>education institutions around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5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world……</a:t>
            </a:r>
            <a:endParaRPr sz="1500" dirty="0">
              <a:latin typeface="Arial"/>
              <a:cs typeface="Arial"/>
            </a:endParaRPr>
          </a:p>
          <a:p>
            <a:pPr marL="12700" marR="623570">
              <a:lnSpc>
                <a:spcPct val="199300"/>
              </a:lnSpc>
              <a:spcBef>
                <a:spcPts val="25"/>
              </a:spcBef>
            </a:pPr>
            <a:r>
              <a:rPr sz="1600" b="1" spc="-40" dirty="0">
                <a:latin typeface="Arial"/>
                <a:cs typeface="Arial"/>
              </a:rPr>
              <a:t>You </a:t>
            </a:r>
            <a:r>
              <a:rPr sz="1600" b="1" spc="-5" dirty="0">
                <a:latin typeface="Arial"/>
                <a:cs typeface="Arial"/>
              </a:rPr>
              <a:t>must remain Financial at </a:t>
            </a:r>
            <a:r>
              <a:rPr sz="1600" b="1" dirty="0">
                <a:latin typeface="Arial"/>
                <a:cs typeface="Arial"/>
              </a:rPr>
              <a:t>all times</a:t>
            </a:r>
            <a:r>
              <a:rPr sz="1600" dirty="0">
                <a:solidFill>
                  <a:srgbClr val="00AF50"/>
                </a:solidFill>
                <a:latin typeface="MS Gothic"/>
                <a:cs typeface="MS Gothic"/>
              </a:rPr>
              <a:t> </a:t>
            </a:r>
            <a:endParaRPr lang="en-AU" sz="1600" dirty="0">
              <a:solidFill>
                <a:srgbClr val="00AF50"/>
              </a:solidFill>
              <a:latin typeface="MS Gothic"/>
              <a:cs typeface="MS Gothic"/>
            </a:endParaRPr>
          </a:p>
          <a:p>
            <a:pPr marL="12700" marR="623570">
              <a:lnSpc>
                <a:spcPct val="199300"/>
              </a:lnSpc>
              <a:spcBef>
                <a:spcPts val="25"/>
              </a:spcBef>
            </a:pPr>
            <a:r>
              <a:rPr sz="1500" b="1" dirty="0">
                <a:latin typeface="Arial"/>
                <a:cs typeface="Arial"/>
              </a:rPr>
              <a:t>If </a:t>
            </a:r>
            <a:r>
              <a:rPr sz="1500" b="1" spc="-20" dirty="0">
                <a:latin typeface="Arial"/>
                <a:cs typeface="Arial"/>
              </a:rPr>
              <a:t>you </a:t>
            </a:r>
            <a:r>
              <a:rPr sz="1500" b="1" spc="-5" dirty="0">
                <a:latin typeface="Arial"/>
                <a:cs typeface="Arial"/>
              </a:rPr>
              <a:t>do not pay </a:t>
            </a:r>
            <a:r>
              <a:rPr sz="1500" b="1" spc="-20" dirty="0">
                <a:latin typeface="Arial"/>
                <a:cs typeface="Arial"/>
              </a:rPr>
              <a:t>your</a:t>
            </a:r>
            <a:r>
              <a:rPr sz="1500" b="1" spc="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fees....</a:t>
            </a:r>
            <a:endParaRPr lang="en-AU" sz="1500" b="1" dirty="0">
              <a:latin typeface="Arial"/>
              <a:cs typeface="Arial"/>
            </a:endParaRPr>
          </a:p>
          <a:p>
            <a:pPr marL="755650" marR="623570" lvl="1" indent="-285750">
              <a:spcBef>
                <a:spcPts val="25"/>
              </a:spcBef>
              <a:buFont typeface="Wingdings" panose="05000000000000000000" pitchFamily="2" charset="2"/>
              <a:buChar char="§"/>
            </a:pPr>
            <a:r>
              <a:rPr lang="en-AU" sz="1500" dirty="0">
                <a:latin typeface="Arial"/>
                <a:cs typeface="Arial"/>
              </a:rPr>
              <a:t>You will not have access to your </a:t>
            </a:r>
            <a:r>
              <a:rPr lang="en-AU" sz="1500" dirty="0" err="1">
                <a:latin typeface="Arial"/>
                <a:cs typeface="Arial"/>
              </a:rPr>
              <a:t>MyGCA</a:t>
            </a:r>
            <a:r>
              <a:rPr lang="en-AU" sz="1500" dirty="0">
                <a:latin typeface="Arial"/>
                <a:cs typeface="Arial"/>
              </a:rPr>
              <a:t> account</a:t>
            </a:r>
          </a:p>
          <a:p>
            <a:pPr marL="469900" marR="623570" lvl="1">
              <a:spcBef>
                <a:spcPts val="25"/>
              </a:spcBef>
            </a:pPr>
            <a:endParaRPr lang="en-AU" sz="1500" dirty="0">
              <a:latin typeface="Arial"/>
              <a:cs typeface="Arial"/>
            </a:endParaRPr>
          </a:p>
          <a:p>
            <a:pPr marL="755650" marR="623570" lvl="1" indent="-285750">
              <a:spcBef>
                <a:spcPts val="25"/>
              </a:spcBef>
              <a:buFont typeface="Wingdings" panose="05000000000000000000" pitchFamily="2" charset="2"/>
              <a:buChar char="§"/>
            </a:pPr>
            <a:r>
              <a:rPr lang="en-AU" sz="1500" dirty="0">
                <a:latin typeface="Arial"/>
                <a:cs typeface="Arial"/>
              </a:rPr>
              <a:t>You will not have access to your online course materials on Moodle</a:t>
            </a:r>
          </a:p>
          <a:p>
            <a:pPr marL="755650" marR="623570" lvl="1" indent="-285750">
              <a:lnSpc>
                <a:spcPct val="199300"/>
              </a:lnSpc>
              <a:spcBef>
                <a:spcPts val="25"/>
              </a:spcBef>
              <a:buFont typeface="Wingdings" panose="05000000000000000000" pitchFamily="2" charset="2"/>
              <a:buChar char="§"/>
            </a:pPr>
            <a:r>
              <a:rPr lang="en-AU" sz="1500" dirty="0">
                <a:latin typeface="Arial"/>
                <a:cs typeface="Arial"/>
              </a:rPr>
              <a:t>You cannot attend classes or take exams</a:t>
            </a:r>
          </a:p>
          <a:p>
            <a:pPr marL="755650" marR="623570" lvl="1" indent="-285750">
              <a:lnSpc>
                <a:spcPct val="199300"/>
              </a:lnSpc>
              <a:spcBef>
                <a:spcPts val="25"/>
              </a:spcBef>
              <a:buFont typeface="Wingdings" panose="05000000000000000000" pitchFamily="2" charset="2"/>
              <a:buChar char="§"/>
            </a:pPr>
            <a:r>
              <a:rPr lang="en-AU" sz="1500" dirty="0">
                <a:latin typeface="Arial"/>
                <a:cs typeface="Arial"/>
              </a:rPr>
              <a:t>You cannot attend classes or take exams</a:t>
            </a:r>
          </a:p>
          <a:p>
            <a:pPr marL="755650" marR="623570" lvl="1" indent="-285750">
              <a:lnSpc>
                <a:spcPct val="199300"/>
              </a:lnSpc>
              <a:spcBef>
                <a:spcPts val="25"/>
              </a:spcBef>
              <a:buFont typeface="Wingdings" panose="05000000000000000000" pitchFamily="2" charset="2"/>
              <a:buChar char="§"/>
            </a:pPr>
            <a:r>
              <a:rPr lang="en-AU" sz="1500" dirty="0">
                <a:latin typeface="Arial"/>
                <a:cs typeface="Arial"/>
              </a:rPr>
              <a:t>You will not be able to fulfil academic progress</a:t>
            </a:r>
          </a:p>
          <a:p>
            <a:pPr marL="755650" marR="623570" lvl="1" indent="-285750">
              <a:spcBef>
                <a:spcPts val="25"/>
              </a:spcBef>
              <a:buFont typeface="Wingdings" panose="05000000000000000000" pitchFamily="2" charset="2"/>
              <a:buChar char="§"/>
            </a:pPr>
            <a:r>
              <a:rPr lang="en-AU" sz="1500" dirty="0">
                <a:latin typeface="Arial"/>
                <a:cs typeface="Arial"/>
              </a:rPr>
              <a:t>You may be discontinued from the College and  DIBP would be informed</a:t>
            </a:r>
          </a:p>
          <a:p>
            <a:pPr marL="755650" marR="623570" lvl="1" indent="-285750">
              <a:lnSpc>
                <a:spcPct val="199300"/>
              </a:lnSpc>
              <a:spcBef>
                <a:spcPts val="25"/>
              </a:spcBef>
              <a:buFont typeface="Wingdings" panose="05000000000000000000" pitchFamily="2" charset="2"/>
              <a:buChar char="§"/>
            </a:pPr>
            <a:r>
              <a:rPr lang="en-AU" sz="1500" dirty="0">
                <a:latin typeface="Arial"/>
                <a:cs typeface="Arial"/>
              </a:rPr>
              <a:t>You may be reported to debt collectors</a:t>
            </a:r>
          </a:p>
          <a:p>
            <a:pPr marL="12700" marR="623570">
              <a:lnSpc>
                <a:spcPct val="199300"/>
              </a:lnSpc>
              <a:spcBef>
                <a:spcPts val="25"/>
              </a:spcBef>
            </a:pPr>
            <a:endParaRPr lang="en-AU" sz="15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5" y="2492895"/>
            <a:ext cx="9142884" cy="4365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804670"/>
            <a:ext cx="9144000" cy="2488565"/>
          </a:xfrm>
          <a:custGeom>
            <a:avLst/>
            <a:gdLst/>
            <a:ahLst/>
            <a:cxnLst/>
            <a:rect l="l" t="t" r="r" b="b"/>
            <a:pathLst>
              <a:path w="9144000" h="2488565">
                <a:moveTo>
                  <a:pt x="0" y="0"/>
                </a:moveTo>
                <a:lnTo>
                  <a:pt x="0" y="2488437"/>
                </a:lnTo>
                <a:lnTo>
                  <a:pt x="9143999" y="2488437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DF1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8600" y="1828800"/>
            <a:ext cx="8131809" cy="1161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6"/>
              </a:spcBef>
            </a:pPr>
            <a:endParaRPr sz="4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3200" b="1" dirty="0">
                <a:solidFill>
                  <a:srgbClr val="FFFFFF"/>
                </a:solidFill>
                <a:latin typeface="Arial Black"/>
                <a:cs typeface="Arial Black"/>
              </a:rPr>
              <a:t>6.</a:t>
            </a:r>
            <a:r>
              <a:rPr lang="en-US" sz="3200" dirty="0">
                <a:latin typeface="Arial Black"/>
                <a:cs typeface="Arial Black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 Black"/>
                <a:cs typeface="Arial Black"/>
              </a:rPr>
              <a:t>Getting</a:t>
            </a:r>
            <a:r>
              <a:rPr sz="3200" b="1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10" dirty="0">
                <a:solidFill>
                  <a:srgbClr val="FFFFFF"/>
                </a:solidFill>
                <a:latin typeface="Arial Black"/>
                <a:cs typeface="Arial Black"/>
              </a:rPr>
              <a:t>Started</a:t>
            </a:r>
            <a:endParaRPr sz="3200" dirty="0">
              <a:latin typeface="Arial Black"/>
              <a:cs typeface="Arial Black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8" y="152400"/>
            <a:ext cx="328689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lang="en-AU" sz="22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00000"/>
                </a:solidFill>
                <a:latin typeface="Arial"/>
                <a:cs typeface="Arial"/>
              </a:rPr>
              <a:t>Student Representative</a:t>
            </a:r>
            <a:r>
              <a:rPr sz="23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00000"/>
                </a:solidFill>
                <a:latin typeface="Arial"/>
                <a:cs typeface="Arial"/>
              </a:rPr>
              <a:t>Committee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1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GETTING</a:t>
            </a:r>
            <a:endParaRPr sz="2000">
              <a:latin typeface="Arial Black"/>
              <a:cs typeface="Arial Black"/>
            </a:endParaRPr>
          </a:p>
          <a:p>
            <a:pPr marL="92075">
              <a:lnSpc>
                <a:spcPct val="100000"/>
              </a:lnSpc>
            </a:pPr>
            <a:r>
              <a:rPr sz="2000" b="1" spc="-20" dirty="0">
                <a:solidFill>
                  <a:srgbClr val="FFFFFF"/>
                </a:solidFill>
                <a:latin typeface="Arial Black"/>
                <a:cs typeface="Arial Black"/>
              </a:rPr>
              <a:t>STARTED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431" y="1267714"/>
            <a:ext cx="3422015" cy="49167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3345" algn="ctr">
              <a:lnSpc>
                <a:spcPct val="100000"/>
              </a:lnSpc>
              <a:tabLst>
                <a:tab pos="63119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UBSS Business Society</a:t>
            </a:r>
          </a:p>
          <a:p>
            <a:pPr marR="93345" algn="ctr">
              <a:lnSpc>
                <a:spcPct val="100000"/>
              </a:lnSpc>
              <a:tabLst>
                <a:tab pos="631190" algn="l"/>
              </a:tabLst>
            </a:pPr>
            <a:endParaRPr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115" marR="6985" indent="-272415" algn="just">
              <a:lnSpc>
                <a:spcPct val="150000"/>
              </a:lnSpc>
              <a:buClr>
                <a:srgbClr val="DF1E33"/>
              </a:buClr>
              <a:buSzPct val="118750"/>
              <a:buFont typeface="Wingdings"/>
              <a:buChar char=""/>
              <a:tabLst>
                <a:tab pos="285750" algn="l"/>
              </a:tabLst>
            </a:pPr>
            <a:r>
              <a:rPr sz="1600" spc="-9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act as a central contact  body/liaison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point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between UBSS  management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the student  body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DF1E33"/>
              </a:buClr>
              <a:buFont typeface="Wingdings"/>
              <a:buChar char=""/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8"/>
              </a:spcBef>
              <a:buClr>
                <a:srgbClr val="DF1E33"/>
              </a:buClr>
              <a:buFont typeface="Wingdings"/>
              <a:buChar char=""/>
            </a:pP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115" marR="5080" indent="-272415" algn="just">
              <a:lnSpc>
                <a:spcPct val="150000"/>
              </a:lnSpc>
              <a:buClr>
                <a:srgbClr val="DF1E33"/>
              </a:buClr>
              <a:buSzPct val="118750"/>
              <a:buFont typeface="Wingdings"/>
              <a:buChar char=""/>
              <a:tabLst>
                <a:tab pos="285750" algn="l"/>
              </a:tabLst>
            </a:pPr>
            <a:r>
              <a:rPr sz="1600" spc="-9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constructive feedback  on behalf of the student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body </a:t>
            </a:r>
            <a:r>
              <a:rPr sz="1600" spc="5" dirty="0">
                <a:latin typeface="Arial" panose="020B0604020202020204" pitchFamily="34" charset="0"/>
                <a:cs typeface="Arial" panose="020B0604020202020204" pitchFamily="34" charset="0"/>
              </a:rPr>
              <a:t>on 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the student experience to UBSS  management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79901" y="1666875"/>
            <a:ext cx="2610485" cy="3074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lang="en-AU" sz="3200" b="0" spc="-5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AU" sz="3200" b="0" spc="-5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sz="4000" spc="-5" dirty="0">
                <a:solidFill>
                  <a:srgbClr val="000000"/>
                </a:solidFill>
                <a:latin typeface="Arial"/>
                <a:cs typeface="Arial"/>
              </a:rPr>
              <a:t>Subject</a:t>
            </a:r>
            <a:r>
              <a:rPr sz="40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0000"/>
                </a:solidFill>
                <a:latin typeface="Arial"/>
                <a:cs typeface="Arial"/>
              </a:rPr>
              <a:t>Selection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1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GETTING</a:t>
            </a:r>
            <a:endParaRPr sz="2000">
              <a:latin typeface="Arial Black"/>
              <a:cs typeface="Arial Black"/>
            </a:endParaRPr>
          </a:p>
          <a:p>
            <a:pPr marL="92075">
              <a:lnSpc>
                <a:spcPct val="100000"/>
              </a:lnSpc>
            </a:pPr>
            <a:r>
              <a:rPr sz="2000" b="1" spc="-20" dirty="0">
                <a:solidFill>
                  <a:srgbClr val="FFFFFF"/>
                </a:solidFill>
                <a:latin typeface="Arial Black"/>
                <a:cs typeface="Arial Black"/>
              </a:rPr>
              <a:t>STARTED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7548" y="2364232"/>
            <a:ext cx="1821180" cy="426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latin typeface="Calibri"/>
                <a:cs typeface="Calibri"/>
              </a:rPr>
              <a:t>Log </a:t>
            </a:r>
            <a:r>
              <a:rPr sz="2600" b="1" spc="-20" dirty="0">
                <a:latin typeface="Calibri"/>
                <a:cs typeface="Calibri"/>
              </a:rPr>
              <a:t>into</a:t>
            </a:r>
            <a:r>
              <a:rPr sz="2600" b="1" spc="-7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your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39720" y="2369718"/>
            <a:ext cx="1216660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69">
              <a:lnSpc>
                <a:spcPts val="3075"/>
              </a:lnSpc>
            </a:pPr>
            <a:r>
              <a:rPr sz="2600" b="1" spc="-10" dirty="0">
                <a:latin typeface="Calibri"/>
                <a:cs typeface="Calibri"/>
              </a:rPr>
              <a:t>myGCA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44959" y="2364232"/>
            <a:ext cx="2556510" cy="426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10" dirty="0">
                <a:latin typeface="Calibri"/>
                <a:cs typeface="Calibri"/>
              </a:rPr>
              <a:t>account </a:t>
            </a:r>
            <a:r>
              <a:rPr sz="2600" b="1" spc="-15" dirty="0">
                <a:latin typeface="Calibri"/>
                <a:cs typeface="Calibri"/>
              </a:rPr>
              <a:t>today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and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13889" y="2760471"/>
            <a:ext cx="2721610" cy="426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latin typeface="Calibri"/>
                <a:cs typeface="Calibri"/>
              </a:rPr>
              <a:t>select </a:t>
            </a:r>
            <a:r>
              <a:rPr sz="2600" b="1" spc="-5" dirty="0">
                <a:latin typeface="Calibri"/>
                <a:cs typeface="Calibri"/>
              </a:rPr>
              <a:t>your</a:t>
            </a:r>
            <a:r>
              <a:rPr sz="2600" b="1" spc="-8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subjects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7548" y="3348316"/>
            <a:ext cx="575754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50000"/>
              </a:lnSpc>
              <a:buClr>
                <a:srgbClr val="DF1E33"/>
              </a:buClr>
              <a:buSzPct val="118750"/>
              <a:buFont typeface="Wingdings"/>
              <a:buChar char=""/>
              <a:tabLst>
                <a:tab pos="285750" algn="l"/>
              </a:tabLst>
            </a:pPr>
            <a:r>
              <a:rPr sz="1600" spc="-5" dirty="0">
                <a:latin typeface="Arial"/>
                <a:cs typeface="Arial"/>
              </a:rPr>
              <a:t>If </a:t>
            </a:r>
            <a:r>
              <a:rPr sz="1600" spc="-10" dirty="0">
                <a:latin typeface="Arial"/>
                <a:cs typeface="Arial"/>
              </a:rPr>
              <a:t>you </a:t>
            </a:r>
            <a:r>
              <a:rPr sz="1600" spc="-5" dirty="0">
                <a:latin typeface="Arial"/>
                <a:cs typeface="Arial"/>
              </a:rPr>
              <a:t>don’t know what subjects to choose – check the UBSS  website (</a:t>
            </a:r>
            <a:r>
              <a:rPr sz="1600" spc="-5" dirty="0">
                <a:latin typeface="Arial"/>
                <a:cs typeface="Arial"/>
                <a:hlinkClick r:id="rId4"/>
              </a:rPr>
              <a:t>Course</a:t>
            </a:r>
            <a:r>
              <a:rPr lang="en-AU" sz="1600" spc="-5" dirty="0">
                <a:latin typeface="Arial"/>
                <a:cs typeface="Arial"/>
                <a:hlinkClick r:id="rId4"/>
              </a:rPr>
              <a:t>s Section</a:t>
            </a:r>
            <a:r>
              <a:rPr lang="en-AU" sz="1600" spc="-5" dirty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2070" y="4724400"/>
            <a:ext cx="496913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DF1E33"/>
              </a:buClr>
              <a:buSzPct val="118750"/>
              <a:buFont typeface="Wingdings"/>
              <a:buChar char=""/>
              <a:tabLst>
                <a:tab pos="285750" algn="l"/>
              </a:tabLst>
            </a:pPr>
            <a:r>
              <a:rPr sz="1600" b="1" spc="-5" dirty="0">
                <a:latin typeface="Arial"/>
                <a:cs typeface="Arial"/>
              </a:rPr>
              <a:t>Select </a:t>
            </a:r>
            <a:r>
              <a:rPr sz="1600" b="1" spc="-30" dirty="0">
                <a:latin typeface="Arial"/>
                <a:cs typeface="Arial"/>
              </a:rPr>
              <a:t>EARLY </a:t>
            </a:r>
            <a:r>
              <a:rPr sz="1600" b="1" spc="-5" dirty="0">
                <a:latin typeface="Arial"/>
                <a:cs typeface="Arial"/>
              </a:rPr>
              <a:t>– subjects may fill-up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quickly!</a:t>
            </a:r>
            <a:endParaRPr sz="1600" b="1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39720" y="2369718"/>
            <a:ext cx="1216456" cy="4832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lang="en-AU" sz="32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000000"/>
                </a:solidFill>
                <a:latin typeface="Arial"/>
                <a:cs typeface="Arial"/>
              </a:rPr>
              <a:t>Study </a:t>
            </a:r>
            <a:r>
              <a:rPr sz="3400" spc="-5" dirty="0">
                <a:solidFill>
                  <a:srgbClr val="000000"/>
                </a:solidFill>
                <a:latin typeface="Arial"/>
                <a:cs typeface="Arial"/>
              </a:rPr>
              <a:t>Load </a:t>
            </a:r>
            <a:r>
              <a:rPr sz="3400" dirty="0">
                <a:solidFill>
                  <a:srgbClr val="000000"/>
                </a:solidFill>
                <a:latin typeface="Arial"/>
                <a:cs typeface="Arial"/>
              </a:rPr>
              <a:t>&amp;</a:t>
            </a:r>
            <a:r>
              <a:rPr sz="34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000000"/>
                </a:solidFill>
                <a:latin typeface="Arial"/>
                <a:cs typeface="Arial"/>
              </a:rPr>
              <a:t>Progress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1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GETTING</a:t>
            </a:r>
            <a:endParaRPr sz="2000">
              <a:latin typeface="Arial Black"/>
              <a:cs typeface="Arial Black"/>
            </a:endParaRPr>
          </a:p>
          <a:p>
            <a:pPr marL="92075">
              <a:lnSpc>
                <a:spcPct val="100000"/>
              </a:lnSpc>
            </a:pPr>
            <a:r>
              <a:rPr sz="2000" b="1" spc="-20" dirty="0">
                <a:solidFill>
                  <a:srgbClr val="FFFFFF"/>
                </a:solidFill>
                <a:latin typeface="Arial Black"/>
                <a:cs typeface="Arial Black"/>
              </a:rPr>
              <a:t>STARTED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420" y="1087882"/>
            <a:ext cx="4939665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International students must be enrolled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DF1E33"/>
                </a:solidFill>
                <a:latin typeface="Arial"/>
                <a:cs typeface="Arial"/>
              </a:rPr>
              <a:t>FULL-TIME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5420" y="1726565"/>
            <a:ext cx="562419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600" b="1" spc="-5" dirty="0">
                <a:solidFill>
                  <a:srgbClr val="DF1E33"/>
                </a:solidFill>
                <a:latin typeface="Arial"/>
                <a:cs typeface="Arial"/>
              </a:rPr>
              <a:t>FULL-TIME enrolment </a:t>
            </a:r>
            <a:r>
              <a:rPr sz="1600" spc="-5" dirty="0">
                <a:latin typeface="Arial"/>
                <a:cs typeface="Arial"/>
              </a:rPr>
              <a:t>=  completing </a:t>
            </a:r>
            <a:r>
              <a:rPr sz="1600" b="1" spc="-5" dirty="0">
                <a:solidFill>
                  <a:srgbClr val="DF1E33"/>
                </a:solidFill>
                <a:latin typeface="Arial"/>
                <a:cs typeface="Arial"/>
              </a:rPr>
              <a:t>8 subjects in 1</a:t>
            </a:r>
            <a:r>
              <a:rPr sz="1600" b="1" spc="140" dirty="0">
                <a:solidFill>
                  <a:srgbClr val="DF1E33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DF1E33"/>
                </a:solidFill>
                <a:latin typeface="Arial"/>
                <a:cs typeface="Arial"/>
              </a:rPr>
              <a:t>year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420" y="2381250"/>
            <a:ext cx="616204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If </a:t>
            </a:r>
            <a:r>
              <a:rPr sz="1600" spc="-10" dirty="0">
                <a:latin typeface="Arial"/>
                <a:cs typeface="Arial"/>
              </a:rPr>
              <a:t>you </a:t>
            </a:r>
            <a:r>
              <a:rPr sz="1600" spc="-5" dirty="0">
                <a:latin typeface="Arial"/>
                <a:cs typeface="Arial"/>
              </a:rPr>
              <a:t>do not study full-time </a:t>
            </a:r>
            <a:r>
              <a:rPr sz="1600" spc="-10" dirty="0">
                <a:latin typeface="Arial"/>
                <a:cs typeface="Arial"/>
              </a:rPr>
              <a:t>you will </a:t>
            </a:r>
            <a:r>
              <a:rPr sz="1600" spc="-5" dirty="0">
                <a:latin typeface="Arial"/>
                <a:cs typeface="Arial"/>
              </a:rPr>
              <a:t>not finish within </a:t>
            </a:r>
            <a:r>
              <a:rPr sz="1600" spc="-10" dirty="0">
                <a:latin typeface="Arial"/>
                <a:cs typeface="Arial"/>
              </a:rPr>
              <a:t>your </a:t>
            </a:r>
            <a:r>
              <a:rPr sz="1600" spc="-5" dirty="0">
                <a:latin typeface="Arial"/>
                <a:cs typeface="Arial"/>
              </a:rPr>
              <a:t>CoE  period. </a:t>
            </a:r>
            <a:r>
              <a:rPr sz="1600" b="1" spc="-45" dirty="0">
                <a:solidFill>
                  <a:srgbClr val="DF1E33"/>
                </a:solidFill>
                <a:latin typeface="Arial"/>
                <a:cs typeface="Arial"/>
              </a:rPr>
              <a:t>You </a:t>
            </a:r>
            <a:r>
              <a:rPr sz="1600" b="1" spc="-5" dirty="0">
                <a:solidFill>
                  <a:srgbClr val="DF1E33"/>
                </a:solidFill>
                <a:latin typeface="Arial"/>
                <a:cs typeface="Arial"/>
              </a:rPr>
              <a:t>need permission &amp; </a:t>
            </a:r>
            <a:r>
              <a:rPr sz="1600" b="1" spc="-10" dirty="0">
                <a:solidFill>
                  <a:srgbClr val="DF1E33"/>
                </a:solidFill>
                <a:latin typeface="Arial"/>
                <a:cs typeface="Arial"/>
              </a:rPr>
              <a:t>valid </a:t>
            </a:r>
            <a:r>
              <a:rPr sz="1600" b="1" spc="-5" dirty="0">
                <a:solidFill>
                  <a:srgbClr val="DF1E33"/>
                </a:solidFill>
                <a:latin typeface="Arial"/>
                <a:cs typeface="Arial"/>
              </a:rPr>
              <a:t>reasons </a:t>
            </a:r>
            <a:r>
              <a:rPr sz="1600" spc="-5" dirty="0">
                <a:latin typeface="Arial"/>
                <a:cs typeface="Arial"/>
              </a:rPr>
              <a:t>(e.g.: medical) to  study less than 8 subjects per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year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5420" y="3376136"/>
            <a:ext cx="561467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Study Load Rules and examples are on the UBSS website:</a:t>
            </a:r>
            <a:endParaRPr lang="en-AU" sz="1600" spc="-5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299720" algn="l"/>
              </a:tabLst>
            </a:pPr>
            <a:r>
              <a:rPr lang="en-AU" sz="1600" dirty="0">
                <a:latin typeface="Arial"/>
                <a:cs typeface="Arial"/>
              </a:rPr>
              <a:t>     </a:t>
            </a:r>
            <a:r>
              <a:rPr lang="en-AU" sz="1600" dirty="0">
                <a:latin typeface="Arial"/>
                <a:cs typeface="Arial"/>
                <a:hlinkClick r:id="rId3"/>
              </a:rPr>
              <a:t>http://www.ubss.edu.au/Content.aspx?pid=162</a:t>
            </a:r>
            <a:endParaRPr lang="en-AU"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299720" algn="l"/>
              </a:tabLst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5420" y="4286885"/>
            <a:ext cx="573024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600" spc="-60" dirty="0">
                <a:latin typeface="Arial"/>
                <a:cs typeface="Arial"/>
              </a:rPr>
              <a:t>You </a:t>
            </a:r>
            <a:r>
              <a:rPr sz="1600" spc="-5" dirty="0">
                <a:latin typeface="Arial"/>
                <a:cs typeface="Arial"/>
              </a:rPr>
              <a:t>must make </a:t>
            </a:r>
            <a:r>
              <a:rPr sz="1600" b="1" spc="-10" dirty="0">
                <a:solidFill>
                  <a:srgbClr val="DF1E33"/>
                </a:solidFill>
                <a:latin typeface="Arial"/>
                <a:cs typeface="Arial"/>
              </a:rPr>
              <a:t>Academic </a:t>
            </a:r>
            <a:r>
              <a:rPr sz="1600" b="1" spc="-5" dirty="0">
                <a:solidFill>
                  <a:srgbClr val="DF1E33"/>
                </a:solidFill>
                <a:latin typeface="Arial"/>
                <a:cs typeface="Arial"/>
              </a:rPr>
              <a:t>Progress </a:t>
            </a:r>
            <a:r>
              <a:rPr sz="1600" spc="-5" dirty="0">
                <a:latin typeface="Arial"/>
                <a:cs typeface="Arial"/>
              </a:rPr>
              <a:t>= passing 5</a:t>
            </a:r>
            <a:r>
              <a:rPr lang="en-AU" sz="1600" spc="-5" dirty="0">
                <a:latin typeface="Arial"/>
                <a:cs typeface="Arial"/>
              </a:rPr>
              <a:t>0</a:t>
            </a:r>
            <a:r>
              <a:rPr sz="1600" spc="-5" dirty="0">
                <a:latin typeface="Arial"/>
                <a:cs typeface="Arial"/>
              </a:rPr>
              <a:t>% of </a:t>
            </a:r>
            <a:r>
              <a:rPr sz="1600" spc="-10" dirty="0">
                <a:latin typeface="Arial"/>
                <a:cs typeface="Arial"/>
              </a:rPr>
              <a:t>your  </a:t>
            </a:r>
            <a:r>
              <a:rPr sz="1600" spc="-5" dirty="0">
                <a:latin typeface="Arial"/>
                <a:cs typeface="Arial"/>
              </a:rPr>
              <a:t>subjects (or ¾ subjects) every </a:t>
            </a:r>
            <a:r>
              <a:rPr lang="en-AU" sz="1600" spc="-15" dirty="0">
                <a:latin typeface="Arial"/>
                <a:cs typeface="Arial"/>
              </a:rPr>
              <a:t>trimester</a:t>
            </a:r>
            <a:r>
              <a:rPr sz="1600" spc="-15" dirty="0">
                <a:latin typeface="Arial"/>
                <a:cs typeface="Arial"/>
              </a:rPr>
              <a:t>. </a:t>
            </a:r>
            <a:r>
              <a:rPr sz="1600" spc="-5" dirty="0">
                <a:latin typeface="Arial"/>
                <a:cs typeface="Arial"/>
              </a:rPr>
              <a:t>Info avail at:</a:t>
            </a:r>
            <a:endParaRPr lang="en-AU" sz="1600" spc="-5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299720" algn="l"/>
              </a:tabLst>
            </a:pPr>
            <a:r>
              <a:rPr lang="en-AU" sz="1600" dirty="0">
                <a:latin typeface="Arial"/>
                <a:cs typeface="Arial"/>
              </a:rPr>
              <a:t>     </a:t>
            </a:r>
            <a:r>
              <a:rPr lang="en-AU" sz="1600" dirty="0">
                <a:latin typeface="Arial"/>
                <a:cs typeface="Arial"/>
                <a:hlinkClick r:id="rId3"/>
              </a:rPr>
              <a:t>http://www.ubss.edu.au/Content.aspx?pid=162</a:t>
            </a:r>
            <a:endParaRPr lang="en-AU"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299720" algn="l"/>
              </a:tabLst>
            </a:pPr>
            <a:endParaRPr sz="1600" dirty="0">
              <a:latin typeface="Arial"/>
              <a:cs typeface="Arial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01672" cy="67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135" rIns="0" bIns="0" rtlCol="0">
            <a:spAutoFit/>
          </a:bodyPr>
          <a:lstStyle/>
          <a:p>
            <a:pPr marL="263525" marR="64833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SAFETY</a:t>
            </a:r>
            <a:r>
              <a:rPr sz="2000" b="1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@  </a:t>
            </a:r>
            <a:r>
              <a:rPr sz="2000" b="1" spc="-5" dirty="0">
                <a:solidFill>
                  <a:srgbClr val="FFFFFF"/>
                </a:solidFill>
                <a:latin typeface="Arial Black"/>
                <a:cs typeface="Arial Black"/>
              </a:rPr>
              <a:t>THE  COLLEGE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89870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sz="4000" spc="-5" dirty="0">
                <a:solidFill>
                  <a:srgbClr val="000000"/>
                </a:solidFill>
                <a:latin typeface="Arial"/>
                <a:cs typeface="Arial"/>
              </a:rPr>
              <a:t>Hygiene </a:t>
            </a: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4000" b="0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Campus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0505" y="1470990"/>
            <a:ext cx="3577590" cy="44784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72547" y="2271244"/>
            <a:ext cx="2521966" cy="1309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 descr="Image result for hygiene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189" y="4381249"/>
            <a:ext cx="1525518" cy="180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lang="en-US" sz="32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600" u="sng" spc="-5" dirty="0" smtClean="0">
                <a:solidFill>
                  <a:srgbClr val="000000"/>
                </a:solidFill>
                <a:latin typeface="Arial"/>
                <a:cs typeface="Arial"/>
              </a:rPr>
              <a:t>2018</a:t>
            </a:r>
            <a:r>
              <a:rPr lang="en-US" sz="3600" spc="-5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AU" sz="3600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AU" sz="3600" spc="-5" dirty="0" smtClean="0">
                <a:solidFill>
                  <a:srgbClr val="000000"/>
                </a:solidFill>
                <a:latin typeface="Arial"/>
                <a:cs typeface="Arial"/>
              </a:rPr>
              <a:t>rimester</a:t>
            </a:r>
            <a:r>
              <a:rPr sz="3600" spc="-3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3600" spc="-5" dirty="0">
                <a:solidFill>
                  <a:srgbClr val="000000"/>
                </a:solidFill>
                <a:latin typeface="Arial"/>
                <a:cs typeface="Arial"/>
              </a:rPr>
              <a:t>ates 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1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GETTING</a:t>
            </a:r>
            <a:endParaRPr sz="2000">
              <a:latin typeface="Arial Black"/>
              <a:cs typeface="Arial Black"/>
            </a:endParaRPr>
          </a:p>
          <a:p>
            <a:pPr marL="92075">
              <a:lnSpc>
                <a:spcPct val="100000"/>
              </a:lnSpc>
            </a:pPr>
            <a:r>
              <a:rPr sz="2000" b="1" spc="-20" dirty="0">
                <a:solidFill>
                  <a:srgbClr val="FFFFFF"/>
                </a:solidFill>
                <a:latin typeface="Arial Black"/>
                <a:cs typeface="Arial Black"/>
              </a:rPr>
              <a:t>STARTED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420" y="1087882"/>
            <a:ext cx="566801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en-US" sz="1600" spc="-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n-US" sz="1600" spc="-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n-US" sz="1600" spc="-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UBSS </a:t>
            </a:r>
            <a:r>
              <a:rPr sz="2400" spc="-10" dirty="0">
                <a:latin typeface="Arial"/>
                <a:cs typeface="Arial"/>
              </a:rPr>
              <a:t>offers </a:t>
            </a:r>
            <a:r>
              <a:rPr sz="2400" b="1" spc="-5" dirty="0">
                <a:latin typeface="Arial"/>
                <a:cs typeface="Arial"/>
              </a:rPr>
              <a:t>three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lang="en-AU" sz="2400" spc="-5" dirty="0">
                <a:latin typeface="Arial"/>
                <a:cs typeface="Arial"/>
              </a:rPr>
              <a:t>trimester</a:t>
            </a:r>
            <a:r>
              <a:rPr sz="2400" spc="-5" dirty="0">
                <a:latin typeface="Arial"/>
                <a:cs typeface="Arial"/>
              </a:rPr>
              <a:t>s each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year: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420" y="2183510"/>
            <a:ext cx="566801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en-US" sz="2000" b="1" dirty="0">
              <a:solidFill>
                <a:srgbClr val="DF1E33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n-US" sz="2000" b="1" dirty="0">
              <a:solidFill>
                <a:srgbClr val="DF1E33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5420" y="2793365"/>
            <a:ext cx="6375146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Teaching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Week 1, 2017 </a:t>
            </a:r>
            <a:r>
              <a:rPr lang="en-US" sz="2000" dirty="0">
                <a:latin typeface="Arial"/>
                <a:cs typeface="Arial"/>
              </a:rPr>
              <a:t>(Starts January </a:t>
            </a:r>
            <a:r>
              <a:rPr lang="en-US" sz="2000" dirty="0" smtClean="0">
                <a:latin typeface="Arial"/>
                <a:cs typeface="Arial"/>
              </a:rPr>
              <a:t>22): </a:t>
            </a:r>
          </a:p>
          <a:p>
            <a:pPr marL="12700">
              <a:lnSpc>
                <a:spcPct val="100000"/>
              </a:lnSpc>
            </a:pPr>
            <a:r>
              <a:rPr lang="en-US" sz="2000" dirty="0" smtClean="0">
                <a:latin typeface="Arial"/>
                <a:cs typeface="Arial"/>
              </a:rPr>
              <a:t>12 </a:t>
            </a:r>
            <a:r>
              <a:rPr lang="en-US" sz="2000" dirty="0">
                <a:latin typeface="Arial"/>
                <a:cs typeface="Arial"/>
              </a:rPr>
              <a:t>teaching </a:t>
            </a:r>
            <a:r>
              <a:rPr lang="en-US" sz="2000" dirty="0" smtClean="0">
                <a:latin typeface="Arial"/>
                <a:cs typeface="Arial"/>
              </a:rPr>
              <a:t>weeks</a:t>
            </a:r>
          </a:p>
          <a:p>
            <a:pPr marL="12700">
              <a:lnSpc>
                <a:spcPct val="100000"/>
              </a:lnSpc>
            </a:pPr>
            <a:endParaRPr lang="en-US"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Teaching Week 2, 2017 </a:t>
            </a:r>
            <a:r>
              <a:rPr lang="en-US" sz="2000" dirty="0">
                <a:latin typeface="Arial"/>
                <a:cs typeface="Arial"/>
              </a:rPr>
              <a:t>(Starts May </a:t>
            </a:r>
            <a:r>
              <a:rPr lang="en-US" sz="2000" dirty="0" smtClean="0">
                <a:latin typeface="Arial"/>
                <a:cs typeface="Arial"/>
              </a:rPr>
              <a:t>14) </a:t>
            </a:r>
            <a:r>
              <a:rPr lang="en-US" sz="2000" dirty="0">
                <a:latin typeface="Arial"/>
                <a:cs typeface="Arial"/>
              </a:rPr>
              <a:t>: </a:t>
            </a:r>
            <a:endParaRPr lang="en-US" sz="20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2000" dirty="0" smtClean="0">
                <a:latin typeface="Arial"/>
                <a:cs typeface="Arial"/>
              </a:rPr>
              <a:t>12 </a:t>
            </a:r>
            <a:r>
              <a:rPr lang="en-US" sz="2000" dirty="0">
                <a:latin typeface="Arial"/>
                <a:cs typeface="Arial"/>
              </a:rPr>
              <a:t>teaching </a:t>
            </a:r>
            <a:r>
              <a:rPr lang="en-US" sz="2000" dirty="0" smtClean="0">
                <a:latin typeface="Arial"/>
                <a:cs typeface="Arial"/>
              </a:rPr>
              <a:t>weeks</a:t>
            </a:r>
          </a:p>
          <a:p>
            <a:pPr marL="12700">
              <a:lnSpc>
                <a:spcPct val="100000"/>
              </a:lnSpc>
            </a:pPr>
            <a:endParaRPr lang="en-US"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Teaching Week 3, 2017 </a:t>
            </a:r>
            <a:r>
              <a:rPr lang="en-US" sz="2000" dirty="0">
                <a:latin typeface="Arial"/>
                <a:cs typeface="Arial"/>
              </a:rPr>
              <a:t>(Starts September </a:t>
            </a:r>
            <a:r>
              <a:rPr lang="en-US" sz="2000" dirty="0" smtClean="0">
                <a:latin typeface="Arial"/>
                <a:cs typeface="Arial"/>
              </a:rPr>
              <a:t>3): </a:t>
            </a:r>
          </a:p>
          <a:p>
            <a:pPr marL="12700">
              <a:lnSpc>
                <a:spcPct val="100000"/>
              </a:lnSpc>
            </a:pPr>
            <a:r>
              <a:rPr lang="en-US" sz="2000" dirty="0" smtClean="0">
                <a:latin typeface="Arial"/>
                <a:cs typeface="Arial"/>
              </a:rPr>
              <a:t>12 </a:t>
            </a:r>
            <a:r>
              <a:rPr lang="en-US" sz="2000" dirty="0">
                <a:latin typeface="Arial"/>
                <a:cs typeface="Arial"/>
              </a:rPr>
              <a:t>teaching weeks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60566" y="314921"/>
            <a:ext cx="2308225" cy="6066790"/>
          </a:xfrm>
          <a:custGeom>
            <a:avLst/>
            <a:gdLst/>
            <a:ahLst/>
            <a:cxnLst/>
            <a:rect l="l" t="t" r="r" b="b"/>
            <a:pathLst>
              <a:path w="2308225" h="6066790">
                <a:moveTo>
                  <a:pt x="0" y="6066408"/>
                </a:moveTo>
                <a:lnTo>
                  <a:pt x="2308225" y="6066408"/>
                </a:lnTo>
                <a:lnTo>
                  <a:pt x="2308225" y="0"/>
                </a:lnTo>
                <a:lnTo>
                  <a:pt x="0" y="0"/>
                </a:lnTo>
                <a:lnTo>
                  <a:pt x="0" y="6066408"/>
                </a:lnTo>
                <a:close/>
              </a:path>
            </a:pathLst>
          </a:custGeom>
          <a:solidFill>
            <a:srgbClr val="DF1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lang="en-AU" sz="3200" b="1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sz="4000" dirty="0">
                <a:solidFill>
                  <a:srgbClr val="000000"/>
                </a:solidFill>
                <a:latin typeface="Arial"/>
                <a:cs typeface="Arial"/>
              </a:rPr>
              <a:t>Atten</a:t>
            </a:r>
            <a:r>
              <a:rPr sz="4000" spc="-1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4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4000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4000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40448" y="506476"/>
            <a:ext cx="1339215" cy="627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GETTING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2000" b="1" spc="-20" dirty="0">
                <a:solidFill>
                  <a:srgbClr val="FFFFFF"/>
                </a:solidFill>
                <a:latin typeface="Arial Black"/>
                <a:cs typeface="Arial Black"/>
              </a:rPr>
              <a:t>STARTED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993140"/>
            <a:ext cx="6394450" cy="4826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" algn="ctr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In order to meet the </a:t>
            </a:r>
            <a:r>
              <a:rPr sz="1600" b="1" u="heavy" spc="-15" dirty="0">
                <a:latin typeface="Arial"/>
                <a:cs typeface="Arial"/>
              </a:rPr>
              <a:t>ACADEMIC </a:t>
            </a:r>
            <a:r>
              <a:rPr sz="1600" b="1" u="heavy" spc="-5" dirty="0">
                <a:latin typeface="Arial"/>
                <a:cs typeface="Arial"/>
              </a:rPr>
              <a:t>PROGRESS</a:t>
            </a:r>
            <a:r>
              <a:rPr sz="1600" b="1" u="heavy" spc="1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requirements</a:t>
            </a:r>
            <a:endParaRPr sz="1600" dirty="0">
              <a:latin typeface="Arial"/>
              <a:cs typeface="Arial"/>
            </a:endParaRPr>
          </a:p>
          <a:p>
            <a:pPr marL="8255" algn="ctr">
              <a:lnSpc>
                <a:spcPct val="100000"/>
              </a:lnSpc>
              <a:spcBef>
                <a:spcPts val="380"/>
              </a:spcBef>
            </a:pPr>
            <a:r>
              <a:rPr sz="1600" b="1" spc="15" dirty="0">
                <a:latin typeface="Arial"/>
                <a:cs typeface="Arial"/>
              </a:rPr>
              <a:t>we </a:t>
            </a:r>
            <a:r>
              <a:rPr sz="1600" b="1" spc="-5" dirty="0">
                <a:latin typeface="Arial"/>
                <a:cs typeface="Arial"/>
              </a:rPr>
              <a:t>strongly suggest that </a:t>
            </a:r>
            <a:r>
              <a:rPr sz="1600" b="1" spc="-20" dirty="0">
                <a:latin typeface="Arial"/>
                <a:cs typeface="Arial"/>
              </a:rPr>
              <a:t>you </a:t>
            </a:r>
            <a:r>
              <a:rPr sz="1600" b="1" spc="-5" dirty="0">
                <a:latin typeface="Arial"/>
                <a:cs typeface="Arial"/>
              </a:rPr>
              <a:t>attend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100% of 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your</a:t>
            </a:r>
            <a:r>
              <a:rPr sz="1600" b="1" spc="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classes.</a:t>
            </a:r>
            <a:endParaRPr sz="1600" dirty="0">
              <a:latin typeface="Arial"/>
              <a:cs typeface="Arial"/>
            </a:endParaRPr>
          </a:p>
          <a:p>
            <a:pPr marL="355600" marR="642620" indent="-342900">
              <a:lnSpc>
                <a:spcPts val="3270"/>
              </a:lnSpc>
              <a:spcBef>
                <a:spcPts val="254"/>
              </a:spcBef>
              <a:buClr>
                <a:srgbClr val="DF1E33"/>
              </a:buClr>
              <a:buFont typeface="Wingdings"/>
              <a:buChar char=""/>
              <a:tabLst>
                <a:tab pos="355600" algn="l"/>
              </a:tabLst>
            </a:pPr>
            <a:r>
              <a:rPr sz="1600" spc="-45" dirty="0">
                <a:latin typeface="Arial"/>
                <a:cs typeface="Arial"/>
              </a:rPr>
              <a:t>Your </a:t>
            </a:r>
            <a:r>
              <a:rPr sz="1600" spc="-5" dirty="0">
                <a:latin typeface="Arial"/>
                <a:cs typeface="Arial"/>
              </a:rPr>
              <a:t>attendance cannot be recorded if </a:t>
            </a:r>
            <a:r>
              <a:rPr sz="1600" spc="-10" dirty="0">
                <a:latin typeface="Arial"/>
                <a:cs typeface="Arial"/>
              </a:rPr>
              <a:t>you </a:t>
            </a:r>
            <a:r>
              <a:rPr sz="1600" spc="-5" dirty="0">
                <a:latin typeface="Arial"/>
                <a:cs typeface="Arial"/>
              </a:rPr>
              <a:t>do not have </a:t>
            </a:r>
            <a:r>
              <a:rPr sz="1600" spc="-10" dirty="0">
                <a:latin typeface="Arial"/>
                <a:cs typeface="Arial"/>
              </a:rPr>
              <a:t>your  </a:t>
            </a:r>
            <a:r>
              <a:rPr sz="1600" spc="-5" dirty="0">
                <a:latin typeface="Arial"/>
                <a:cs typeface="Arial"/>
              </a:rPr>
              <a:t>Student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Card</a:t>
            </a:r>
            <a:endParaRPr sz="1600" dirty="0">
              <a:latin typeface="Arial"/>
              <a:cs typeface="Arial"/>
            </a:endParaRPr>
          </a:p>
          <a:p>
            <a:pPr marL="355600" marR="138430" indent="-342900">
              <a:lnSpc>
                <a:spcPct val="170000"/>
              </a:lnSpc>
              <a:spcBef>
                <a:spcPts val="50"/>
              </a:spcBef>
              <a:buClr>
                <a:srgbClr val="DF1E33"/>
              </a:buClr>
              <a:buFont typeface="Wingdings"/>
              <a:buChar char=""/>
              <a:tabLst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There is an attendance scanner just inside the door of every </a:t>
            </a:r>
            <a:r>
              <a:rPr sz="1600" spc="-10" dirty="0">
                <a:latin typeface="Arial"/>
                <a:cs typeface="Arial"/>
              </a:rPr>
              <a:t>GCA  </a:t>
            </a:r>
            <a:r>
              <a:rPr sz="1600" spc="-5" dirty="0">
                <a:latin typeface="Arial"/>
                <a:cs typeface="Arial"/>
              </a:rPr>
              <a:t>classroom</a:t>
            </a:r>
            <a:endParaRPr sz="1600" dirty="0">
              <a:latin typeface="Arial"/>
              <a:cs typeface="Arial"/>
            </a:endParaRPr>
          </a:p>
          <a:p>
            <a:pPr marL="355600" marR="777240" indent="-342900">
              <a:lnSpc>
                <a:spcPct val="170000"/>
              </a:lnSpc>
              <a:spcBef>
                <a:spcPts val="385"/>
              </a:spcBef>
              <a:buClr>
                <a:srgbClr val="DF1E33"/>
              </a:buClr>
              <a:buFont typeface="Wingdings"/>
              <a:buChar char=""/>
              <a:tabLst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If </a:t>
            </a:r>
            <a:r>
              <a:rPr sz="1600" spc="-10" dirty="0">
                <a:latin typeface="Arial"/>
                <a:cs typeface="Arial"/>
              </a:rPr>
              <a:t>you </a:t>
            </a:r>
            <a:r>
              <a:rPr sz="1600" spc="-5" dirty="0">
                <a:latin typeface="Arial"/>
                <a:cs typeface="Arial"/>
              </a:rPr>
              <a:t>forget to </a:t>
            </a:r>
            <a:r>
              <a:rPr sz="1600" spc="-10" dirty="0">
                <a:latin typeface="Arial"/>
                <a:cs typeface="Arial"/>
              </a:rPr>
              <a:t>swipe your </a:t>
            </a:r>
            <a:r>
              <a:rPr sz="1600" spc="-5" dirty="0">
                <a:latin typeface="Arial"/>
                <a:cs typeface="Arial"/>
              </a:rPr>
              <a:t>card </a:t>
            </a:r>
            <a:r>
              <a:rPr sz="1600" spc="-10" dirty="0">
                <a:latin typeface="Arial"/>
                <a:cs typeface="Arial"/>
              </a:rPr>
              <a:t>your </a:t>
            </a:r>
            <a:r>
              <a:rPr sz="1600" spc="-5" dirty="0">
                <a:latin typeface="Arial"/>
                <a:cs typeface="Arial"/>
              </a:rPr>
              <a:t>attendance </a:t>
            </a:r>
            <a:r>
              <a:rPr sz="1600" spc="-10" dirty="0">
                <a:latin typeface="Arial"/>
                <a:cs typeface="Arial"/>
              </a:rPr>
              <a:t>will </a:t>
            </a:r>
            <a:r>
              <a:rPr sz="1600" spc="-5" dirty="0">
                <a:latin typeface="Arial"/>
                <a:cs typeface="Arial"/>
              </a:rPr>
              <a:t>not be  recorded for that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lesson</a:t>
            </a:r>
            <a:endParaRPr sz="1600" dirty="0">
              <a:latin typeface="Arial"/>
              <a:cs typeface="Arial"/>
            </a:endParaRPr>
          </a:p>
          <a:p>
            <a:pPr marL="151130" marR="135255" algn="ctr">
              <a:lnSpc>
                <a:spcPct val="100000"/>
              </a:lnSpc>
              <a:spcBef>
                <a:spcPts val="455"/>
              </a:spcBef>
            </a:pPr>
            <a:r>
              <a:rPr sz="1600" b="1" u="sng" spc="-45" dirty="0">
                <a:latin typeface="Arial"/>
                <a:cs typeface="Arial"/>
              </a:rPr>
              <a:t>You </a:t>
            </a:r>
            <a:r>
              <a:rPr sz="1600" b="1" u="sng" spc="-5" dirty="0">
                <a:latin typeface="Arial"/>
                <a:cs typeface="Arial"/>
              </a:rPr>
              <a:t>must </a:t>
            </a:r>
            <a:r>
              <a:rPr sz="1600" b="1" u="sng" spc="-10" dirty="0">
                <a:latin typeface="Arial"/>
                <a:cs typeface="Arial"/>
              </a:rPr>
              <a:t>not </a:t>
            </a:r>
            <a:r>
              <a:rPr sz="1600" b="1" u="sng" spc="-15" dirty="0">
                <a:latin typeface="Arial"/>
                <a:cs typeface="Arial"/>
              </a:rPr>
              <a:t>give your </a:t>
            </a:r>
            <a:r>
              <a:rPr sz="1600" b="1" u="sng" spc="-5" dirty="0">
                <a:latin typeface="Arial"/>
                <a:cs typeface="Arial"/>
              </a:rPr>
              <a:t>card to </a:t>
            </a:r>
            <a:r>
              <a:rPr sz="1600" b="1" u="sng" spc="-15" dirty="0">
                <a:latin typeface="Arial"/>
                <a:cs typeface="Arial"/>
              </a:rPr>
              <a:t>anyone </a:t>
            </a:r>
            <a:r>
              <a:rPr sz="1600" b="1" u="sng" spc="-5" dirty="0">
                <a:latin typeface="Arial"/>
                <a:cs typeface="Arial"/>
              </a:rPr>
              <a:t>else - especially </a:t>
            </a:r>
            <a:r>
              <a:rPr sz="1600" b="1" u="sng" spc="-10" dirty="0">
                <a:latin typeface="Arial"/>
                <a:cs typeface="Arial"/>
              </a:rPr>
              <a:t>for the  </a:t>
            </a:r>
            <a:r>
              <a:rPr sz="1600" b="1" u="sng" spc="-5" dirty="0">
                <a:latin typeface="Arial"/>
                <a:cs typeface="Arial"/>
              </a:rPr>
              <a:t>purposes of attempting to gain attendance by</a:t>
            </a:r>
            <a:r>
              <a:rPr sz="1600" b="1" u="sng" spc="110" dirty="0">
                <a:latin typeface="Arial"/>
                <a:cs typeface="Arial"/>
              </a:rPr>
              <a:t> </a:t>
            </a:r>
            <a:r>
              <a:rPr sz="1600" b="1" u="sng" spc="-5" dirty="0">
                <a:latin typeface="Arial"/>
                <a:cs typeface="Arial"/>
              </a:rPr>
              <a:t>fraud</a:t>
            </a:r>
            <a:endParaRPr sz="1600" u="sng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355600" marR="361315" indent="-342900">
              <a:lnSpc>
                <a:spcPts val="1730"/>
              </a:lnSpc>
              <a:buClr>
                <a:srgbClr val="DF1E33"/>
              </a:buClr>
              <a:buFont typeface="Wingdings"/>
              <a:buChar char=""/>
              <a:tabLst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Doing </a:t>
            </a:r>
            <a:r>
              <a:rPr sz="1600" spc="-10" dirty="0">
                <a:latin typeface="Arial"/>
                <a:cs typeface="Arial"/>
              </a:rPr>
              <a:t>well </a:t>
            </a:r>
            <a:r>
              <a:rPr sz="1600" spc="-5" dirty="0">
                <a:latin typeface="Arial"/>
                <a:cs typeface="Arial"/>
              </a:rPr>
              <a:t>and passing subjects is important….and it is a DIBP  requirement for </a:t>
            </a:r>
            <a:r>
              <a:rPr sz="1600" spc="-10" dirty="0">
                <a:latin typeface="Arial"/>
                <a:cs typeface="Arial"/>
              </a:rPr>
              <a:t>your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visa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75476" y="5952744"/>
            <a:ext cx="2478024" cy="905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90589" y="4509134"/>
            <a:ext cx="2448560" cy="1454150"/>
          </a:xfrm>
          <a:custGeom>
            <a:avLst/>
            <a:gdLst/>
            <a:ahLst/>
            <a:cxnLst/>
            <a:rect l="l" t="t" r="r" b="b"/>
            <a:pathLst>
              <a:path w="2448559" h="1454150">
                <a:moveTo>
                  <a:pt x="2323338" y="0"/>
                </a:moveTo>
                <a:lnTo>
                  <a:pt x="124967" y="0"/>
                </a:lnTo>
                <a:lnTo>
                  <a:pt x="76295" y="9810"/>
                </a:lnTo>
                <a:lnTo>
                  <a:pt x="36575" y="36575"/>
                </a:lnTo>
                <a:lnTo>
                  <a:pt x="9810" y="76295"/>
                </a:lnTo>
                <a:lnTo>
                  <a:pt x="0" y="124967"/>
                </a:lnTo>
                <a:lnTo>
                  <a:pt x="0" y="1328864"/>
                </a:lnTo>
                <a:lnTo>
                  <a:pt x="9810" y="1377495"/>
                </a:lnTo>
                <a:lnTo>
                  <a:pt x="36576" y="1417210"/>
                </a:lnTo>
                <a:lnTo>
                  <a:pt x="76295" y="1443987"/>
                </a:lnTo>
                <a:lnTo>
                  <a:pt x="124967" y="1453807"/>
                </a:lnTo>
                <a:lnTo>
                  <a:pt x="2323338" y="1453807"/>
                </a:lnTo>
                <a:lnTo>
                  <a:pt x="2371957" y="1443987"/>
                </a:lnTo>
                <a:lnTo>
                  <a:pt x="2411682" y="1417210"/>
                </a:lnTo>
                <a:lnTo>
                  <a:pt x="2438477" y="1377495"/>
                </a:lnTo>
                <a:lnTo>
                  <a:pt x="2448306" y="1328864"/>
                </a:lnTo>
                <a:lnTo>
                  <a:pt x="2448306" y="124967"/>
                </a:lnTo>
                <a:lnTo>
                  <a:pt x="2438477" y="76295"/>
                </a:lnTo>
                <a:lnTo>
                  <a:pt x="2411682" y="36575"/>
                </a:lnTo>
                <a:lnTo>
                  <a:pt x="2371957" y="9810"/>
                </a:lnTo>
                <a:lnTo>
                  <a:pt x="2323338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90589" y="4509134"/>
            <a:ext cx="2448306" cy="1453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208" y="314921"/>
            <a:ext cx="8593582" cy="492443"/>
          </a:xfrm>
        </p:spPr>
        <p:txBody>
          <a:bodyPr/>
          <a:lstStyle/>
          <a:p>
            <a:pPr algn="ctr"/>
            <a:r>
              <a:rPr lang="en-AU" sz="3200" dirty="0">
                <a:solidFill>
                  <a:srgbClr val="000000"/>
                </a:solidFill>
                <a:latin typeface="Arial"/>
                <a:cs typeface="Arial"/>
              </a:rPr>
              <a:t>Study</a:t>
            </a:r>
            <a:r>
              <a:rPr lang="en-AU" sz="3200" b="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AU" sz="3200" dirty="0">
                <a:solidFill>
                  <a:srgbClr val="000000"/>
                </a:solidFill>
                <a:latin typeface="Arial"/>
                <a:cs typeface="Arial"/>
              </a:rPr>
              <a:t>Skills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369" y="1524000"/>
            <a:ext cx="8195259" cy="3293209"/>
          </a:xfrm>
        </p:spPr>
        <p:txBody>
          <a:bodyPr/>
          <a:lstStyle/>
          <a:p>
            <a:pPr algn="just"/>
            <a:r>
              <a:rPr lang="en-AU" sz="1800" spc="-10" dirty="0"/>
              <a:t>All new UBSS </a:t>
            </a:r>
            <a:r>
              <a:rPr lang="en-AU" sz="1800" spc="-5" dirty="0"/>
              <a:t>students are taught </a:t>
            </a:r>
            <a:r>
              <a:rPr lang="en-AU" sz="1800" dirty="0"/>
              <a:t>study </a:t>
            </a:r>
            <a:r>
              <a:rPr lang="en-AU" sz="1800" spc="-5" dirty="0"/>
              <a:t>skills, including  academic </a:t>
            </a:r>
            <a:r>
              <a:rPr lang="en-AU" sz="1800" dirty="0"/>
              <a:t>writing </a:t>
            </a:r>
            <a:r>
              <a:rPr lang="en-AU" sz="1800" spc="-5" dirty="0"/>
              <a:t>in </a:t>
            </a:r>
            <a:r>
              <a:rPr lang="en-AU" sz="1800" spc="-5" dirty="0" smtClean="0"/>
              <a:t>the </a:t>
            </a:r>
            <a:r>
              <a:rPr lang="en-AU" sz="1800" u="sng" spc="-5" dirty="0" smtClean="0">
                <a:solidFill>
                  <a:srgbClr val="FF0000"/>
                </a:solidFill>
              </a:rPr>
              <a:t>Advanced </a:t>
            </a:r>
            <a:r>
              <a:rPr lang="en-AU" sz="1800" u="sng" spc="-5" dirty="0">
                <a:solidFill>
                  <a:srgbClr val="FF0000"/>
                </a:solidFill>
              </a:rPr>
              <a:t>Business </a:t>
            </a:r>
            <a:r>
              <a:rPr lang="en-AU" sz="1800" u="sng" spc="-5" dirty="0" smtClean="0">
                <a:solidFill>
                  <a:srgbClr val="FF0000"/>
                </a:solidFill>
              </a:rPr>
              <a:t>Communication </a:t>
            </a:r>
            <a:r>
              <a:rPr lang="en-AU" sz="1800" spc="-5" dirty="0" smtClean="0"/>
              <a:t>subject, </a:t>
            </a:r>
            <a:r>
              <a:rPr lang="en-AU" sz="1800" spc="5" dirty="0" smtClean="0"/>
              <a:t>which </a:t>
            </a:r>
            <a:r>
              <a:rPr lang="en-AU" sz="1800" spc="-5" dirty="0"/>
              <a:t>is compulsory  in </a:t>
            </a:r>
            <a:r>
              <a:rPr lang="en-AU" sz="1800" spc="-15" dirty="0"/>
              <a:t>your </a:t>
            </a:r>
            <a:r>
              <a:rPr lang="en-AU" sz="1800" spc="-5" dirty="0"/>
              <a:t>first</a:t>
            </a:r>
            <a:r>
              <a:rPr lang="en-AU" sz="1800" spc="114" dirty="0"/>
              <a:t> </a:t>
            </a:r>
            <a:r>
              <a:rPr lang="en-AU" sz="1800" spc="-15" dirty="0" smtClean="0"/>
              <a:t>trimester.</a:t>
            </a:r>
          </a:p>
          <a:p>
            <a:pPr algn="just"/>
            <a:endParaRPr lang="en-AU" sz="1800" spc="-15" dirty="0"/>
          </a:p>
          <a:p>
            <a:r>
              <a:rPr lang="en-AU" sz="1800" dirty="0" smtClean="0"/>
              <a:t>Every trimester, the </a:t>
            </a:r>
            <a:r>
              <a:rPr lang="en-AU" sz="1800" dirty="0"/>
              <a:t>Learning Support Coordinator holds a number of workshops for undergraduate and postgraduate students specific to the following topics:</a:t>
            </a:r>
          </a:p>
          <a:p>
            <a:r>
              <a:rPr lang="en-AU" sz="18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800" dirty="0"/>
              <a:t>Employability skills workshops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800" dirty="0"/>
              <a:t>Academic literacy skills workshops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800" dirty="0"/>
              <a:t>Research skills workshops </a:t>
            </a:r>
          </a:p>
          <a:p>
            <a:pPr algn="just"/>
            <a:endParaRPr lang="en-AU" sz="1800" dirty="0"/>
          </a:p>
          <a:p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08" y="314921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2560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lang="en-AU" sz="3200" b="1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sz="4000" dirty="0">
                <a:solidFill>
                  <a:srgbClr val="000000"/>
                </a:solidFill>
                <a:latin typeface="Arial"/>
                <a:cs typeface="Arial"/>
              </a:rPr>
              <a:t>Online</a:t>
            </a:r>
            <a:r>
              <a:rPr sz="4000" spc="-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0000"/>
                </a:solidFill>
                <a:latin typeface="Arial"/>
                <a:cs typeface="Arial"/>
              </a:rPr>
              <a:t>Bookshop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1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GETTING</a:t>
            </a:r>
            <a:endParaRPr sz="2000">
              <a:latin typeface="Arial Black"/>
              <a:cs typeface="Arial Black"/>
            </a:endParaRPr>
          </a:p>
          <a:p>
            <a:pPr marL="92075">
              <a:lnSpc>
                <a:spcPct val="100000"/>
              </a:lnSpc>
            </a:pPr>
            <a:r>
              <a:rPr sz="2000" b="1" spc="-20" dirty="0">
                <a:solidFill>
                  <a:srgbClr val="FFFFFF"/>
                </a:solidFill>
                <a:latin typeface="Arial Black"/>
                <a:cs typeface="Arial Black"/>
              </a:rPr>
              <a:t>STARTED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590" y="1165605"/>
            <a:ext cx="3377565" cy="1372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Some UBSS textbooks are  available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electronically </a:t>
            </a:r>
            <a:r>
              <a:rPr sz="1800" dirty="0">
                <a:latin typeface="Arial"/>
                <a:cs typeface="Arial"/>
              </a:rPr>
              <a:t>at 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Co- 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Op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Bookstore </a:t>
            </a:r>
            <a:r>
              <a:rPr sz="1800" spc="-5" dirty="0">
                <a:latin typeface="Arial"/>
                <a:cs typeface="Arial"/>
              </a:rPr>
              <a:t>through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GCA  </a:t>
            </a:r>
            <a:r>
              <a:rPr sz="1800" u="heavy" spc="-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Account </a:t>
            </a:r>
            <a:r>
              <a:rPr sz="1800" dirty="0">
                <a:latin typeface="Arial"/>
                <a:cs typeface="Arial"/>
              </a:rPr>
              <a:t>at </a:t>
            </a:r>
            <a:r>
              <a:rPr sz="1800" spc="-5" dirty="0">
                <a:latin typeface="Arial"/>
                <a:cs typeface="Arial"/>
              </a:rPr>
              <a:t>a cheaper </a:t>
            </a:r>
            <a:r>
              <a:rPr sz="1800" dirty="0">
                <a:latin typeface="Arial"/>
                <a:cs typeface="Arial"/>
              </a:rPr>
              <a:t>rate </a:t>
            </a:r>
            <a:r>
              <a:rPr sz="1800" spc="-5" dirty="0">
                <a:latin typeface="Arial"/>
                <a:cs typeface="Arial"/>
              </a:rPr>
              <a:t>than  hard-copy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textbooks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590" y="2811779"/>
            <a:ext cx="3464560" cy="1108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All subject textbooks are available 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purchase online and </a:t>
            </a:r>
            <a:r>
              <a:rPr sz="1800" spc="-15" dirty="0">
                <a:latin typeface="Arial"/>
                <a:cs typeface="Arial"/>
              </a:rPr>
              <a:t>will </a:t>
            </a:r>
            <a:r>
              <a:rPr sz="1800" spc="-5" dirty="0">
                <a:latin typeface="Arial"/>
                <a:cs typeface="Arial"/>
              </a:rPr>
              <a:t>be  delivered direct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5" dirty="0">
                <a:latin typeface="Arial"/>
                <a:cs typeface="Arial"/>
              </a:rPr>
              <a:t>your </a:t>
            </a:r>
            <a:r>
              <a:rPr sz="1800" spc="-5" dirty="0">
                <a:latin typeface="Arial"/>
                <a:cs typeface="Arial"/>
              </a:rPr>
              <a:t>home  address in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Australia.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590" y="4183633"/>
            <a:ext cx="109410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Simply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.....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9590" y="4732654"/>
            <a:ext cx="3071495" cy="138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buAutoNum type="arabicParenR"/>
              <a:tabLst>
                <a:tab pos="279400" algn="l"/>
              </a:tabLst>
            </a:pPr>
            <a:r>
              <a:rPr sz="1800" spc="-5" dirty="0">
                <a:latin typeface="Arial"/>
                <a:cs typeface="Arial"/>
              </a:rPr>
              <a:t>Logon </a:t>
            </a:r>
            <a:r>
              <a:rPr sz="1800" dirty="0">
                <a:latin typeface="Arial"/>
                <a:cs typeface="Arial"/>
              </a:rPr>
              <a:t>to the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website</a:t>
            </a:r>
            <a:endParaRPr sz="1800" dirty="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buAutoNum type="arabicParenR"/>
              <a:tabLst>
                <a:tab pos="279400" algn="l"/>
              </a:tabLst>
            </a:pPr>
            <a:r>
              <a:rPr sz="1800" spc="-5" dirty="0">
                <a:latin typeface="Arial"/>
                <a:cs typeface="Arial"/>
              </a:rPr>
              <a:t>Select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textbook</a:t>
            </a:r>
            <a:endParaRPr sz="1800" dirty="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buAutoNum type="arabicParenR"/>
              <a:tabLst>
                <a:tab pos="279400" algn="l"/>
              </a:tabLst>
            </a:pPr>
            <a:r>
              <a:rPr sz="1800" spc="-5" dirty="0">
                <a:latin typeface="Arial"/>
                <a:cs typeface="Arial"/>
              </a:rPr>
              <a:t>Proceed </a:t>
            </a:r>
            <a:r>
              <a:rPr sz="1800" dirty="0">
                <a:latin typeface="Arial"/>
                <a:cs typeface="Arial"/>
              </a:rPr>
              <a:t>to the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checkout</a:t>
            </a:r>
            <a:endParaRPr sz="1800" dirty="0">
              <a:latin typeface="Arial"/>
              <a:cs typeface="Arial"/>
            </a:endParaRPr>
          </a:p>
          <a:p>
            <a:pPr marL="279400" indent="-266700">
              <a:lnSpc>
                <a:spcPts val="2155"/>
              </a:lnSpc>
              <a:buAutoNum type="arabicParenR"/>
              <a:tabLst>
                <a:tab pos="279400" algn="l"/>
              </a:tabLst>
            </a:pPr>
            <a:r>
              <a:rPr sz="1800" spc="-5" dirty="0">
                <a:latin typeface="Arial"/>
                <a:cs typeface="Arial"/>
              </a:rPr>
              <a:t>Pay and enter </a:t>
            </a:r>
            <a:r>
              <a:rPr sz="1800" spc="-10" dirty="0">
                <a:latin typeface="Arial"/>
                <a:cs typeface="Arial"/>
              </a:rPr>
              <a:t>your </a:t>
            </a:r>
            <a:r>
              <a:rPr sz="1800" spc="-5" dirty="0">
                <a:latin typeface="Arial"/>
                <a:cs typeface="Arial"/>
              </a:rPr>
              <a:t>delivery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155"/>
              </a:lnSpc>
            </a:pPr>
            <a:r>
              <a:rPr sz="1800" spc="-5" dirty="0">
                <a:latin typeface="Arial"/>
                <a:cs typeface="Arial"/>
              </a:rPr>
              <a:t>address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51909" y="3487673"/>
            <a:ext cx="2698241" cy="2029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51909" y="1255474"/>
            <a:ext cx="2706810" cy="2026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52571" y="5598566"/>
            <a:ext cx="287655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u="sng" spc="-5" dirty="0">
                <a:solidFill>
                  <a:srgbClr val="0000FF"/>
                </a:solidFill>
                <a:latin typeface="Times New Roman"/>
                <a:cs typeface="Times New Roman"/>
                <a:hlinkClick r:id="rId6"/>
              </a:rPr>
              <a:t>http://www.ubss.edu.au/Content.aspx?pid=117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lang="en-AU" sz="3000" b="0" spc="-5" dirty="0">
                <a:solidFill>
                  <a:srgbClr val="000000"/>
                </a:solidFill>
                <a:latin typeface="Arial"/>
                <a:cs typeface="Arial"/>
              </a:rPr>
              <a:t>       </a:t>
            </a:r>
            <a:r>
              <a:rPr sz="4000" spc="-5" dirty="0">
                <a:solidFill>
                  <a:srgbClr val="000000"/>
                </a:solidFill>
                <a:latin typeface="Arial"/>
                <a:cs typeface="Arial"/>
              </a:rPr>
              <a:t>Pathways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1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GETTING</a:t>
            </a:r>
            <a:endParaRPr sz="2000">
              <a:latin typeface="Arial Black"/>
              <a:cs typeface="Arial Black"/>
            </a:endParaRPr>
          </a:p>
          <a:p>
            <a:pPr marL="92075">
              <a:lnSpc>
                <a:spcPct val="100000"/>
              </a:lnSpc>
            </a:pPr>
            <a:r>
              <a:rPr sz="2000" b="1" spc="-20" dirty="0">
                <a:solidFill>
                  <a:srgbClr val="FFFFFF"/>
                </a:solidFill>
                <a:latin typeface="Arial Black"/>
                <a:cs typeface="Arial Black"/>
              </a:rPr>
              <a:t>STARTED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41935">
              <a:lnSpc>
                <a:spcPts val="1730"/>
              </a:lnSpc>
            </a:pPr>
            <a:r>
              <a:rPr spc="-5" dirty="0"/>
              <a:t>Central College has</a:t>
            </a:r>
            <a:r>
              <a:rPr spc="-45" dirty="0"/>
              <a:t> </a:t>
            </a:r>
            <a:r>
              <a:rPr spc="-5" dirty="0"/>
              <a:t>an  articulation agreement  </a:t>
            </a:r>
            <a:r>
              <a:rPr spc="-10" dirty="0"/>
              <a:t>with </a:t>
            </a:r>
            <a:r>
              <a:rPr spc="-5" dirty="0"/>
              <a:t>UBSS enabling  students </a:t>
            </a:r>
            <a:r>
              <a:rPr spc="-10" dirty="0"/>
              <a:t>who  </a:t>
            </a:r>
            <a:r>
              <a:rPr spc="-5" dirty="0"/>
              <a:t>successfully</a:t>
            </a:r>
            <a:r>
              <a:rPr spc="-65" dirty="0"/>
              <a:t> </a:t>
            </a:r>
            <a:r>
              <a:rPr spc="-5" dirty="0"/>
              <a:t>complete:</a:t>
            </a: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383540">
              <a:lnSpc>
                <a:spcPts val="1730"/>
              </a:lnSpc>
              <a:buFont typeface="Arial"/>
              <a:buChar char="•"/>
              <a:tabLst>
                <a:tab pos="130175" algn="l"/>
              </a:tabLst>
            </a:pPr>
            <a:r>
              <a:rPr spc="-5" dirty="0"/>
              <a:t>Advanced</a:t>
            </a:r>
            <a:r>
              <a:rPr spc="-60" dirty="0"/>
              <a:t> </a:t>
            </a:r>
            <a:r>
              <a:rPr spc="-5" dirty="0"/>
              <a:t>Diplomas  and</a:t>
            </a:r>
          </a:p>
          <a:p>
            <a:pPr marL="140335" indent="-127635">
              <a:lnSpc>
                <a:spcPts val="1700"/>
              </a:lnSpc>
              <a:buFont typeface="Arial"/>
              <a:buChar char="•"/>
              <a:tabLst>
                <a:tab pos="140970" algn="l"/>
              </a:tabLst>
            </a:pPr>
            <a:r>
              <a:rPr spc="-5" dirty="0"/>
              <a:t>Diploma</a:t>
            </a:r>
            <a:r>
              <a:rPr spc="-75" dirty="0"/>
              <a:t> </a:t>
            </a:r>
            <a:r>
              <a:rPr spc="-5" dirty="0"/>
              <a:t>Courses</a:t>
            </a: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171450">
              <a:lnSpc>
                <a:spcPct val="90000"/>
              </a:lnSpc>
            </a:pPr>
            <a:r>
              <a:rPr spc="-5" dirty="0"/>
              <a:t>Entry into </a:t>
            </a:r>
            <a:r>
              <a:rPr spc="-5" dirty="0">
                <a:solidFill>
                  <a:srgbClr val="FF0000"/>
                </a:solidFill>
              </a:rPr>
              <a:t>related  </a:t>
            </a:r>
            <a:r>
              <a:rPr spc="-5" dirty="0"/>
              <a:t>Bachelor Degrees with  </a:t>
            </a:r>
            <a:r>
              <a:rPr b="1" spc="-5" dirty="0">
                <a:latin typeface="Arial"/>
                <a:cs typeface="Arial"/>
              </a:rPr>
              <a:t>up to </a:t>
            </a:r>
            <a:r>
              <a:rPr spc="-5" dirty="0"/>
              <a:t>10 subject credits  for Advanced Diplomas  and </a:t>
            </a:r>
            <a:r>
              <a:rPr b="1" spc="-5" dirty="0">
                <a:latin typeface="Arial"/>
                <a:cs typeface="Arial"/>
              </a:rPr>
              <a:t>up to </a:t>
            </a:r>
            <a:r>
              <a:rPr spc="-5" dirty="0"/>
              <a:t>7 subject  credits for</a:t>
            </a:r>
            <a:r>
              <a:rPr spc="-10" dirty="0"/>
              <a:t> </a:t>
            </a:r>
            <a:r>
              <a:rPr spc="-5" dirty="0"/>
              <a:t>Diplomas.</a:t>
            </a: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730"/>
              </a:lnSpc>
            </a:pP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Unrelated Courses </a:t>
            </a:r>
            <a:r>
              <a:rPr b="1" spc="5" dirty="0">
                <a:solidFill>
                  <a:srgbClr val="FF0000"/>
                </a:solidFill>
                <a:latin typeface="Arial"/>
                <a:cs typeface="Arial"/>
              </a:rPr>
              <a:t>will  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not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attract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the same  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level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of credit</a:t>
            </a:r>
          </a:p>
        </p:txBody>
      </p:sp>
      <p:sp>
        <p:nvSpPr>
          <p:cNvPr id="5" name="object 5"/>
          <p:cNvSpPr/>
          <p:nvPr/>
        </p:nvSpPr>
        <p:spPr>
          <a:xfrm>
            <a:off x="2555748" y="1052795"/>
            <a:ext cx="3888486" cy="57655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88027" y="1184528"/>
            <a:ext cx="1439799" cy="539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lang="en-AU" sz="3000" b="1" dirty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sz="4000" dirty="0">
                <a:solidFill>
                  <a:srgbClr val="000000"/>
                </a:solidFill>
                <a:latin typeface="Arial"/>
                <a:cs typeface="Arial"/>
              </a:rPr>
              <a:t>Credit</a:t>
            </a:r>
            <a:r>
              <a:rPr sz="40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00000"/>
                </a:solidFill>
                <a:latin typeface="Arial"/>
                <a:cs typeface="Arial"/>
              </a:rPr>
              <a:t>Transfer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1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GETTING</a:t>
            </a:r>
            <a:endParaRPr sz="2000">
              <a:latin typeface="Arial Black"/>
              <a:cs typeface="Arial Black"/>
            </a:endParaRPr>
          </a:p>
          <a:p>
            <a:pPr marL="92075">
              <a:lnSpc>
                <a:spcPct val="100000"/>
              </a:lnSpc>
            </a:pPr>
            <a:r>
              <a:rPr sz="2000" b="1" spc="-20" dirty="0">
                <a:solidFill>
                  <a:srgbClr val="FFFFFF"/>
                </a:solidFill>
                <a:latin typeface="Arial Black"/>
                <a:cs typeface="Arial Black"/>
              </a:rPr>
              <a:t>STARTED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672" y="1120647"/>
            <a:ext cx="263652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What is credit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transfer?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0672" y="1524000"/>
            <a:ext cx="6326327" cy="4560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Credit </a:t>
            </a:r>
            <a:r>
              <a:rPr sz="1400" spc="-10" dirty="0">
                <a:latin typeface="Arial"/>
                <a:cs typeface="Arial"/>
              </a:rPr>
              <a:t>Transfer </a:t>
            </a:r>
            <a:r>
              <a:rPr sz="1400" spc="5" dirty="0">
                <a:latin typeface="Arial"/>
                <a:cs typeface="Arial"/>
              </a:rPr>
              <a:t>is </a:t>
            </a:r>
            <a:r>
              <a:rPr sz="1400" spc="-10" dirty="0">
                <a:latin typeface="Arial"/>
                <a:cs typeface="Arial"/>
              </a:rPr>
              <a:t>where you </a:t>
            </a:r>
            <a:r>
              <a:rPr sz="1400" spc="-5" dirty="0">
                <a:latin typeface="Arial"/>
                <a:cs typeface="Arial"/>
              </a:rPr>
              <a:t>receive recognition for previous </a:t>
            </a:r>
            <a:r>
              <a:rPr sz="1400" dirty="0">
                <a:latin typeface="Arial"/>
                <a:cs typeface="Arial"/>
              </a:rPr>
              <a:t>study  </a:t>
            </a:r>
            <a:r>
              <a:rPr sz="1400" spc="-10" dirty="0">
                <a:latin typeface="Arial"/>
                <a:cs typeface="Arial"/>
              </a:rPr>
              <a:t>where </a:t>
            </a:r>
            <a:r>
              <a:rPr sz="1400" spc="-5" dirty="0">
                <a:latin typeface="Arial"/>
                <a:cs typeface="Arial"/>
              </a:rPr>
              <a:t>that study </a:t>
            </a:r>
            <a:r>
              <a:rPr sz="1400" dirty="0">
                <a:latin typeface="Arial"/>
                <a:cs typeface="Arial"/>
              </a:rPr>
              <a:t>is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the same </a:t>
            </a:r>
            <a:r>
              <a:rPr sz="1400" spc="-5" dirty="0">
                <a:latin typeface="Arial"/>
                <a:cs typeface="Arial"/>
              </a:rPr>
              <a:t>as the course </a:t>
            </a:r>
            <a:r>
              <a:rPr sz="1400" spc="-10" dirty="0">
                <a:latin typeface="Arial"/>
                <a:cs typeface="Arial"/>
              </a:rPr>
              <a:t>you </a:t>
            </a:r>
            <a:r>
              <a:rPr sz="1400" spc="-5" dirty="0">
                <a:latin typeface="Arial"/>
                <a:cs typeface="Arial"/>
              </a:rPr>
              <a:t>are going to be</a:t>
            </a:r>
            <a:r>
              <a:rPr sz="1400" spc="25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doing.</a:t>
            </a:r>
            <a:endParaRPr sz="1400" dirty="0">
              <a:latin typeface="Arial"/>
              <a:cs typeface="Arial"/>
            </a:endParaRPr>
          </a:p>
          <a:p>
            <a:pPr marL="12700" marR="8255">
              <a:lnSpc>
                <a:spcPct val="100000"/>
              </a:lnSpc>
              <a:spcBef>
                <a:spcPts val="960"/>
              </a:spcBef>
            </a:pPr>
            <a:r>
              <a:rPr sz="1400" spc="-95" dirty="0">
                <a:latin typeface="Arial"/>
                <a:cs typeface="Arial"/>
              </a:rPr>
              <a:t>To</a:t>
            </a:r>
            <a:r>
              <a:rPr sz="1400" spc="2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be eligible for credit </a:t>
            </a:r>
            <a:r>
              <a:rPr sz="1400" dirty="0">
                <a:latin typeface="Arial"/>
                <a:cs typeface="Arial"/>
              </a:rPr>
              <a:t>transfer </a:t>
            </a:r>
            <a:r>
              <a:rPr sz="1400" spc="-5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study from </a:t>
            </a:r>
            <a:r>
              <a:rPr sz="1400" spc="-5" dirty="0">
                <a:latin typeface="Arial"/>
                <a:cs typeface="Arial"/>
              </a:rPr>
              <a:t>another </a:t>
            </a:r>
            <a:r>
              <a:rPr sz="1400" spc="-5" dirty="0" smtClean="0">
                <a:latin typeface="Arial"/>
                <a:cs typeface="Arial"/>
              </a:rPr>
              <a:t>institution</a:t>
            </a:r>
            <a:r>
              <a:rPr lang="en-AU" sz="1400" spc="-5" dirty="0" smtClean="0">
                <a:latin typeface="Arial"/>
                <a:cs typeface="Arial"/>
              </a:rPr>
              <a:t>, </a:t>
            </a:r>
            <a:r>
              <a:rPr sz="1400" spc="-5" dirty="0" smtClean="0">
                <a:latin typeface="Arial"/>
                <a:cs typeface="Arial"/>
              </a:rPr>
              <a:t>conditions </a:t>
            </a:r>
            <a:r>
              <a:rPr sz="1400" spc="-5" dirty="0">
                <a:latin typeface="Arial"/>
                <a:cs typeface="Arial"/>
              </a:rPr>
              <a:t>need to be met.  The previous study must</a:t>
            </a:r>
            <a:r>
              <a:rPr sz="1400" spc="1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have:</a:t>
            </a:r>
            <a:endParaRPr sz="1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960"/>
              </a:spcBef>
              <a:buClr>
                <a:srgbClr val="DF1E33"/>
              </a:buClr>
              <a:buAutoNum type="arabicParenR"/>
              <a:tabLst>
                <a:tab pos="250825" algn="l"/>
              </a:tabLst>
            </a:pPr>
            <a:r>
              <a:rPr sz="1400" spc="-5" dirty="0">
                <a:latin typeface="Arial"/>
                <a:cs typeface="Arial"/>
              </a:rPr>
              <a:t>Same/Similar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Content</a:t>
            </a:r>
            <a:endParaRPr sz="1400" dirty="0">
              <a:latin typeface="Arial"/>
              <a:cs typeface="Arial"/>
            </a:endParaRPr>
          </a:p>
          <a:p>
            <a:pPr marL="250190" indent="-237490" algn="just">
              <a:lnSpc>
                <a:spcPct val="100000"/>
              </a:lnSpc>
              <a:spcBef>
                <a:spcPts val="960"/>
              </a:spcBef>
              <a:buClr>
                <a:srgbClr val="DF1E33"/>
              </a:buClr>
              <a:buAutoNum type="arabicParenR"/>
              <a:tabLst>
                <a:tab pos="250825" algn="l"/>
              </a:tabLst>
            </a:pPr>
            <a:r>
              <a:rPr sz="1400" spc="-5" dirty="0">
                <a:latin typeface="Arial"/>
                <a:cs typeface="Arial"/>
              </a:rPr>
              <a:t>Same/Similar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Duration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60"/>
              </a:spcBef>
              <a:buClr>
                <a:srgbClr val="DF1E33"/>
              </a:buClr>
              <a:buAutoNum type="arabicParenR"/>
              <a:tabLst>
                <a:tab pos="250825" algn="l"/>
              </a:tabLst>
            </a:pPr>
            <a:r>
              <a:rPr sz="1400" spc="-5" dirty="0">
                <a:latin typeface="Arial"/>
                <a:cs typeface="Arial"/>
              </a:rPr>
              <a:t>Same/Similar level of institution, </a:t>
            </a:r>
            <a:r>
              <a:rPr sz="1400" dirty="0">
                <a:latin typeface="Arial"/>
                <a:cs typeface="Arial"/>
              </a:rPr>
              <a:t>i.e. </a:t>
            </a:r>
            <a:r>
              <a:rPr sz="1400" spc="-5" dirty="0">
                <a:latin typeface="Arial"/>
                <a:cs typeface="Arial"/>
              </a:rPr>
              <a:t>higher education/university </a:t>
            </a:r>
            <a:r>
              <a:rPr sz="1400" spc="15" dirty="0">
                <a:latin typeface="Arial"/>
                <a:cs typeface="Arial"/>
              </a:rPr>
              <a:t>or  </a:t>
            </a:r>
            <a:r>
              <a:rPr sz="1400" spc="-5" dirty="0">
                <a:latin typeface="Arial"/>
                <a:cs typeface="Arial"/>
              </a:rPr>
              <a:t>vocational education at appropriate level of</a:t>
            </a:r>
            <a:r>
              <a:rPr sz="1400" spc="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study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60"/>
              </a:spcBef>
              <a:buClr>
                <a:srgbClr val="DF1E33"/>
              </a:buClr>
              <a:buAutoNum type="arabicParenR"/>
              <a:tabLst>
                <a:tab pos="240029" algn="l"/>
              </a:tabLst>
            </a:pPr>
            <a:r>
              <a:rPr sz="1400" spc="-5" dirty="0">
                <a:latin typeface="Arial"/>
                <a:cs typeface="Arial"/>
              </a:rPr>
              <a:t>Application must be made during the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beginning of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first </a:t>
            </a:r>
            <a:r>
              <a:rPr lang="en-AU" sz="1400" spc="-5" dirty="0">
                <a:solidFill>
                  <a:srgbClr val="FF0000"/>
                </a:solidFill>
                <a:latin typeface="Arial"/>
                <a:cs typeface="Arial"/>
              </a:rPr>
              <a:t>trimester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of  </a:t>
            </a:r>
            <a:r>
              <a:rPr sz="1400" spc="-25" dirty="0">
                <a:latin typeface="Arial"/>
                <a:cs typeface="Arial"/>
              </a:rPr>
              <a:t>study.</a:t>
            </a:r>
            <a:endParaRPr sz="1400" dirty="0">
              <a:latin typeface="Arial"/>
              <a:cs typeface="Arial"/>
            </a:endParaRPr>
          </a:p>
          <a:p>
            <a:pPr marL="12700" marR="6985" algn="just">
              <a:lnSpc>
                <a:spcPct val="100000"/>
              </a:lnSpc>
              <a:spcBef>
                <a:spcPts val="960"/>
              </a:spcBef>
              <a:buClr>
                <a:srgbClr val="DF1E33"/>
              </a:buClr>
              <a:buAutoNum type="arabicParenR"/>
              <a:tabLst>
                <a:tab pos="252095" algn="l"/>
              </a:tabLst>
            </a:pPr>
            <a:r>
              <a:rPr sz="1400" spc="-5" dirty="0">
                <a:latin typeface="Arial"/>
                <a:cs typeface="Arial"/>
              </a:rPr>
              <a:t>Granting of exemptions </a:t>
            </a:r>
            <a:r>
              <a:rPr sz="1400" dirty="0">
                <a:latin typeface="Arial"/>
                <a:cs typeface="Arial"/>
              </a:rPr>
              <a:t>for </a:t>
            </a:r>
            <a:r>
              <a:rPr sz="1400" spc="-5" dirty="0">
                <a:latin typeface="Arial"/>
                <a:cs typeface="Arial"/>
              </a:rPr>
              <a:t>courses that </a:t>
            </a:r>
            <a:r>
              <a:rPr sz="1400" dirty="0">
                <a:latin typeface="Arial"/>
                <a:cs typeface="Arial"/>
              </a:rPr>
              <a:t>are </a:t>
            </a:r>
            <a:r>
              <a:rPr sz="1400" spc="-15" dirty="0">
                <a:latin typeface="Arial"/>
                <a:cs typeface="Arial"/>
              </a:rPr>
              <a:t>UNRELATED </a:t>
            </a:r>
            <a:r>
              <a:rPr sz="1400" spc="-5" dirty="0">
                <a:latin typeface="Arial"/>
                <a:cs typeface="Arial"/>
              </a:rPr>
              <a:t>to the  course </a:t>
            </a:r>
            <a:r>
              <a:rPr sz="1400" dirty="0">
                <a:latin typeface="Arial"/>
                <a:cs typeface="Arial"/>
              </a:rPr>
              <a:t>for </a:t>
            </a:r>
            <a:r>
              <a:rPr sz="1400" spc="-10" dirty="0">
                <a:latin typeface="Arial"/>
                <a:cs typeface="Arial"/>
              </a:rPr>
              <a:t>which you </a:t>
            </a:r>
            <a:r>
              <a:rPr sz="1400" dirty="0">
                <a:latin typeface="Arial"/>
                <a:cs typeface="Arial"/>
              </a:rPr>
              <a:t>are enrolled </a:t>
            </a:r>
            <a:r>
              <a:rPr sz="1400" spc="-10" dirty="0">
                <a:latin typeface="Arial"/>
                <a:cs typeface="Arial"/>
              </a:rPr>
              <a:t>will </a:t>
            </a:r>
            <a:r>
              <a:rPr sz="1400" spc="-5" dirty="0">
                <a:latin typeface="Arial"/>
                <a:cs typeface="Arial"/>
              </a:rPr>
              <a:t>not receive the same amount </a:t>
            </a:r>
            <a:r>
              <a:rPr sz="1400" spc="5" dirty="0">
                <a:latin typeface="Arial"/>
                <a:cs typeface="Arial"/>
              </a:rPr>
              <a:t>of  </a:t>
            </a:r>
            <a:r>
              <a:rPr sz="1400" spc="-5" dirty="0">
                <a:latin typeface="Arial"/>
                <a:cs typeface="Arial"/>
              </a:rPr>
              <a:t>exemptions as a related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course.</a:t>
            </a:r>
            <a:endParaRPr sz="1400" dirty="0">
              <a:latin typeface="Arial"/>
              <a:cs typeface="Arial"/>
            </a:endParaRPr>
          </a:p>
          <a:p>
            <a:pPr marL="193675" indent="-180975" algn="just">
              <a:lnSpc>
                <a:spcPct val="100000"/>
              </a:lnSpc>
              <a:spcBef>
                <a:spcPts val="960"/>
              </a:spcBef>
              <a:buClr>
                <a:srgbClr val="DF1E33"/>
              </a:buClr>
              <a:buAutoNum type="arabicParenR"/>
              <a:tabLst>
                <a:tab pos="194310" algn="l"/>
              </a:tabLst>
            </a:pPr>
            <a:r>
              <a:rPr sz="1400" spc="-5" dirty="0">
                <a:latin typeface="Arial"/>
                <a:cs typeface="Arial"/>
              </a:rPr>
              <a:t>Credits</a:t>
            </a:r>
            <a:r>
              <a:rPr sz="1400" spc="1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are</a:t>
            </a:r>
            <a:r>
              <a:rPr sz="1400" spc="1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granted</a:t>
            </a:r>
            <a:r>
              <a:rPr sz="1400" spc="1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1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students</a:t>
            </a:r>
            <a:r>
              <a:rPr sz="1400" spc="1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from</a:t>
            </a:r>
            <a:r>
              <a:rPr sz="1400" spc="1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external</a:t>
            </a:r>
            <a:r>
              <a:rPr sz="1400" spc="1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organisations</a:t>
            </a:r>
            <a:r>
              <a:rPr sz="1400" spc="1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on</a:t>
            </a:r>
            <a:r>
              <a:rPr sz="1400" spc="1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an</a:t>
            </a:r>
            <a:endParaRPr sz="1400" dirty="0">
              <a:latin typeface="Arial"/>
              <a:cs typeface="Arial"/>
            </a:endParaRPr>
          </a:p>
          <a:p>
            <a:pPr marL="12700" algn="just"/>
            <a:r>
              <a:rPr sz="1400" spc="-5" dirty="0">
                <a:latin typeface="Arial"/>
                <a:cs typeface="Arial"/>
              </a:rPr>
              <a:t>individual basis, based on the</a:t>
            </a:r>
            <a:r>
              <a:rPr lang="en-AU" sz="1400" spc="-5" dirty="0">
                <a:latin typeface="Arial"/>
                <a:cs typeface="Arial"/>
              </a:rPr>
              <a:t> Credit Transfer Policy.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lang="en-AU" sz="1400" spc="-5" dirty="0">
                <a:latin typeface="Arial"/>
                <a:cs typeface="Arial"/>
              </a:rPr>
              <a:t> For more details refer  to the </a:t>
            </a:r>
            <a:r>
              <a:rPr lang="en-AU" sz="1400" b="1" spc="-5" dirty="0">
                <a:latin typeface="Arial"/>
                <a:cs typeface="Arial"/>
                <a:hlinkClick r:id="rId2"/>
              </a:rPr>
              <a:t>Policies &amp; Procedures</a:t>
            </a:r>
            <a:r>
              <a:rPr lang="en-AU" sz="1400" b="1" spc="-5" dirty="0">
                <a:latin typeface="Arial"/>
                <a:cs typeface="Arial"/>
              </a:rPr>
              <a:t>  </a:t>
            </a:r>
            <a:r>
              <a:rPr lang="en-AU" sz="1400" spc="-5" dirty="0">
                <a:latin typeface="Arial"/>
                <a:cs typeface="Arial"/>
              </a:rPr>
              <a:t>document  located on the UBSS website     </a:t>
            </a:r>
          </a:p>
          <a:p>
            <a:pPr marL="12700" algn="just"/>
            <a:r>
              <a:rPr lang="en-AU" sz="1400" b="1" spc="10" dirty="0">
                <a:latin typeface="Arial"/>
                <a:cs typeface="Arial"/>
              </a:rPr>
              <a:t>3.8 Credit Transfer Policy</a:t>
            </a:r>
            <a:endParaRPr lang="en-AU" sz="1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5" y="2492895"/>
            <a:ext cx="9142884" cy="4365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804670"/>
            <a:ext cx="9144000" cy="2488565"/>
          </a:xfrm>
          <a:custGeom>
            <a:avLst/>
            <a:gdLst/>
            <a:ahLst/>
            <a:cxnLst/>
            <a:rect l="l" t="t" r="r" b="b"/>
            <a:pathLst>
              <a:path w="9144000" h="2488565">
                <a:moveTo>
                  <a:pt x="0" y="0"/>
                </a:moveTo>
                <a:lnTo>
                  <a:pt x="0" y="2488437"/>
                </a:lnTo>
                <a:lnTo>
                  <a:pt x="9143999" y="2488437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DF1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8600" y="1828800"/>
            <a:ext cx="8131809" cy="1161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en-US" sz="4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3200" b="1" dirty="0">
                <a:solidFill>
                  <a:srgbClr val="FFFFFF"/>
                </a:solidFill>
                <a:latin typeface="Arial Black"/>
                <a:cs typeface="Arial Black"/>
              </a:rPr>
              <a:t>7.</a:t>
            </a:r>
            <a:r>
              <a:rPr lang="en-US" sz="3200" dirty="0">
                <a:latin typeface="Arial Black"/>
                <a:cs typeface="Arial Black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 Black"/>
                <a:cs typeface="Arial Black"/>
              </a:rPr>
              <a:t>UBSS </a:t>
            </a:r>
            <a:r>
              <a:rPr sz="3200" b="1" spc="-5" dirty="0">
                <a:solidFill>
                  <a:srgbClr val="FFFFFF"/>
                </a:solidFill>
                <a:latin typeface="Arial Black"/>
                <a:cs typeface="Arial Black"/>
              </a:rPr>
              <a:t>Policies </a:t>
            </a:r>
            <a:r>
              <a:rPr sz="3200" b="1" dirty="0">
                <a:solidFill>
                  <a:srgbClr val="FFFFFF"/>
                </a:solidFill>
                <a:latin typeface="Arial Black"/>
                <a:cs typeface="Arial Black"/>
              </a:rPr>
              <a:t>&amp;</a:t>
            </a:r>
            <a:r>
              <a:rPr sz="3200" b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Arial Black"/>
                <a:cs typeface="Arial Black"/>
              </a:rPr>
              <a:t>Procedures</a:t>
            </a:r>
            <a:endParaRPr sz="3200" dirty="0">
              <a:latin typeface="Arial Black"/>
              <a:cs typeface="Arial Black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8" y="152400"/>
            <a:ext cx="328689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647267"/>
          </a:xfrm>
          <a:prstGeom prst="rect">
            <a:avLst/>
          </a:prstGeom>
        </p:spPr>
        <p:txBody>
          <a:bodyPr vert="horz" wrap="square" lIns="0" tIns="168567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lang="en-AU" sz="31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100" spc="-5" dirty="0">
                <a:solidFill>
                  <a:srgbClr val="000000"/>
                </a:solidFill>
                <a:latin typeface="Arial"/>
                <a:cs typeface="Arial"/>
              </a:rPr>
              <a:t>College Code of</a:t>
            </a:r>
            <a:r>
              <a:rPr sz="31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100" spc="-5" dirty="0">
                <a:solidFill>
                  <a:srgbClr val="000000"/>
                </a:solidFill>
                <a:latin typeface="Arial"/>
                <a:cs typeface="Arial"/>
              </a:rPr>
              <a:t>Conduct</a:t>
            </a:r>
            <a:endParaRPr sz="3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135" rIns="0" bIns="0" rtlCol="0">
            <a:spAutoFit/>
          </a:bodyPr>
          <a:lstStyle/>
          <a:p>
            <a:pPr marL="92075" marR="261620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UBSS  </a:t>
            </a:r>
            <a:r>
              <a:rPr sz="2000" b="1" spc="-5" dirty="0">
                <a:solidFill>
                  <a:srgbClr val="FFFFFF"/>
                </a:solidFill>
                <a:latin typeface="Arial Black"/>
                <a:cs typeface="Arial Black"/>
              </a:rPr>
              <a:t>POLICIES 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&amp;  </a:t>
            </a:r>
            <a:r>
              <a:rPr sz="2000" b="1" spc="-5" dirty="0">
                <a:solidFill>
                  <a:srgbClr val="FFFFFF"/>
                </a:solidFill>
                <a:latin typeface="Arial Black"/>
                <a:cs typeface="Arial Black"/>
              </a:rPr>
              <a:t>P</a:t>
            </a:r>
            <a:r>
              <a:rPr sz="2000" b="1" spc="-30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OCED</a:t>
            </a:r>
            <a:r>
              <a:rPr sz="2000" b="1" spc="-10" dirty="0">
                <a:solidFill>
                  <a:srgbClr val="FFFFFF"/>
                </a:solidFill>
                <a:latin typeface="Arial Black"/>
                <a:cs typeface="Arial Black"/>
              </a:rPr>
              <a:t>U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RES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420" y="1177290"/>
            <a:ext cx="6108065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The Code </a:t>
            </a:r>
            <a:r>
              <a:rPr sz="2000" spc="-10" dirty="0">
                <a:latin typeface="Arial"/>
                <a:cs typeface="Arial"/>
              </a:rPr>
              <a:t>of </a:t>
            </a:r>
            <a:r>
              <a:rPr sz="2000" dirty="0">
                <a:latin typeface="Arial"/>
                <a:cs typeface="Arial"/>
              </a:rPr>
              <a:t>Conduct </a:t>
            </a:r>
            <a:r>
              <a:rPr sz="2000" spc="-5" dirty="0">
                <a:latin typeface="Arial"/>
                <a:cs typeface="Arial"/>
              </a:rPr>
              <a:t>is </a:t>
            </a: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Standard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behaviour </a:t>
            </a:r>
            <a:r>
              <a:rPr sz="2000" spc="5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UBSS expects of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everyone.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5420" y="2213990"/>
            <a:ext cx="6108700" cy="1229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000" b="1" i="1" spc="-5" dirty="0">
                <a:latin typeface="Arial"/>
                <a:cs typeface="Arial"/>
              </a:rPr>
              <a:t>The </a:t>
            </a:r>
            <a:r>
              <a:rPr sz="2000" b="1" i="1" dirty="0">
                <a:latin typeface="Arial"/>
                <a:cs typeface="Arial"/>
              </a:rPr>
              <a:t>college </a:t>
            </a:r>
            <a:r>
              <a:rPr sz="2000" b="1" i="1" spc="-5" dirty="0">
                <a:latin typeface="Arial"/>
                <a:cs typeface="Arial"/>
              </a:rPr>
              <a:t>reserves </a:t>
            </a:r>
            <a:r>
              <a:rPr sz="2000" b="1" i="1" dirty="0">
                <a:latin typeface="Arial"/>
                <a:cs typeface="Arial"/>
              </a:rPr>
              <a:t>the right to </a:t>
            </a:r>
            <a:r>
              <a:rPr sz="2000" b="1" i="1" spc="-5" dirty="0">
                <a:latin typeface="Arial"/>
                <a:cs typeface="Arial"/>
              </a:rPr>
              <a:t>suspend or </a:t>
            </a:r>
            <a:r>
              <a:rPr sz="2000" b="1" i="1" dirty="0">
                <a:latin typeface="Arial"/>
                <a:cs typeface="Arial"/>
              </a:rPr>
              <a:t>expel  any </a:t>
            </a:r>
            <a:r>
              <a:rPr sz="2000" b="1" i="1" spc="-5" dirty="0">
                <a:latin typeface="Arial"/>
                <a:cs typeface="Arial"/>
              </a:rPr>
              <a:t>student </a:t>
            </a:r>
            <a:r>
              <a:rPr sz="2000" b="1" i="1" dirty="0">
                <a:latin typeface="Arial"/>
                <a:cs typeface="Arial"/>
              </a:rPr>
              <a:t>who </a:t>
            </a:r>
            <a:r>
              <a:rPr sz="2000" b="1" i="1" spc="-5" dirty="0">
                <a:latin typeface="Arial"/>
                <a:cs typeface="Arial"/>
              </a:rPr>
              <a:t>in </a:t>
            </a:r>
            <a:r>
              <a:rPr sz="2000" b="1" i="1" dirty="0">
                <a:latin typeface="Arial"/>
                <a:cs typeface="Arial"/>
              </a:rPr>
              <a:t>any way </a:t>
            </a:r>
            <a:r>
              <a:rPr sz="2000" b="1" i="1" spc="-5" dirty="0">
                <a:latin typeface="Arial"/>
                <a:cs typeface="Arial"/>
              </a:rPr>
              <a:t>breaches </a:t>
            </a:r>
            <a:r>
              <a:rPr sz="2000" b="1" i="1" dirty="0">
                <a:latin typeface="Arial"/>
                <a:cs typeface="Arial"/>
              </a:rPr>
              <a:t>the </a:t>
            </a:r>
            <a:r>
              <a:rPr sz="2000" b="1" i="1" spc="-5" dirty="0">
                <a:latin typeface="Arial"/>
                <a:cs typeface="Arial"/>
              </a:rPr>
              <a:t>College  </a:t>
            </a:r>
            <a:r>
              <a:rPr sz="2000" b="1" i="1" dirty="0">
                <a:latin typeface="Arial"/>
                <a:cs typeface="Arial"/>
              </a:rPr>
              <a:t>Code </a:t>
            </a:r>
            <a:r>
              <a:rPr sz="2000" b="1" i="1" spc="-5" dirty="0">
                <a:latin typeface="Arial"/>
                <a:cs typeface="Arial"/>
              </a:rPr>
              <a:t>of </a:t>
            </a:r>
            <a:r>
              <a:rPr sz="2000" b="1" i="1" dirty="0">
                <a:latin typeface="Arial"/>
                <a:cs typeface="Arial"/>
              </a:rPr>
              <a:t>Conduct </a:t>
            </a:r>
            <a:r>
              <a:rPr sz="2000" b="1" i="1" spc="-10" dirty="0">
                <a:latin typeface="Arial"/>
                <a:cs typeface="Arial"/>
              </a:rPr>
              <a:t>or </a:t>
            </a:r>
            <a:r>
              <a:rPr sz="2000" b="1" i="1" dirty="0">
                <a:latin typeface="Arial"/>
                <a:cs typeface="Arial"/>
              </a:rPr>
              <a:t>any </a:t>
            </a:r>
            <a:r>
              <a:rPr sz="2000" b="1" i="1" spc="-5" dirty="0">
                <a:latin typeface="Arial"/>
                <a:cs typeface="Arial"/>
              </a:rPr>
              <a:t>of </a:t>
            </a:r>
            <a:r>
              <a:rPr sz="2000" b="1" i="1" dirty="0">
                <a:latin typeface="Arial"/>
                <a:cs typeface="Arial"/>
              </a:rPr>
              <a:t>the associated </a:t>
            </a:r>
            <a:r>
              <a:rPr sz="2000" b="1" i="1" spc="-5" dirty="0">
                <a:latin typeface="Arial"/>
                <a:cs typeface="Arial"/>
              </a:rPr>
              <a:t>College  </a:t>
            </a:r>
            <a:r>
              <a:rPr sz="2000" b="1" i="1" dirty="0">
                <a:latin typeface="Arial"/>
                <a:cs typeface="Arial"/>
              </a:rPr>
              <a:t>Rules.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420" y="3860165"/>
            <a:ext cx="6110605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sz="2000" dirty="0">
                <a:latin typeface="Arial"/>
                <a:cs typeface="Arial"/>
              </a:rPr>
              <a:t>A copy of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College </a:t>
            </a:r>
            <a:r>
              <a:rPr sz="2000" spc="-5" dirty="0">
                <a:latin typeface="Arial"/>
                <a:cs typeface="Arial"/>
              </a:rPr>
              <a:t>Code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Conduct </a:t>
            </a:r>
            <a:r>
              <a:rPr sz="2000" dirty="0">
                <a:latin typeface="Arial"/>
                <a:cs typeface="Arial"/>
              </a:rPr>
              <a:t>can </a:t>
            </a:r>
            <a:r>
              <a:rPr sz="2000" spc="-10" dirty="0">
                <a:latin typeface="Arial"/>
                <a:cs typeface="Arial"/>
              </a:rPr>
              <a:t>be </a:t>
            </a:r>
            <a:r>
              <a:rPr sz="2000" spc="-5" dirty="0">
                <a:latin typeface="Arial"/>
                <a:cs typeface="Arial"/>
              </a:rPr>
              <a:t>found  </a:t>
            </a:r>
            <a:r>
              <a:rPr sz="2000" dirty="0">
                <a:latin typeface="Arial"/>
                <a:cs typeface="Arial"/>
              </a:rPr>
              <a:t>by </a:t>
            </a:r>
            <a:r>
              <a:rPr lang="en-AU" sz="2000" dirty="0">
                <a:latin typeface="Arial"/>
                <a:cs typeface="Arial"/>
              </a:rPr>
              <a:t>on the UBSS Website </a:t>
            </a:r>
            <a:r>
              <a:rPr lang="en-AU" sz="2000" spc="-15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www.ubss.edu.au</a:t>
            </a:r>
            <a:r>
              <a:rPr lang="en-AU" sz="20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AU" sz="2000" dirty="0">
                <a:latin typeface="Arial"/>
                <a:cs typeface="Arial"/>
              </a:rPr>
              <a:t>and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clicking on  the </a:t>
            </a:r>
            <a:r>
              <a:rPr sz="2000" i="1" spc="-5" dirty="0">
                <a:latin typeface="Arial"/>
                <a:cs typeface="Arial"/>
              </a:rPr>
              <a:t>‘Policy </a:t>
            </a:r>
            <a:r>
              <a:rPr sz="2000" i="1" dirty="0">
                <a:latin typeface="Arial"/>
                <a:cs typeface="Arial"/>
              </a:rPr>
              <a:t>&amp; Procedures‘</a:t>
            </a:r>
            <a:r>
              <a:rPr sz="2000" i="1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tab.</a:t>
            </a:r>
            <a:r>
              <a:rPr lang="en-AU" sz="2000" dirty="0">
                <a:latin typeface="Arial"/>
                <a:cs typeface="Arial"/>
              </a:rPr>
              <a:t> </a:t>
            </a:r>
            <a:r>
              <a:rPr lang="en-AU" sz="2000" spc="-5" dirty="0">
                <a:latin typeface="Arial"/>
                <a:cs typeface="Arial"/>
              </a:rPr>
              <a:t>For more details refer  to the </a:t>
            </a:r>
            <a:r>
              <a:rPr lang="en-AU" sz="2000" b="1" spc="-5" dirty="0">
                <a:latin typeface="Arial"/>
                <a:cs typeface="Arial"/>
                <a:hlinkClick r:id="rId3"/>
              </a:rPr>
              <a:t>Policies &amp; Procedures</a:t>
            </a:r>
            <a:r>
              <a:rPr lang="en-AU" sz="2000" b="1" spc="-5" dirty="0">
                <a:latin typeface="Arial"/>
                <a:cs typeface="Arial"/>
              </a:rPr>
              <a:t>  </a:t>
            </a:r>
            <a:r>
              <a:rPr lang="en-AU" sz="2000" spc="-5" dirty="0">
                <a:latin typeface="Arial"/>
                <a:cs typeface="Arial"/>
              </a:rPr>
              <a:t>document  </a:t>
            </a:r>
            <a:r>
              <a:rPr lang="en-AU" sz="2000" b="1" spc="10" dirty="0">
                <a:latin typeface="Arial"/>
                <a:cs typeface="Arial"/>
              </a:rPr>
              <a:t>2.1 Code of Conduct</a:t>
            </a:r>
            <a:endParaRPr lang="en-AU" sz="20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647267"/>
          </a:xfrm>
          <a:prstGeom prst="rect">
            <a:avLst/>
          </a:prstGeom>
        </p:spPr>
        <p:txBody>
          <a:bodyPr vert="horz" wrap="square" lIns="0" tIns="168567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lang="en-AU" sz="3100" b="0" spc="-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sz="3100" b="0" spc="-5" dirty="0">
                <a:solidFill>
                  <a:srgbClr val="000000"/>
                </a:solidFill>
                <a:latin typeface="Arial"/>
                <a:cs typeface="Arial"/>
              </a:rPr>
              <a:t>Academic</a:t>
            </a:r>
            <a:r>
              <a:rPr sz="31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100" b="0" spc="-5" dirty="0">
                <a:solidFill>
                  <a:srgbClr val="000000"/>
                </a:solidFill>
                <a:latin typeface="Arial"/>
                <a:cs typeface="Arial"/>
              </a:rPr>
              <a:t>Grievances</a:t>
            </a:r>
            <a:endParaRPr sz="3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135" rIns="0" bIns="0" rtlCol="0">
            <a:spAutoFit/>
          </a:bodyPr>
          <a:lstStyle/>
          <a:p>
            <a:pPr marL="92075" marR="261620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UBSS  </a:t>
            </a:r>
            <a:r>
              <a:rPr sz="2000" b="1" spc="-5" dirty="0">
                <a:solidFill>
                  <a:srgbClr val="FFFFFF"/>
                </a:solidFill>
                <a:latin typeface="Arial Black"/>
                <a:cs typeface="Arial Black"/>
              </a:rPr>
              <a:t>POLICIES 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&amp;  </a:t>
            </a:r>
            <a:r>
              <a:rPr sz="2000" b="1" spc="-5" dirty="0">
                <a:solidFill>
                  <a:srgbClr val="FFFFFF"/>
                </a:solidFill>
                <a:latin typeface="Arial Black"/>
                <a:cs typeface="Arial Black"/>
              </a:rPr>
              <a:t>P</a:t>
            </a:r>
            <a:r>
              <a:rPr sz="2000" b="1" spc="-30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OCED</a:t>
            </a:r>
            <a:r>
              <a:rPr sz="2000" b="1" spc="-10" dirty="0">
                <a:solidFill>
                  <a:srgbClr val="FFFFFF"/>
                </a:solidFill>
                <a:latin typeface="Arial Black"/>
                <a:cs typeface="Arial Black"/>
              </a:rPr>
              <a:t>U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RES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420" y="1143000"/>
            <a:ext cx="548195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135" dirty="0">
                <a:latin typeface="Arial"/>
                <a:cs typeface="Arial"/>
              </a:rPr>
              <a:t>To </a:t>
            </a:r>
            <a:r>
              <a:rPr spc="-5" dirty="0">
                <a:latin typeface="Arial"/>
                <a:cs typeface="Arial"/>
              </a:rPr>
              <a:t>provide </a:t>
            </a:r>
            <a:r>
              <a:rPr dirty="0">
                <a:latin typeface="Arial"/>
                <a:cs typeface="Arial"/>
              </a:rPr>
              <a:t>a </a:t>
            </a:r>
            <a:r>
              <a:rPr spc="-5" dirty="0">
                <a:latin typeface="Arial"/>
                <a:cs typeface="Arial"/>
              </a:rPr>
              <a:t>procedure </a:t>
            </a:r>
            <a:r>
              <a:rPr dirty="0">
                <a:latin typeface="Arial"/>
                <a:cs typeface="Arial"/>
              </a:rPr>
              <a:t>that </a:t>
            </a:r>
            <a:r>
              <a:rPr spc="-5" dirty="0">
                <a:latin typeface="Arial"/>
                <a:cs typeface="Arial"/>
              </a:rPr>
              <a:t>enables all  </a:t>
            </a:r>
            <a:r>
              <a:rPr dirty="0">
                <a:latin typeface="Arial"/>
                <a:cs typeface="Arial"/>
              </a:rPr>
              <a:t>students to </a:t>
            </a:r>
            <a:r>
              <a:rPr spc="-5" dirty="0">
                <a:latin typeface="Arial"/>
                <a:cs typeface="Arial"/>
              </a:rPr>
              <a:t>pursue academic grievances  related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8200" y="1824297"/>
            <a:ext cx="3013710" cy="1261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 indent="-16891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182245" algn="l"/>
              </a:tabLst>
            </a:pPr>
            <a:r>
              <a:rPr spc="-5" dirty="0">
                <a:latin typeface="Arial"/>
                <a:cs typeface="Arial"/>
              </a:rPr>
              <a:t>Student Academic</a:t>
            </a:r>
            <a:r>
              <a:rPr spc="-114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Progress</a:t>
            </a:r>
            <a:endParaRPr dirty="0">
              <a:latin typeface="Arial"/>
              <a:cs typeface="Arial"/>
            </a:endParaRPr>
          </a:p>
          <a:p>
            <a:pPr marL="167640" indent="-154940">
              <a:lnSpc>
                <a:spcPct val="100000"/>
              </a:lnSpc>
              <a:spcBef>
                <a:spcPts val="430"/>
              </a:spcBef>
              <a:buClr>
                <a:srgbClr val="DF1E33"/>
              </a:buClr>
              <a:buFont typeface="Wingdings"/>
              <a:buChar char=""/>
              <a:tabLst>
                <a:tab pos="168275" algn="l"/>
              </a:tabLst>
            </a:pPr>
            <a:r>
              <a:rPr spc="-5" dirty="0">
                <a:latin typeface="Arial"/>
                <a:cs typeface="Arial"/>
              </a:rPr>
              <a:t>Assessment</a:t>
            </a:r>
            <a:endParaRPr dirty="0">
              <a:latin typeface="Arial"/>
              <a:cs typeface="Arial"/>
            </a:endParaRPr>
          </a:p>
          <a:p>
            <a:pPr marL="181610" indent="-168910">
              <a:lnSpc>
                <a:spcPct val="100000"/>
              </a:lnSpc>
              <a:spcBef>
                <a:spcPts val="430"/>
              </a:spcBef>
              <a:buClr>
                <a:srgbClr val="DF1E33"/>
              </a:buClr>
              <a:buFont typeface="Wingdings"/>
              <a:buChar char=""/>
              <a:tabLst>
                <a:tab pos="182245" algn="l"/>
              </a:tabLst>
            </a:pPr>
            <a:r>
              <a:rPr spc="-5" dirty="0">
                <a:latin typeface="Arial"/>
                <a:cs typeface="Arial"/>
              </a:rPr>
              <a:t>Curriculum</a:t>
            </a:r>
            <a:endParaRPr dirty="0">
              <a:latin typeface="Arial"/>
              <a:cs typeface="Arial"/>
            </a:endParaRPr>
          </a:p>
          <a:p>
            <a:pPr marL="167640" indent="-154940">
              <a:lnSpc>
                <a:spcPct val="100000"/>
              </a:lnSpc>
              <a:spcBef>
                <a:spcPts val="434"/>
              </a:spcBef>
              <a:buClr>
                <a:srgbClr val="DF1E33"/>
              </a:buClr>
              <a:buFont typeface="Wingdings"/>
              <a:buChar char=""/>
              <a:tabLst>
                <a:tab pos="168275" algn="l"/>
              </a:tabLst>
            </a:pPr>
            <a:r>
              <a:rPr spc="-20" dirty="0">
                <a:latin typeface="Arial"/>
                <a:cs typeface="Arial"/>
              </a:rPr>
              <a:t>Awards </a:t>
            </a:r>
            <a:r>
              <a:rPr spc="-5" dirty="0">
                <a:latin typeface="Arial"/>
                <a:cs typeface="Arial"/>
              </a:rPr>
              <a:t>in a course </a:t>
            </a:r>
            <a:r>
              <a:rPr dirty="0">
                <a:latin typeface="Arial"/>
                <a:cs typeface="Arial"/>
              </a:rPr>
              <a:t>of</a:t>
            </a:r>
            <a:r>
              <a:rPr spc="5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study</a:t>
            </a:r>
            <a:endParaRPr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5752" y="3403829"/>
            <a:ext cx="6055995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905"/>
            <a:r>
              <a:rPr lang="en-AU" dirty="0">
                <a:latin typeface="Arial"/>
                <a:cs typeface="Arial"/>
              </a:rPr>
              <a:t>A copy of </a:t>
            </a:r>
            <a:r>
              <a:rPr lang="en-AU" spc="-5" dirty="0">
                <a:latin typeface="Arial"/>
                <a:cs typeface="Arial"/>
              </a:rPr>
              <a:t>the </a:t>
            </a:r>
            <a:r>
              <a:rPr lang="en-AU" dirty="0">
                <a:latin typeface="Arial"/>
                <a:cs typeface="Arial"/>
              </a:rPr>
              <a:t>Academic Grievance Policy</a:t>
            </a:r>
            <a:r>
              <a:rPr lang="en-AU" spc="-5" dirty="0">
                <a:latin typeface="Arial"/>
                <a:cs typeface="Arial"/>
              </a:rPr>
              <a:t> </a:t>
            </a:r>
            <a:r>
              <a:rPr lang="en-AU" dirty="0">
                <a:latin typeface="Arial"/>
                <a:cs typeface="Arial"/>
              </a:rPr>
              <a:t>can </a:t>
            </a:r>
            <a:r>
              <a:rPr lang="en-AU" spc="-10" dirty="0">
                <a:latin typeface="Arial"/>
                <a:cs typeface="Arial"/>
              </a:rPr>
              <a:t>be </a:t>
            </a:r>
            <a:r>
              <a:rPr lang="en-AU" spc="-5" dirty="0">
                <a:latin typeface="Arial"/>
                <a:cs typeface="Arial"/>
              </a:rPr>
              <a:t>found  </a:t>
            </a:r>
            <a:r>
              <a:rPr lang="en-AU" dirty="0">
                <a:latin typeface="Arial"/>
                <a:cs typeface="Arial"/>
              </a:rPr>
              <a:t>by on the UBSS Website </a:t>
            </a:r>
            <a:r>
              <a:rPr lang="en-AU" spc="-15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www.ubss.edu.au</a:t>
            </a:r>
            <a:r>
              <a:rPr lang="en-AU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AU" dirty="0">
                <a:latin typeface="Arial"/>
                <a:cs typeface="Arial"/>
              </a:rPr>
              <a:t>and</a:t>
            </a:r>
            <a:r>
              <a:rPr lang="en-AU" spc="-5" dirty="0">
                <a:latin typeface="Arial"/>
                <a:cs typeface="Arial"/>
              </a:rPr>
              <a:t> </a:t>
            </a:r>
            <a:r>
              <a:rPr lang="en-AU" dirty="0">
                <a:latin typeface="Arial"/>
                <a:cs typeface="Arial"/>
              </a:rPr>
              <a:t>clicking on  the </a:t>
            </a:r>
            <a:r>
              <a:rPr lang="en-AU" i="1" spc="-5" dirty="0">
                <a:latin typeface="Arial"/>
                <a:cs typeface="Arial"/>
              </a:rPr>
              <a:t>‘Policy </a:t>
            </a:r>
            <a:r>
              <a:rPr lang="en-AU" i="1" dirty="0">
                <a:latin typeface="Arial"/>
                <a:cs typeface="Arial"/>
              </a:rPr>
              <a:t>&amp; Procedures‘</a:t>
            </a:r>
            <a:r>
              <a:rPr lang="en-AU" i="1" spc="-80" dirty="0">
                <a:latin typeface="Arial"/>
                <a:cs typeface="Arial"/>
              </a:rPr>
              <a:t> </a:t>
            </a:r>
            <a:r>
              <a:rPr lang="en-AU" dirty="0">
                <a:latin typeface="Arial"/>
                <a:cs typeface="Arial"/>
              </a:rPr>
              <a:t>tab. </a:t>
            </a:r>
            <a:r>
              <a:rPr lang="en-AU" spc="-5" dirty="0">
                <a:latin typeface="Arial"/>
                <a:cs typeface="Arial"/>
              </a:rPr>
              <a:t>For more details refer  to the </a:t>
            </a:r>
            <a:r>
              <a:rPr lang="en-AU" b="1" spc="-5" dirty="0">
                <a:latin typeface="Arial"/>
                <a:cs typeface="Arial"/>
                <a:hlinkClick r:id="rId3"/>
              </a:rPr>
              <a:t>Policies &amp; Procedures</a:t>
            </a:r>
            <a:r>
              <a:rPr lang="en-AU" b="1" spc="-5" dirty="0">
                <a:latin typeface="Arial"/>
                <a:cs typeface="Arial"/>
              </a:rPr>
              <a:t>  </a:t>
            </a:r>
            <a:r>
              <a:rPr lang="en-AU" spc="-5" dirty="0">
                <a:latin typeface="Arial"/>
                <a:cs typeface="Arial"/>
              </a:rPr>
              <a:t>document - </a:t>
            </a:r>
            <a:r>
              <a:rPr lang="en-AU" b="1" spc="10" dirty="0">
                <a:latin typeface="Arial"/>
                <a:cs typeface="Arial"/>
              </a:rPr>
              <a:t>3.13 Grievance Policy (Academic)</a:t>
            </a:r>
            <a:endParaRPr lang="en-AU" dirty="0">
              <a:latin typeface="Arial"/>
              <a:cs typeface="Arial"/>
            </a:endParaRPr>
          </a:p>
          <a:p>
            <a:pPr marL="12065" marR="5080" indent="-1905" algn="ctr"/>
            <a:endParaRPr lang="en-AU" dirty="0">
              <a:latin typeface="Arial"/>
              <a:cs typeface="Arial"/>
            </a:endParaRPr>
          </a:p>
          <a:p>
            <a:pPr marL="12065" marR="5080" indent="-1905" algn="ctr"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5420" y="5181600"/>
            <a:ext cx="6296660" cy="8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Note: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concern relating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assessment </a:t>
            </a:r>
            <a:r>
              <a:rPr sz="1800" dirty="0">
                <a:latin typeface="Arial"/>
                <a:cs typeface="Arial"/>
              </a:rPr>
              <a:t>marks, </a:t>
            </a:r>
            <a:r>
              <a:rPr sz="1800" spc="-5" dirty="0">
                <a:latin typeface="Arial"/>
                <a:cs typeface="Arial"/>
              </a:rPr>
              <a:t>curriculum  outlines and awards </a:t>
            </a:r>
            <a:r>
              <a:rPr sz="1800" dirty="0">
                <a:latin typeface="Arial"/>
                <a:cs typeface="Arial"/>
              </a:rPr>
              <a:t>must </a:t>
            </a:r>
            <a:r>
              <a:rPr sz="1800" spc="-5" dirty="0">
                <a:latin typeface="Arial"/>
                <a:cs typeface="Arial"/>
              </a:rPr>
              <a:t>be initiated </a:t>
            </a:r>
            <a:r>
              <a:rPr sz="1800" spc="-10" dirty="0">
                <a:latin typeface="Arial"/>
                <a:cs typeface="Arial"/>
              </a:rPr>
              <a:t>within </a:t>
            </a:r>
            <a:r>
              <a:rPr sz="1800" spc="-5" dirty="0">
                <a:latin typeface="Arial"/>
                <a:cs typeface="Arial"/>
              </a:rPr>
              <a:t>20 days </a:t>
            </a:r>
            <a:r>
              <a:rPr sz="1800" dirty="0">
                <a:latin typeface="Arial"/>
                <a:cs typeface="Arial"/>
              </a:rPr>
              <a:t>from the  </a:t>
            </a:r>
            <a:r>
              <a:rPr sz="1800" spc="-5" dirty="0">
                <a:latin typeface="Arial"/>
                <a:cs typeface="Arial"/>
              </a:rPr>
              <a:t>published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date.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24211"/>
          </a:xfrm>
          <a:prstGeom prst="rect">
            <a:avLst/>
          </a:prstGeom>
        </p:spPr>
        <p:txBody>
          <a:bodyPr vert="horz" wrap="square" lIns="0" tIns="168567" rIns="0" bIns="0" rtlCol="0">
            <a:spAutoFit/>
          </a:bodyPr>
          <a:lstStyle/>
          <a:p>
            <a:pPr marL="1363980" algn="l">
              <a:lnSpc>
                <a:spcPct val="100000"/>
              </a:lnSpc>
            </a:pPr>
            <a:r>
              <a:rPr lang="en-AU" sz="3600" spc="-5" dirty="0">
                <a:solidFill>
                  <a:srgbClr val="000000"/>
                </a:solidFill>
                <a:latin typeface="Arial"/>
                <a:cs typeface="Arial"/>
              </a:rPr>
              <a:t>    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Plagiarism/Cheating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135" rIns="0" bIns="0" rtlCol="0">
            <a:spAutoFit/>
          </a:bodyPr>
          <a:lstStyle/>
          <a:p>
            <a:pPr marL="92075" marR="261620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UBSS  </a:t>
            </a:r>
            <a:r>
              <a:rPr sz="2000" b="1" spc="-5" dirty="0">
                <a:solidFill>
                  <a:srgbClr val="FFFFFF"/>
                </a:solidFill>
                <a:latin typeface="Arial Black"/>
                <a:cs typeface="Arial Black"/>
              </a:rPr>
              <a:t>POLICIES 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&amp;  </a:t>
            </a:r>
            <a:r>
              <a:rPr sz="2000" b="1" spc="-5" dirty="0">
                <a:solidFill>
                  <a:srgbClr val="FFFFFF"/>
                </a:solidFill>
                <a:latin typeface="Arial Black"/>
                <a:cs typeface="Arial Black"/>
              </a:rPr>
              <a:t>P</a:t>
            </a:r>
            <a:r>
              <a:rPr sz="2000" b="1" spc="-30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OCED</a:t>
            </a:r>
            <a:r>
              <a:rPr sz="2000" b="1" spc="-10" dirty="0">
                <a:solidFill>
                  <a:srgbClr val="FFFFFF"/>
                </a:solidFill>
                <a:latin typeface="Arial Black"/>
                <a:cs typeface="Arial Black"/>
              </a:rPr>
              <a:t>U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RES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54908" y="1056132"/>
            <a:ext cx="3134867" cy="2683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8267" y="1163573"/>
            <a:ext cx="114173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E</a:t>
            </a:r>
            <a:r>
              <a:rPr sz="20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x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amples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67" y="1519554"/>
            <a:ext cx="302641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If </a:t>
            </a:r>
            <a:r>
              <a:rPr sz="1600" spc="-10" dirty="0">
                <a:latin typeface="Arial"/>
                <a:cs typeface="Arial"/>
              </a:rPr>
              <a:t>you </a:t>
            </a:r>
            <a:r>
              <a:rPr sz="1600" spc="-5" dirty="0">
                <a:latin typeface="Arial"/>
                <a:cs typeface="Arial"/>
              </a:rPr>
              <a:t>copy the </a:t>
            </a:r>
            <a:r>
              <a:rPr sz="1600" spc="-10" dirty="0">
                <a:latin typeface="Arial"/>
                <a:cs typeface="Arial"/>
              </a:rPr>
              <a:t>work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others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267" y="2104771"/>
            <a:ext cx="2743200" cy="98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600" spc="-60" dirty="0">
                <a:latin typeface="Arial"/>
                <a:cs typeface="Arial"/>
              </a:rPr>
              <a:t>You </a:t>
            </a:r>
            <a:r>
              <a:rPr sz="1600" spc="-5" dirty="0">
                <a:latin typeface="Arial"/>
                <a:cs typeface="Arial"/>
              </a:rPr>
              <a:t>are plagiarising if </a:t>
            </a:r>
            <a:r>
              <a:rPr sz="1600" spc="-10" dirty="0">
                <a:latin typeface="Arial"/>
                <a:cs typeface="Arial"/>
              </a:rPr>
              <a:t>you  </a:t>
            </a:r>
            <a:r>
              <a:rPr sz="1600" spc="-5" dirty="0">
                <a:latin typeface="Arial"/>
                <a:cs typeface="Arial"/>
              </a:rPr>
              <a:t>copy from the internet or a  book and do not reference  appropriately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67" y="3421760"/>
            <a:ext cx="3110230" cy="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Asking another person to write  an assessment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item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267" y="4251197"/>
            <a:ext cx="2921635" cy="986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Summarising and  paraphrasing another's </a:t>
            </a:r>
            <a:r>
              <a:rPr sz="1600" spc="-10" dirty="0">
                <a:latin typeface="Arial"/>
                <a:cs typeface="Arial"/>
              </a:rPr>
              <a:t>work  </a:t>
            </a:r>
            <a:r>
              <a:rPr sz="1600" spc="-5" dirty="0">
                <a:latin typeface="Arial"/>
                <a:cs typeface="Arial"/>
              </a:rPr>
              <a:t>without acknowledging the  source.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67759" y="4688585"/>
            <a:ext cx="2815590" cy="1229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600" u="heavy" spc="-5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The Harvard Referencing  </a:t>
            </a:r>
            <a:r>
              <a:rPr sz="1600" spc="-10" dirty="0">
                <a:latin typeface="Arial"/>
                <a:cs typeface="Arial"/>
              </a:rPr>
              <a:t>system will </a:t>
            </a:r>
            <a:r>
              <a:rPr sz="1600" spc="-5" dirty="0">
                <a:latin typeface="Arial"/>
                <a:cs typeface="Arial"/>
              </a:rPr>
              <a:t>be taught as part of  the compulsory </a:t>
            </a:r>
            <a:r>
              <a:rPr sz="1600" i="1" spc="-5" dirty="0">
                <a:latin typeface="Arial"/>
                <a:cs typeface="Arial"/>
              </a:rPr>
              <a:t>Advanced  Business Communications  </a:t>
            </a:r>
            <a:r>
              <a:rPr sz="1600" spc="-5" dirty="0">
                <a:latin typeface="Arial"/>
                <a:cs typeface="Arial"/>
              </a:rPr>
              <a:t>subject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1108" y="5395366"/>
            <a:ext cx="2776855" cy="986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For more information on  Plagiarism and Penalties,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read  the UBSS Policies and  Procedures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document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01672" cy="67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135" rIns="0" bIns="0" rtlCol="0">
            <a:spAutoFit/>
          </a:bodyPr>
          <a:lstStyle/>
          <a:p>
            <a:pPr marL="263525" marR="64833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SAFETY</a:t>
            </a:r>
            <a:r>
              <a:rPr sz="2000" b="1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@  </a:t>
            </a:r>
            <a:r>
              <a:rPr sz="2000" b="1" spc="-5" dirty="0">
                <a:solidFill>
                  <a:srgbClr val="FFFFFF"/>
                </a:solidFill>
                <a:latin typeface="Arial Black"/>
                <a:cs typeface="Arial Black"/>
              </a:rPr>
              <a:t>THE  COLLEGE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89870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sz="4000" spc="-5" dirty="0">
                <a:solidFill>
                  <a:srgbClr val="000000"/>
                </a:solidFill>
                <a:latin typeface="Arial"/>
                <a:cs typeface="Arial"/>
              </a:rPr>
              <a:t>Hygiene</a:t>
            </a:r>
            <a:r>
              <a:rPr sz="40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4000" b="0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Campus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26870" y="1202435"/>
            <a:ext cx="485521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latin typeface="Arial"/>
                <a:cs typeface="Arial"/>
              </a:rPr>
              <a:t>Students are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keep bathrooms clean </a:t>
            </a:r>
            <a:r>
              <a:rPr sz="1800" dirty="0">
                <a:latin typeface="Arial"/>
                <a:cs typeface="Arial"/>
              </a:rPr>
              <a:t>&amp; </a:t>
            </a:r>
            <a:r>
              <a:rPr sz="1800" spc="-30" dirty="0">
                <a:latin typeface="Arial"/>
                <a:cs typeface="Arial"/>
              </a:rPr>
              <a:t>tidy.  </a:t>
            </a:r>
            <a:r>
              <a:rPr sz="1800" spc="-5" dirty="0">
                <a:latin typeface="Arial"/>
                <a:cs typeface="Arial"/>
              </a:rPr>
              <a:t>Consider </a:t>
            </a:r>
            <a:r>
              <a:rPr sz="1800" dirty="0">
                <a:latin typeface="Arial"/>
                <a:cs typeface="Arial"/>
              </a:rPr>
              <a:t>others </a:t>
            </a:r>
            <a:r>
              <a:rPr sz="1800" spc="-5" dirty="0">
                <a:latin typeface="Arial"/>
                <a:cs typeface="Arial"/>
              </a:rPr>
              <a:t>– </a:t>
            </a:r>
            <a:r>
              <a:rPr sz="1800" b="1" spc="-5" dirty="0">
                <a:latin typeface="Arial"/>
                <a:cs typeface="Arial"/>
              </a:rPr>
              <a:t>clean </a:t>
            </a:r>
            <a:r>
              <a:rPr sz="1800" b="1" dirty="0">
                <a:latin typeface="Arial"/>
                <a:cs typeface="Arial"/>
              </a:rPr>
              <a:t>up </a:t>
            </a:r>
            <a:r>
              <a:rPr sz="1800" b="1" spc="-5" dirty="0">
                <a:latin typeface="Arial"/>
                <a:cs typeface="Arial"/>
              </a:rPr>
              <a:t>after yourself</a:t>
            </a:r>
            <a:r>
              <a:rPr sz="1800" spc="-5" dirty="0">
                <a:latin typeface="Arial"/>
                <a:cs typeface="Arial"/>
              </a:rPr>
              <a:t>.  Paper </a:t>
            </a:r>
            <a:r>
              <a:rPr sz="1800" spc="-10" dirty="0">
                <a:latin typeface="Arial"/>
                <a:cs typeface="Arial"/>
              </a:rPr>
              <a:t>towel </a:t>
            </a:r>
            <a:r>
              <a:rPr sz="1800" spc="-5" dirty="0">
                <a:latin typeface="Arial"/>
                <a:cs typeface="Arial"/>
              </a:rPr>
              <a:t>is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go in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bin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provided.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9674" y="3366312"/>
            <a:ext cx="2992120" cy="2592705"/>
          </a:xfrm>
          <a:custGeom>
            <a:avLst/>
            <a:gdLst/>
            <a:ahLst/>
            <a:cxnLst/>
            <a:rect l="l" t="t" r="r" b="b"/>
            <a:pathLst>
              <a:path w="2992120" h="2592704">
                <a:moveTo>
                  <a:pt x="0" y="2592324"/>
                </a:moveTo>
                <a:lnTo>
                  <a:pt x="2992120" y="2592324"/>
                </a:lnTo>
                <a:lnTo>
                  <a:pt x="2992120" y="0"/>
                </a:lnTo>
                <a:lnTo>
                  <a:pt x="0" y="0"/>
                </a:lnTo>
                <a:lnTo>
                  <a:pt x="0" y="2592324"/>
                </a:lnTo>
                <a:close/>
              </a:path>
            </a:pathLst>
          </a:custGeom>
          <a:ln w="952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53388" y="3408298"/>
            <a:ext cx="36449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1200" b="1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1200" b="1" spc="-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5638" y="3736568"/>
            <a:ext cx="1639951" cy="18620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36980" y="4211446"/>
            <a:ext cx="1452245" cy="852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990" indent="-161290">
              <a:lnSpc>
                <a:spcPct val="100000"/>
              </a:lnSpc>
              <a:buClr>
                <a:srgbClr val="DF1E33"/>
              </a:buClr>
              <a:buFont typeface="Arial"/>
              <a:buChar char="•"/>
              <a:tabLst>
                <a:tab pos="174625" algn="l"/>
              </a:tabLst>
            </a:pPr>
            <a:r>
              <a:rPr sz="1200" dirty="0">
                <a:latin typeface="Arial"/>
                <a:cs typeface="Arial"/>
              </a:rPr>
              <a:t>Aim in the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bowl</a:t>
            </a:r>
            <a:endParaRPr sz="1200">
              <a:latin typeface="Arial"/>
              <a:cs typeface="Arial"/>
            </a:endParaRPr>
          </a:p>
          <a:p>
            <a:pPr marL="173990" indent="-161290">
              <a:lnSpc>
                <a:spcPct val="100000"/>
              </a:lnSpc>
              <a:spcBef>
                <a:spcPts val="285"/>
              </a:spcBef>
              <a:buClr>
                <a:srgbClr val="DF1E33"/>
              </a:buClr>
              <a:buFont typeface="Arial"/>
              <a:buChar char="•"/>
              <a:tabLst>
                <a:tab pos="174625" algn="l"/>
              </a:tabLst>
            </a:pPr>
            <a:r>
              <a:rPr sz="1200" dirty="0">
                <a:latin typeface="Arial"/>
                <a:cs typeface="Arial"/>
              </a:rPr>
              <a:t>Sit</a:t>
            </a:r>
            <a:endParaRPr sz="1200">
              <a:latin typeface="Arial"/>
              <a:cs typeface="Arial"/>
            </a:endParaRPr>
          </a:p>
          <a:p>
            <a:pPr marL="173990" indent="-161290">
              <a:lnSpc>
                <a:spcPct val="100000"/>
              </a:lnSpc>
              <a:spcBef>
                <a:spcPts val="285"/>
              </a:spcBef>
              <a:buClr>
                <a:srgbClr val="DF1E33"/>
              </a:buClr>
              <a:buFont typeface="Arial"/>
              <a:buChar char="•"/>
              <a:tabLst>
                <a:tab pos="174625" algn="l"/>
              </a:tabLst>
            </a:pPr>
            <a:r>
              <a:rPr sz="1200" dirty="0">
                <a:latin typeface="Arial"/>
                <a:cs typeface="Arial"/>
              </a:rPr>
              <a:t>Flush</a:t>
            </a:r>
            <a:endParaRPr sz="1200">
              <a:latin typeface="Arial"/>
              <a:cs typeface="Arial"/>
            </a:endParaRPr>
          </a:p>
          <a:p>
            <a:pPr marL="173990" indent="-161290">
              <a:lnSpc>
                <a:spcPct val="100000"/>
              </a:lnSpc>
              <a:spcBef>
                <a:spcPts val="285"/>
              </a:spcBef>
              <a:buClr>
                <a:srgbClr val="DF1E33"/>
              </a:buClr>
              <a:buFont typeface="Arial"/>
              <a:buChar char="•"/>
              <a:tabLst>
                <a:tab pos="174625" algn="l"/>
              </a:tabLst>
            </a:pPr>
            <a:r>
              <a:rPr sz="1200" b="1" spc="-15" dirty="0">
                <a:latin typeface="Arial"/>
                <a:cs typeface="Arial"/>
              </a:rPr>
              <a:t>Wash </a:t>
            </a:r>
            <a:r>
              <a:rPr sz="1200" b="1" spc="-10" dirty="0">
                <a:latin typeface="Arial"/>
                <a:cs typeface="Arial"/>
              </a:rPr>
              <a:t>your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hands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99766" y="3757968"/>
            <a:ext cx="1676527" cy="18620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53180" y="3368306"/>
            <a:ext cx="3059430" cy="2592705"/>
          </a:xfrm>
          <a:prstGeom prst="rect">
            <a:avLst/>
          </a:prstGeom>
          <a:ln w="9525">
            <a:solidFill>
              <a:srgbClr val="6F2F9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200" b="1" spc="-5" dirty="0">
                <a:solidFill>
                  <a:srgbClr val="6F2F9F"/>
                </a:solidFill>
                <a:latin typeface="Arial"/>
                <a:cs typeface="Arial"/>
              </a:rPr>
              <a:t>Women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500">
              <a:latin typeface="Times New Roman"/>
              <a:cs typeface="Times New Roman"/>
            </a:endParaRPr>
          </a:p>
          <a:p>
            <a:pPr marL="1356360" indent="-161290">
              <a:lnSpc>
                <a:spcPct val="100000"/>
              </a:lnSpc>
              <a:buClr>
                <a:srgbClr val="DF1E33"/>
              </a:buClr>
              <a:buFont typeface="Arial"/>
              <a:buChar char="•"/>
              <a:tabLst>
                <a:tab pos="1356995" algn="l"/>
              </a:tabLst>
            </a:pPr>
            <a:r>
              <a:rPr sz="1200" dirty="0">
                <a:latin typeface="Arial"/>
                <a:cs typeface="Arial"/>
              </a:rPr>
              <a:t>Sit</a:t>
            </a:r>
            <a:endParaRPr sz="1200">
              <a:latin typeface="Arial"/>
              <a:cs typeface="Arial"/>
            </a:endParaRPr>
          </a:p>
          <a:p>
            <a:pPr marL="1356360" indent="-161290">
              <a:lnSpc>
                <a:spcPct val="100000"/>
              </a:lnSpc>
              <a:spcBef>
                <a:spcPts val="285"/>
              </a:spcBef>
              <a:buClr>
                <a:srgbClr val="DF1E33"/>
              </a:buClr>
              <a:buFont typeface="Arial"/>
              <a:buChar char="•"/>
              <a:tabLst>
                <a:tab pos="1356995" algn="l"/>
              </a:tabLst>
            </a:pPr>
            <a:r>
              <a:rPr sz="1200" spc="-5" dirty="0">
                <a:latin typeface="Arial"/>
                <a:cs typeface="Arial"/>
              </a:rPr>
              <a:t>Use </a:t>
            </a:r>
            <a:r>
              <a:rPr sz="1200" dirty="0">
                <a:latin typeface="Arial"/>
                <a:cs typeface="Arial"/>
              </a:rPr>
              <a:t>sanitary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bins</a:t>
            </a:r>
            <a:endParaRPr sz="1200">
              <a:latin typeface="Arial"/>
              <a:cs typeface="Arial"/>
            </a:endParaRPr>
          </a:p>
          <a:p>
            <a:pPr marL="1356360" indent="-161290">
              <a:lnSpc>
                <a:spcPct val="100000"/>
              </a:lnSpc>
              <a:spcBef>
                <a:spcPts val="285"/>
              </a:spcBef>
              <a:buClr>
                <a:srgbClr val="DF1E33"/>
              </a:buClr>
              <a:buFont typeface="Arial"/>
              <a:buChar char="•"/>
              <a:tabLst>
                <a:tab pos="1356995" algn="l"/>
              </a:tabLst>
            </a:pPr>
            <a:r>
              <a:rPr sz="1200" dirty="0">
                <a:latin typeface="Arial"/>
                <a:cs typeface="Arial"/>
              </a:rPr>
              <a:t>Flush</a:t>
            </a:r>
            <a:endParaRPr sz="1200">
              <a:latin typeface="Arial"/>
              <a:cs typeface="Arial"/>
            </a:endParaRPr>
          </a:p>
          <a:p>
            <a:pPr marL="1356360" indent="-161290">
              <a:lnSpc>
                <a:spcPct val="100000"/>
              </a:lnSpc>
              <a:spcBef>
                <a:spcPts val="285"/>
              </a:spcBef>
              <a:buClr>
                <a:srgbClr val="DF1E33"/>
              </a:buClr>
              <a:buFont typeface="Arial"/>
              <a:buChar char="•"/>
              <a:tabLst>
                <a:tab pos="1356995" algn="l"/>
              </a:tabLst>
            </a:pPr>
            <a:r>
              <a:rPr sz="1200" b="1" spc="-15" dirty="0">
                <a:latin typeface="Arial"/>
                <a:cs typeface="Arial"/>
              </a:rPr>
              <a:t>Wash </a:t>
            </a:r>
            <a:r>
              <a:rPr sz="1200" b="1" spc="-10" dirty="0">
                <a:latin typeface="Arial"/>
                <a:cs typeface="Arial"/>
              </a:rPr>
              <a:t>your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hands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26" name="Picture 2" descr="https://d13yacurqjgara.cloudfront.net/users/42577/screenshots/1470975/toilet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7879"/>
            <a:ext cx="1626870" cy="122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5" y="2492895"/>
            <a:ext cx="9142884" cy="4365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804670"/>
            <a:ext cx="9144000" cy="2488565"/>
          </a:xfrm>
          <a:custGeom>
            <a:avLst/>
            <a:gdLst/>
            <a:ahLst/>
            <a:cxnLst/>
            <a:rect l="l" t="t" r="r" b="b"/>
            <a:pathLst>
              <a:path w="9144000" h="2488565">
                <a:moveTo>
                  <a:pt x="0" y="0"/>
                </a:moveTo>
                <a:lnTo>
                  <a:pt x="0" y="2488437"/>
                </a:lnTo>
                <a:lnTo>
                  <a:pt x="9143999" y="2488437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DF1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2400" y="1905000"/>
            <a:ext cx="8131809" cy="1161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6"/>
              </a:spcBef>
            </a:pPr>
            <a:endParaRPr sz="4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3200" b="1" spc="-5" dirty="0">
                <a:solidFill>
                  <a:srgbClr val="FFFFFF"/>
                </a:solidFill>
                <a:latin typeface="Arial Black"/>
                <a:cs typeface="Arial Black"/>
              </a:rPr>
              <a:t>8.</a:t>
            </a:r>
            <a:r>
              <a:rPr lang="en-US" sz="3200" dirty="0">
                <a:latin typeface="Arial Black"/>
                <a:cs typeface="Arial Black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 Black"/>
                <a:cs typeface="Arial Black"/>
              </a:rPr>
              <a:t>Life </a:t>
            </a:r>
            <a:r>
              <a:rPr sz="3200" b="1" dirty="0">
                <a:solidFill>
                  <a:srgbClr val="FFFFFF"/>
                </a:solidFill>
                <a:latin typeface="Arial Black"/>
                <a:cs typeface="Arial Black"/>
              </a:rPr>
              <a:t>on</a:t>
            </a:r>
            <a:r>
              <a:rPr sz="3200" b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 Black"/>
                <a:cs typeface="Arial Black"/>
              </a:rPr>
              <a:t>Campus</a:t>
            </a:r>
            <a:endParaRPr sz="3200" dirty="0">
              <a:latin typeface="Arial Black"/>
              <a:cs typeface="Arial Black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348024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85766"/>
          </a:xfrm>
          <a:prstGeom prst="rect">
            <a:avLst/>
          </a:prstGeom>
        </p:spPr>
        <p:txBody>
          <a:bodyPr vert="horz" wrap="square" lIns="0" tIns="168567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sz="4000" spc="-5" dirty="0">
                <a:solidFill>
                  <a:srgbClr val="000000"/>
                </a:solidFill>
                <a:latin typeface="Arial"/>
                <a:cs typeface="Arial"/>
              </a:rPr>
              <a:t>Genuine</a:t>
            </a:r>
            <a:r>
              <a:rPr sz="40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0000"/>
                </a:solidFill>
                <a:latin typeface="Arial"/>
                <a:cs typeface="Arial"/>
              </a:rPr>
              <a:t>Students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223520" rIns="0" bIns="0" rtlCol="0">
            <a:spAutoFit/>
          </a:bodyPr>
          <a:lstStyle/>
          <a:p>
            <a:pPr marL="92075" marR="990600">
              <a:lnSpc>
                <a:spcPct val="100000"/>
              </a:lnSpc>
              <a:spcBef>
                <a:spcPts val="1760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LIFE ON  CAM</a:t>
            </a:r>
            <a:r>
              <a:rPr sz="2000" b="1" spc="5" dirty="0">
                <a:solidFill>
                  <a:srgbClr val="FFFFFF"/>
                </a:solidFill>
                <a:latin typeface="Arial Black"/>
                <a:cs typeface="Arial Black"/>
              </a:rPr>
              <a:t>P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US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7440" y="1954479"/>
            <a:ext cx="2143124" cy="428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9932" y="1447800"/>
            <a:ext cx="4568825" cy="4955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5" dirty="0">
                <a:latin typeface="Arial"/>
                <a:cs typeface="Arial"/>
              </a:rPr>
              <a:t>UBSS  </a:t>
            </a:r>
            <a:r>
              <a:rPr sz="1700" dirty="0">
                <a:latin typeface="Arial"/>
                <a:cs typeface="Arial"/>
              </a:rPr>
              <a:t>considers genuine students </a:t>
            </a:r>
            <a:r>
              <a:rPr sz="1700" spc="-5" dirty="0">
                <a:latin typeface="Arial"/>
                <a:cs typeface="Arial"/>
              </a:rPr>
              <a:t>are </a:t>
            </a:r>
            <a:r>
              <a:rPr sz="1700" dirty="0">
                <a:latin typeface="Arial"/>
                <a:cs typeface="Arial"/>
              </a:rPr>
              <a:t>those that</a:t>
            </a:r>
            <a:r>
              <a:rPr sz="1700" spc="-1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are:</a:t>
            </a:r>
          </a:p>
          <a:p>
            <a:pPr marL="355600" indent="-342900">
              <a:lnSpc>
                <a:spcPct val="100000"/>
              </a:lnSpc>
              <a:spcBef>
                <a:spcPts val="1260"/>
              </a:spcBef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700" dirty="0">
                <a:latin typeface="Arial"/>
                <a:cs typeface="Arial"/>
              </a:rPr>
              <a:t>On time to</a:t>
            </a:r>
            <a:r>
              <a:rPr sz="1700" spc="-1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class</a:t>
            </a:r>
          </a:p>
          <a:p>
            <a:pPr marL="355600" marR="151130" indent="-342900">
              <a:lnSpc>
                <a:spcPct val="150000"/>
              </a:lnSpc>
              <a:spcBef>
                <a:spcPts val="360"/>
              </a:spcBef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700" dirty="0">
                <a:latin typeface="Arial"/>
                <a:cs typeface="Arial"/>
              </a:rPr>
              <a:t>Prepared for their classes </a:t>
            </a:r>
            <a:r>
              <a:rPr sz="1700" spc="-5" dirty="0">
                <a:latin typeface="Arial"/>
                <a:cs typeface="Arial"/>
              </a:rPr>
              <a:t>– </a:t>
            </a:r>
            <a:r>
              <a:rPr sz="1700" dirty="0">
                <a:latin typeface="Arial"/>
                <a:cs typeface="Arial"/>
              </a:rPr>
              <a:t>that </a:t>
            </a:r>
            <a:r>
              <a:rPr sz="1700" spc="-5" dirty="0">
                <a:latin typeface="Arial"/>
                <a:cs typeface="Arial"/>
              </a:rPr>
              <a:t>is </a:t>
            </a:r>
            <a:r>
              <a:rPr sz="1700" dirty="0">
                <a:latin typeface="Arial"/>
                <a:cs typeface="Arial"/>
              </a:rPr>
              <a:t>they </a:t>
            </a:r>
            <a:r>
              <a:rPr sz="1700" spc="-5" dirty="0">
                <a:latin typeface="Arial"/>
                <a:cs typeface="Arial"/>
              </a:rPr>
              <a:t>have  </a:t>
            </a:r>
            <a:r>
              <a:rPr sz="1700" dirty="0">
                <a:latin typeface="Arial"/>
                <a:cs typeface="Arial"/>
              </a:rPr>
              <a:t>books, </a:t>
            </a:r>
            <a:r>
              <a:rPr sz="1700" spc="-10" dirty="0">
                <a:latin typeface="Arial"/>
                <a:cs typeface="Arial"/>
              </a:rPr>
              <a:t>notepaper, </a:t>
            </a:r>
            <a:r>
              <a:rPr sz="1700" spc="-5" dirty="0">
                <a:latin typeface="Arial"/>
                <a:cs typeface="Arial"/>
              </a:rPr>
              <a:t>pens and </a:t>
            </a:r>
            <a:r>
              <a:rPr sz="1700" spc="-10" dirty="0">
                <a:latin typeface="Arial"/>
                <a:cs typeface="Arial"/>
              </a:rPr>
              <a:t>have </a:t>
            </a:r>
            <a:r>
              <a:rPr sz="1700" dirty="0">
                <a:latin typeface="Arial"/>
                <a:cs typeface="Arial"/>
              </a:rPr>
              <a:t>done </a:t>
            </a:r>
            <a:r>
              <a:rPr sz="1700" spc="-5" dirty="0">
                <a:latin typeface="Arial"/>
                <a:cs typeface="Arial"/>
              </a:rPr>
              <a:t>any </a:t>
            </a:r>
            <a:r>
              <a:rPr sz="1700" spc="10" dirty="0">
                <a:latin typeface="Arial"/>
                <a:cs typeface="Arial"/>
              </a:rPr>
              <a:t>pre-  </a:t>
            </a:r>
            <a:r>
              <a:rPr sz="1700" dirty="0">
                <a:latin typeface="Arial"/>
                <a:cs typeface="Arial"/>
              </a:rPr>
              <a:t>reading</a:t>
            </a:r>
            <a:r>
              <a:rPr sz="1700" spc="-10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required</a:t>
            </a:r>
          </a:p>
          <a:p>
            <a:pPr marL="355600" indent="-342900">
              <a:lnSpc>
                <a:spcPct val="100000"/>
              </a:lnSpc>
              <a:spcBef>
                <a:spcPts val="1260"/>
              </a:spcBef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700" dirty="0">
                <a:latin typeface="Arial"/>
                <a:cs typeface="Arial"/>
              </a:rPr>
              <a:t>Listening and </a:t>
            </a:r>
            <a:r>
              <a:rPr sz="1700" spc="-5" dirty="0">
                <a:latin typeface="Arial"/>
                <a:cs typeface="Arial"/>
              </a:rPr>
              <a:t>actively </a:t>
            </a:r>
            <a:r>
              <a:rPr sz="1700" dirty="0">
                <a:latin typeface="Arial"/>
                <a:cs typeface="Arial"/>
              </a:rPr>
              <a:t>taking notes in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class</a:t>
            </a:r>
          </a:p>
          <a:p>
            <a:pPr marL="355600" indent="-342900">
              <a:lnSpc>
                <a:spcPct val="100000"/>
              </a:lnSpc>
              <a:spcBef>
                <a:spcPts val="1260"/>
              </a:spcBef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700" dirty="0">
                <a:latin typeface="Arial"/>
                <a:cs typeface="Arial"/>
              </a:rPr>
              <a:t>Completing </a:t>
            </a:r>
            <a:r>
              <a:rPr sz="1700" spc="-5" dirty="0">
                <a:latin typeface="Arial"/>
                <a:cs typeface="Arial"/>
              </a:rPr>
              <a:t>all </a:t>
            </a:r>
            <a:r>
              <a:rPr sz="1700" dirty="0">
                <a:latin typeface="Arial"/>
                <a:cs typeface="Arial"/>
              </a:rPr>
              <a:t>set assessments </a:t>
            </a:r>
            <a:r>
              <a:rPr sz="1700" spc="-5" dirty="0">
                <a:latin typeface="Arial"/>
                <a:cs typeface="Arial"/>
              </a:rPr>
              <a:t>and</a:t>
            </a:r>
            <a:r>
              <a:rPr sz="1700" spc="-1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readings</a:t>
            </a:r>
          </a:p>
          <a:p>
            <a:pPr marL="355600" indent="-342900">
              <a:lnSpc>
                <a:spcPct val="100000"/>
              </a:lnSpc>
              <a:spcBef>
                <a:spcPts val="1260"/>
              </a:spcBef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700" spc="-5" dirty="0">
                <a:latin typeface="Arial"/>
                <a:cs typeface="Arial"/>
              </a:rPr>
              <a:t>Asking questions </a:t>
            </a:r>
            <a:r>
              <a:rPr sz="1700" dirty="0">
                <a:latin typeface="Arial"/>
                <a:cs typeface="Arial"/>
              </a:rPr>
              <a:t>if they don’t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understand</a:t>
            </a:r>
          </a:p>
          <a:p>
            <a:pPr marL="355600" marR="55880" indent="-342900">
              <a:lnSpc>
                <a:spcPct val="150000"/>
              </a:lnSpc>
              <a:spcBef>
                <a:spcPts val="360"/>
              </a:spcBef>
              <a:buClr>
                <a:srgbClr val="DF1E33"/>
              </a:buClr>
              <a:buFont typeface="Wingdings"/>
              <a:buChar char=""/>
              <a:tabLst>
                <a:tab pos="355600" algn="l"/>
              </a:tabLst>
            </a:pPr>
            <a:r>
              <a:rPr sz="1700" dirty="0">
                <a:latin typeface="Arial"/>
                <a:cs typeface="Arial"/>
              </a:rPr>
              <a:t>Completing tasks and assessments to the best</a:t>
            </a:r>
            <a:r>
              <a:rPr sz="1700" spc="-18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  their abilities </a:t>
            </a:r>
            <a:r>
              <a:rPr sz="1700" spc="-5" dirty="0">
                <a:latin typeface="Arial"/>
                <a:cs typeface="Arial"/>
              </a:rPr>
              <a:t>and </a:t>
            </a:r>
            <a:r>
              <a:rPr sz="1700" dirty="0">
                <a:latin typeface="Arial"/>
                <a:cs typeface="Arial"/>
              </a:rPr>
              <a:t>doing their </a:t>
            </a:r>
            <a:r>
              <a:rPr sz="1700" spc="-10" dirty="0">
                <a:latin typeface="Arial"/>
                <a:cs typeface="Arial"/>
              </a:rPr>
              <a:t>own </a:t>
            </a:r>
            <a:r>
              <a:rPr sz="1700" dirty="0">
                <a:latin typeface="Arial"/>
                <a:cs typeface="Arial"/>
              </a:rPr>
              <a:t>research </a:t>
            </a:r>
            <a:r>
              <a:rPr sz="1700" spc="-5" dirty="0">
                <a:latin typeface="Arial"/>
                <a:cs typeface="Arial"/>
              </a:rPr>
              <a:t>and  work</a:t>
            </a: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85766"/>
          </a:xfrm>
          <a:prstGeom prst="rect">
            <a:avLst/>
          </a:prstGeom>
        </p:spPr>
        <p:txBody>
          <a:bodyPr vert="horz" wrap="square" lIns="0" tIns="168567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lang="en-AU" sz="3100" b="0" spc="-5" dirty="0">
                <a:solidFill>
                  <a:srgbClr val="000000"/>
                </a:solidFill>
                <a:latin typeface="Arial"/>
                <a:cs typeface="Arial"/>
              </a:rPr>
              <a:t>    </a:t>
            </a:r>
            <a:r>
              <a:rPr sz="4000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4000" spc="-2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4000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4000" spc="-2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4000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4000" spc="-2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4000" spc="-5" dirty="0">
                <a:solidFill>
                  <a:srgbClr val="000000"/>
                </a:solidFill>
                <a:latin typeface="Arial"/>
                <a:cs typeface="Arial"/>
              </a:rPr>
              <a:t>men</a:t>
            </a:r>
            <a:r>
              <a:rPr sz="400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4000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223520" rIns="0" bIns="0" rtlCol="0">
            <a:spAutoFit/>
          </a:bodyPr>
          <a:lstStyle/>
          <a:p>
            <a:pPr marL="92075" marR="990600">
              <a:lnSpc>
                <a:spcPct val="100000"/>
              </a:lnSpc>
              <a:spcBef>
                <a:spcPts val="1760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LIFE ON  CAM</a:t>
            </a:r>
            <a:r>
              <a:rPr sz="2000" b="1" spc="5" dirty="0">
                <a:solidFill>
                  <a:srgbClr val="FFFFFF"/>
                </a:solidFill>
                <a:latin typeface="Arial Black"/>
                <a:cs typeface="Arial Black"/>
              </a:rPr>
              <a:t>P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US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26409" y="1216786"/>
            <a:ext cx="2917825" cy="1838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1184402"/>
            <a:ext cx="332232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DF1E33"/>
              </a:buClr>
              <a:buSzPct val="93333"/>
              <a:buFont typeface="Wingdings"/>
              <a:buChar char=""/>
              <a:tabLst>
                <a:tab pos="285750" algn="l"/>
              </a:tabLst>
            </a:pPr>
            <a:r>
              <a:rPr sz="1500" spc="-5" dirty="0">
                <a:latin typeface="Arial"/>
                <a:cs typeface="Arial"/>
              </a:rPr>
              <a:t>Every </a:t>
            </a:r>
            <a:r>
              <a:rPr sz="1500" dirty="0">
                <a:latin typeface="Arial"/>
                <a:cs typeface="Arial"/>
              </a:rPr>
              <a:t>subject </a:t>
            </a:r>
            <a:r>
              <a:rPr sz="1500" spc="-5" dirty="0">
                <a:latin typeface="Arial"/>
                <a:cs typeface="Arial"/>
              </a:rPr>
              <a:t>has </a:t>
            </a:r>
            <a:r>
              <a:rPr sz="1500" dirty="0">
                <a:latin typeface="Arial"/>
                <a:cs typeface="Arial"/>
              </a:rPr>
              <a:t>assessments</a:t>
            </a:r>
            <a:r>
              <a:rPr sz="1500" spc="-1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you  </a:t>
            </a:r>
            <a:r>
              <a:rPr sz="1500" dirty="0">
                <a:latin typeface="Arial"/>
                <a:cs typeface="Arial"/>
              </a:rPr>
              <a:t>must</a:t>
            </a:r>
            <a:r>
              <a:rPr sz="1500" spc="-1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complete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1962022"/>
            <a:ext cx="3232785" cy="925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DF1E33"/>
              </a:buClr>
              <a:buSzPct val="93333"/>
              <a:buFont typeface="Wingdings"/>
              <a:buChar char=""/>
              <a:tabLst>
                <a:tab pos="285750" algn="l"/>
              </a:tabLst>
            </a:pPr>
            <a:r>
              <a:rPr sz="1500" spc="-5" dirty="0">
                <a:latin typeface="Arial"/>
                <a:cs typeface="Arial"/>
              </a:rPr>
              <a:t>The number and types </a:t>
            </a:r>
            <a:r>
              <a:rPr sz="1500" dirty="0">
                <a:latin typeface="Arial"/>
                <a:cs typeface="Arial"/>
              </a:rPr>
              <a:t>of  assessments </a:t>
            </a:r>
            <a:r>
              <a:rPr sz="1500" spc="-5" dirty="0">
                <a:latin typeface="Arial"/>
                <a:cs typeface="Arial"/>
              </a:rPr>
              <a:t>will vary </a:t>
            </a:r>
            <a:r>
              <a:rPr sz="1500" dirty="0">
                <a:latin typeface="Arial"/>
                <a:cs typeface="Arial"/>
              </a:rPr>
              <a:t>from</a:t>
            </a:r>
            <a:r>
              <a:rPr sz="1500" spc="-114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subject  to subject. </a:t>
            </a:r>
            <a:r>
              <a:rPr sz="1500" b="1" spc="-5" dirty="0">
                <a:solidFill>
                  <a:srgbClr val="FF0000"/>
                </a:solidFill>
                <a:latin typeface="Arial"/>
                <a:cs typeface="Arial"/>
              </a:rPr>
              <a:t>3 assessments is 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standard for </a:t>
            </a:r>
            <a:r>
              <a:rPr sz="1500" b="1" spc="-5" dirty="0">
                <a:solidFill>
                  <a:srgbClr val="FF0000"/>
                </a:solidFill>
                <a:latin typeface="Arial"/>
                <a:cs typeface="Arial"/>
              </a:rPr>
              <a:t>each</a:t>
            </a:r>
            <a:r>
              <a:rPr sz="1500" b="1" spc="-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subject</a:t>
            </a:r>
            <a:endParaRPr sz="1500" b="1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921" y="3402457"/>
            <a:ext cx="494527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DF1E33"/>
              </a:buClr>
              <a:buSzPct val="93333"/>
              <a:buFont typeface="Wingdings"/>
              <a:buChar char=""/>
              <a:tabLst>
                <a:tab pos="285750" algn="l"/>
              </a:tabLst>
            </a:pPr>
            <a:r>
              <a:rPr sz="1500" b="1" spc="-5" dirty="0">
                <a:solidFill>
                  <a:srgbClr val="FF0000"/>
                </a:solidFill>
                <a:latin typeface="Arial"/>
                <a:cs typeface="Arial"/>
              </a:rPr>
              <a:t>4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subjects = </a:t>
            </a:r>
            <a:r>
              <a:rPr sz="1500" b="1" spc="-5" dirty="0">
                <a:solidFill>
                  <a:srgbClr val="FF0000"/>
                </a:solidFill>
                <a:latin typeface="Arial"/>
                <a:cs typeface="Arial"/>
              </a:rPr>
              <a:t>12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assessment items </a:t>
            </a:r>
            <a:r>
              <a:rPr sz="1500" b="1" spc="-5" dirty="0">
                <a:solidFill>
                  <a:srgbClr val="FF0000"/>
                </a:solidFill>
                <a:latin typeface="Arial"/>
                <a:cs typeface="Arial"/>
              </a:rPr>
              <a:t>in one</a:t>
            </a:r>
            <a:r>
              <a:rPr sz="1500" b="1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AU" sz="1500" b="1" dirty="0">
                <a:solidFill>
                  <a:srgbClr val="FF0000"/>
                </a:solidFill>
                <a:latin typeface="Arial"/>
                <a:cs typeface="Arial"/>
              </a:rPr>
              <a:t>trimester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sz="1500" b="1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921" y="3951096"/>
            <a:ext cx="5877560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DF1E33"/>
              </a:buClr>
              <a:buSzPct val="93333"/>
              <a:buFont typeface="Wingdings"/>
              <a:buChar char=""/>
              <a:tabLst>
                <a:tab pos="285750" algn="l"/>
              </a:tabLst>
            </a:pPr>
            <a:r>
              <a:rPr sz="1500" spc="-5" dirty="0">
                <a:latin typeface="Arial"/>
                <a:cs typeface="Arial"/>
              </a:rPr>
              <a:t>Assessments can </a:t>
            </a:r>
            <a:r>
              <a:rPr sz="1500" dirty="0">
                <a:latin typeface="Arial"/>
                <a:cs typeface="Arial"/>
              </a:rPr>
              <a:t>include </a:t>
            </a:r>
            <a:r>
              <a:rPr lang="en-AU" sz="1500" dirty="0" smtClean="0">
                <a:latin typeface="Arial"/>
                <a:cs typeface="Arial"/>
              </a:rPr>
              <a:t>tests, </a:t>
            </a:r>
            <a:r>
              <a:rPr sz="1500" spc="-5" dirty="0" smtClean="0">
                <a:latin typeface="Arial"/>
                <a:cs typeface="Arial"/>
              </a:rPr>
              <a:t>essays</a:t>
            </a:r>
            <a:r>
              <a:rPr sz="1500" spc="-5" dirty="0">
                <a:latin typeface="Arial"/>
                <a:cs typeface="Arial"/>
              </a:rPr>
              <a:t>, </a:t>
            </a:r>
            <a:r>
              <a:rPr sz="1500" dirty="0">
                <a:latin typeface="Arial"/>
                <a:cs typeface="Arial"/>
              </a:rPr>
              <a:t>quizzes, </a:t>
            </a:r>
            <a:r>
              <a:rPr sz="1500" spc="-5" dirty="0">
                <a:latin typeface="Arial"/>
                <a:cs typeface="Arial"/>
              </a:rPr>
              <a:t>exams, </a:t>
            </a:r>
            <a:r>
              <a:rPr sz="1500" dirty="0">
                <a:latin typeface="Arial"/>
                <a:cs typeface="Arial"/>
              </a:rPr>
              <a:t>projects, group </a:t>
            </a:r>
            <a:r>
              <a:rPr sz="1500" spc="-5" dirty="0" smtClean="0">
                <a:latin typeface="Arial"/>
                <a:cs typeface="Arial"/>
              </a:rPr>
              <a:t>work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5" dirty="0" smtClean="0">
                <a:latin typeface="Arial"/>
                <a:cs typeface="Arial"/>
              </a:rPr>
              <a:t>presentations</a:t>
            </a:r>
            <a:endParaRPr lang="en-AU" sz="1500" spc="-5" dirty="0" smtClean="0">
              <a:latin typeface="Arial"/>
              <a:cs typeface="Arial"/>
            </a:endParaRPr>
          </a:p>
          <a:p>
            <a:pPr marL="285115" marR="5080" indent="-272415">
              <a:lnSpc>
                <a:spcPct val="100000"/>
              </a:lnSpc>
              <a:buClr>
                <a:srgbClr val="DF1E33"/>
              </a:buClr>
              <a:buSzPct val="93333"/>
              <a:buFont typeface="Wingdings"/>
              <a:buChar char=""/>
              <a:tabLst>
                <a:tab pos="285750" algn="l"/>
              </a:tabLst>
            </a:pPr>
            <a:endParaRPr lang="en-AU" sz="1500" spc="-5" dirty="0" smtClean="0">
              <a:latin typeface="Arial"/>
              <a:cs typeface="Arial"/>
            </a:endParaRPr>
          </a:p>
          <a:p>
            <a:pPr marL="285115" marR="5080" indent="-272415">
              <a:lnSpc>
                <a:spcPct val="100000"/>
              </a:lnSpc>
              <a:buClr>
                <a:srgbClr val="DF1E33"/>
              </a:buClr>
              <a:buSzPct val="93333"/>
              <a:buFont typeface="Wingdings"/>
              <a:buChar char=""/>
              <a:tabLst>
                <a:tab pos="285750" algn="l"/>
              </a:tabLst>
            </a:pPr>
            <a:r>
              <a:rPr lang="en-AU" sz="1500" b="1" spc="-5" dirty="0" smtClean="0">
                <a:latin typeface="Arial"/>
                <a:cs typeface="Arial"/>
              </a:rPr>
              <a:t>UBSS have </a:t>
            </a:r>
            <a:r>
              <a:rPr lang="en-AU" sz="1500" b="1" u="sng" spc="-5" dirty="0" smtClean="0">
                <a:latin typeface="Arial"/>
                <a:cs typeface="Arial"/>
              </a:rPr>
              <a:t>two</a:t>
            </a:r>
            <a:r>
              <a:rPr lang="en-AU" sz="1500" b="1" spc="-5" dirty="0" smtClean="0">
                <a:latin typeface="Arial"/>
                <a:cs typeface="Arial"/>
              </a:rPr>
              <a:t> official mid trimester tests and a final exam scheduled every trimester. </a:t>
            </a:r>
            <a:endParaRPr sz="1500" b="1" dirty="0">
              <a:latin typeface="Arial"/>
              <a:cs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85766"/>
          </a:xfrm>
          <a:prstGeom prst="rect">
            <a:avLst/>
          </a:prstGeom>
        </p:spPr>
        <p:txBody>
          <a:bodyPr vert="horz" wrap="square" lIns="0" tIns="168567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lang="en-AU" sz="3100" b="0" spc="-1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sz="4000" spc="-15" dirty="0">
                <a:solidFill>
                  <a:srgbClr val="000000"/>
                </a:solidFill>
                <a:latin typeface="Arial"/>
                <a:cs typeface="Arial"/>
              </a:rPr>
              <a:t>Awards </a:t>
            </a:r>
            <a:r>
              <a:rPr sz="4000" spc="-5" dirty="0">
                <a:solidFill>
                  <a:srgbClr val="000000"/>
                </a:solidFill>
                <a:latin typeface="Arial"/>
                <a:cs typeface="Arial"/>
              </a:rPr>
              <a:t>&amp;</a:t>
            </a:r>
            <a:r>
              <a:rPr sz="40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0000"/>
                </a:solidFill>
                <a:latin typeface="Arial"/>
                <a:cs typeface="Arial"/>
              </a:rPr>
              <a:t>Prizes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223520" rIns="0" bIns="0" rtlCol="0">
            <a:spAutoFit/>
          </a:bodyPr>
          <a:lstStyle/>
          <a:p>
            <a:pPr marL="92075" marR="990600">
              <a:lnSpc>
                <a:spcPct val="100000"/>
              </a:lnSpc>
              <a:spcBef>
                <a:spcPts val="1760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LIFE ON  CAM</a:t>
            </a:r>
            <a:r>
              <a:rPr sz="2000" b="1" spc="5" dirty="0">
                <a:solidFill>
                  <a:srgbClr val="FFFFFF"/>
                </a:solidFill>
                <a:latin typeface="Arial Black"/>
                <a:cs typeface="Arial Black"/>
              </a:rPr>
              <a:t>P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US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7424" y="1010665"/>
            <a:ext cx="3049270" cy="121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UBSS </a:t>
            </a:r>
            <a:r>
              <a:rPr sz="2000" spc="-5" dirty="0">
                <a:latin typeface="Calibri"/>
                <a:cs typeface="Calibri"/>
              </a:rPr>
              <a:t>recognises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rewards  </a:t>
            </a:r>
            <a:r>
              <a:rPr sz="2000" spc="-5" dirty="0">
                <a:latin typeface="Calibri"/>
                <a:cs typeface="Calibri"/>
              </a:rPr>
              <a:t>academic </a:t>
            </a:r>
            <a:r>
              <a:rPr sz="2000" spc="-10" dirty="0">
                <a:latin typeface="Calibri"/>
                <a:cs typeface="Calibri"/>
              </a:rPr>
              <a:t>excellence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hard  working </a:t>
            </a:r>
            <a:r>
              <a:rPr sz="2000" spc="-5" dirty="0">
                <a:latin typeface="Calibri"/>
                <a:cs typeface="Calibri"/>
              </a:rPr>
              <a:t>students.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2x types</a:t>
            </a:r>
            <a:r>
              <a:rPr sz="20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of 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prizes</a:t>
            </a:r>
            <a:r>
              <a:rPr sz="20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available: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7424" y="2473959"/>
            <a:ext cx="3165475" cy="1245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1. </a:t>
            </a:r>
            <a:r>
              <a:rPr sz="2000" spc="-15" dirty="0">
                <a:latin typeface="Calibri"/>
                <a:cs typeface="Calibri"/>
              </a:rPr>
              <a:t>Prof </a:t>
            </a:r>
            <a:r>
              <a:rPr sz="2000" dirty="0">
                <a:latin typeface="Calibri"/>
                <a:cs typeface="Calibri"/>
              </a:rPr>
              <a:t>Gus Guthrie </a:t>
            </a:r>
            <a:r>
              <a:rPr sz="2000" spc="-10" dirty="0">
                <a:latin typeface="Calibri"/>
                <a:cs typeface="Calibri"/>
              </a:rPr>
              <a:t>Award </a:t>
            </a:r>
            <a:r>
              <a:rPr sz="2000" spc="-20" dirty="0">
                <a:latin typeface="Calibri"/>
                <a:cs typeface="Calibri"/>
              </a:rPr>
              <a:t>for  </a:t>
            </a:r>
            <a:r>
              <a:rPr sz="2000" spc="-5" dirty="0">
                <a:latin typeface="Calibri"/>
                <a:cs typeface="Calibri"/>
              </a:rPr>
              <a:t>Outstanding </a:t>
            </a:r>
            <a:r>
              <a:rPr sz="2000" dirty="0">
                <a:latin typeface="Calibri"/>
                <a:cs typeface="Calibri"/>
              </a:rPr>
              <a:t>Academic  </a:t>
            </a:r>
            <a:r>
              <a:rPr sz="2000" spc="-10" dirty="0">
                <a:latin typeface="Calibri"/>
                <a:cs typeface="Calibri"/>
              </a:rPr>
              <a:t>Achievement (at </a:t>
            </a:r>
            <a:r>
              <a:rPr sz="2000" spc="-5" dirty="0">
                <a:latin typeface="Calibri"/>
                <a:cs typeface="Calibri"/>
              </a:rPr>
              <a:t>graduation </a:t>
            </a:r>
            <a:r>
              <a:rPr sz="2000" spc="-15" dirty="0">
                <a:latin typeface="Calibri"/>
                <a:cs typeface="Calibri"/>
              </a:rPr>
              <a:t>at  </a:t>
            </a:r>
            <a:r>
              <a:rPr sz="2000" dirty="0">
                <a:latin typeface="Calibri"/>
                <a:cs typeface="Calibri"/>
              </a:rPr>
              <a:t>the end of </a:t>
            </a:r>
            <a:r>
              <a:rPr sz="2000" spc="-5" dirty="0">
                <a:latin typeface="Calibri"/>
                <a:cs typeface="Calibri"/>
              </a:rPr>
              <a:t>your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course)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7424" y="3937254"/>
            <a:ext cx="3055620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2. </a:t>
            </a:r>
            <a:r>
              <a:rPr sz="2000" dirty="0">
                <a:latin typeface="Calibri"/>
                <a:cs typeface="Calibri"/>
              </a:rPr>
              <a:t>UBSS </a:t>
            </a:r>
            <a:r>
              <a:rPr sz="2000" spc="-10" dirty="0">
                <a:latin typeface="Calibri"/>
                <a:cs typeface="Calibri"/>
              </a:rPr>
              <a:t>Awards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Academic  </a:t>
            </a:r>
            <a:r>
              <a:rPr sz="2000" spc="-5" dirty="0">
                <a:latin typeface="Calibri"/>
                <a:cs typeface="Calibri"/>
              </a:rPr>
              <a:t>Excellence (by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Subject)</a:t>
            </a:r>
          </a:p>
        </p:txBody>
      </p:sp>
      <p:sp>
        <p:nvSpPr>
          <p:cNvPr id="8" name="object 8"/>
          <p:cNvSpPr/>
          <p:nvPr/>
        </p:nvSpPr>
        <p:spPr>
          <a:xfrm>
            <a:off x="3681984" y="1061338"/>
            <a:ext cx="2794635" cy="1863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3609" y="4635334"/>
            <a:ext cx="4722495" cy="1818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45298" cy="6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15" y="2492895"/>
            <a:ext cx="9142884" cy="4365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804670"/>
            <a:ext cx="9144000" cy="2488565"/>
          </a:xfrm>
          <a:custGeom>
            <a:avLst/>
            <a:gdLst/>
            <a:ahLst/>
            <a:cxnLst/>
            <a:rect l="l" t="t" r="r" b="b"/>
            <a:pathLst>
              <a:path w="9144000" h="2488565">
                <a:moveTo>
                  <a:pt x="0" y="0"/>
                </a:moveTo>
                <a:lnTo>
                  <a:pt x="0" y="2488437"/>
                </a:lnTo>
                <a:lnTo>
                  <a:pt x="9143999" y="2488437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DF1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2400" y="1981200"/>
            <a:ext cx="8131809" cy="1161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en-US" sz="4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3200" b="1" dirty="0">
                <a:solidFill>
                  <a:srgbClr val="FFFFFF"/>
                </a:solidFill>
                <a:latin typeface="Arial Black"/>
                <a:cs typeface="Arial Black"/>
              </a:rPr>
              <a:t>9.</a:t>
            </a:r>
            <a:r>
              <a:rPr lang="en-US" sz="3200" dirty="0">
                <a:latin typeface="Arial Black"/>
                <a:cs typeface="Arial Black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 Black"/>
                <a:cs typeface="Arial Black"/>
              </a:rPr>
              <a:t>What’s</a:t>
            </a:r>
            <a:r>
              <a:rPr sz="3200" b="1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Arial Black"/>
                <a:cs typeface="Arial Black"/>
              </a:rPr>
              <a:t>Next?</a:t>
            </a:r>
            <a:endParaRPr sz="3200" dirty="0">
              <a:latin typeface="Arial Black"/>
              <a:cs typeface="Arial Black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367359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" y="152400"/>
            <a:ext cx="1701672" cy="67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6560566" y="314921"/>
            <a:ext cx="2308225" cy="6066790"/>
          </a:xfrm>
          <a:prstGeom prst="rect">
            <a:avLst/>
          </a:prstGeom>
          <a:solidFill>
            <a:srgbClr val="DF1E33"/>
          </a:solidFill>
        </p:spPr>
        <p:txBody>
          <a:bodyPr vert="horz" wrap="square" lIns="0" tIns="191135" rIns="0" bIns="0" rtlCol="0">
            <a:spAutoFit/>
          </a:bodyPr>
          <a:lstStyle/>
          <a:p>
            <a:pPr marL="263525" marR="64833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SAFETY</a:t>
            </a:r>
            <a:r>
              <a:rPr sz="2000" b="1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Black"/>
                <a:cs typeface="Arial Black"/>
              </a:rPr>
              <a:t>@  </a:t>
            </a:r>
            <a:r>
              <a:rPr sz="2000" b="1" spc="-5" dirty="0">
                <a:solidFill>
                  <a:srgbClr val="FFFFFF"/>
                </a:solidFill>
                <a:latin typeface="Arial Black"/>
                <a:cs typeface="Arial Black"/>
              </a:rPr>
              <a:t>THE  COLLEGE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208" y="314921"/>
            <a:ext cx="8593582" cy="789870"/>
          </a:xfrm>
          <a:prstGeom prst="rect">
            <a:avLst/>
          </a:prstGeom>
        </p:spPr>
        <p:txBody>
          <a:bodyPr vert="horz" wrap="square" lIns="0" tIns="172631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sz="4000" spc="-5" dirty="0">
                <a:solidFill>
                  <a:srgbClr val="000000"/>
                </a:solidFill>
                <a:latin typeface="Arial"/>
                <a:cs typeface="Arial"/>
              </a:rPr>
              <a:t>Hygiene </a:t>
            </a: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4000" b="0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Campus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63542" y="3596525"/>
            <a:ext cx="2063750" cy="26142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80178" y="3140710"/>
            <a:ext cx="540385" cy="422909"/>
          </a:xfrm>
          <a:custGeom>
            <a:avLst/>
            <a:gdLst/>
            <a:ahLst/>
            <a:cxnLst/>
            <a:rect l="l" t="t" r="r" b="b"/>
            <a:pathLst>
              <a:path w="540385" h="422910">
                <a:moveTo>
                  <a:pt x="144399" y="0"/>
                </a:moveTo>
                <a:lnTo>
                  <a:pt x="85725" y="10287"/>
                </a:lnTo>
                <a:lnTo>
                  <a:pt x="38862" y="27812"/>
                </a:lnTo>
                <a:lnTo>
                  <a:pt x="2286" y="69341"/>
                </a:lnTo>
                <a:lnTo>
                  <a:pt x="0" y="133857"/>
                </a:lnTo>
                <a:lnTo>
                  <a:pt x="30353" y="186309"/>
                </a:lnTo>
                <a:lnTo>
                  <a:pt x="65659" y="223519"/>
                </a:lnTo>
                <a:lnTo>
                  <a:pt x="133350" y="264413"/>
                </a:lnTo>
                <a:lnTo>
                  <a:pt x="136398" y="298957"/>
                </a:lnTo>
                <a:lnTo>
                  <a:pt x="59436" y="395224"/>
                </a:lnTo>
                <a:lnTo>
                  <a:pt x="83947" y="422910"/>
                </a:lnTo>
                <a:lnTo>
                  <a:pt x="191262" y="310006"/>
                </a:lnTo>
                <a:lnTo>
                  <a:pt x="536331" y="310006"/>
                </a:lnTo>
                <a:lnTo>
                  <a:pt x="540258" y="298323"/>
                </a:lnTo>
                <a:lnTo>
                  <a:pt x="537591" y="214122"/>
                </a:lnTo>
                <a:lnTo>
                  <a:pt x="493395" y="143382"/>
                </a:lnTo>
                <a:lnTo>
                  <a:pt x="422783" y="85470"/>
                </a:lnTo>
                <a:lnTo>
                  <a:pt x="353568" y="44957"/>
                </a:lnTo>
                <a:lnTo>
                  <a:pt x="312420" y="26288"/>
                </a:lnTo>
                <a:lnTo>
                  <a:pt x="273685" y="12445"/>
                </a:lnTo>
                <a:lnTo>
                  <a:pt x="205232" y="1650"/>
                </a:lnTo>
                <a:lnTo>
                  <a:pt x="144399" y="0"/>
                </a:lnTo>
                <a:close/>
              </a:path>
              <a:path w="540385" h="422910">
                <a:moveTo>
                  <a:pt x="536331" y="310006"/>
                </a:moveTo>
                <a:lnTo>
                  <a:pt x="191262" y="310006"/>
                </a:lnTo>
                <a:lnTo>
                  <a:pt x="251587" y="334517"/>
                </a:lnTo>
                <a:lnTo>
                  <a:pt x="333883" y="355218"/>
                </a:lnTo>
                <a:lnTo>
                  <a:pt x="406908" y="374523"/>
                </a:lnTo>
                <a:lnTo>
                  <a:pt x="472821" y="371220"/>
                </a:lnTo>
                <a:lnTo>
                  <a:pt x="524383" y="345566"/>
                </a:lnTo>
                <a:lnTo>
                  <a:pt x="536331" y="310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5780" y="3205733"/>
            <a:ext cx="865505" cy="488315"/>
          </a:xfrm>
          <a:custGeom>
            <a:avLst/>
            <a:gdLst/>
            <a:ahLst/>
            <a:cxnLst/>
            <a:rect l="l" t="t" r="r" b="b"/>
            <a:pathLst>
              <a:path w="865504" h="488314">
                <a:moveTo>
                  <a:pt x="783293" y="61467"/>
                </a:moveTo>
                <a:lnTo>
                  <a:pt x="694055" y="61467"/>
                </a:lnTo>
                <a:lnTo>
                  <a:pt x="719455" y="68325"/>
                </a:lnTo>
                <a:lnTo>
                  <a:pt x="715264" y="113537"/>
                </a:lnTo>
                <a:lnTo>
                  <a:pt x="716788" y="174243"/>
                </a:lnTo>
                <a:lnTo>
                  <a:pt x="689991" y="254380"/>
                </a:lnTo>
                <a:lnTo>
                  <a:pt x="669544" y="318896"/>
                </a:lnTo>
                <a:lnTo>
                  <a:pt x="630174" y="378587"/>
                </a:lnTo>
                <a:lnTo>
                  <a:pt x="597027" y="422528"/>
                </a:lnTo>
                <a:lnTo>
                  <a:pt x="585343" y="467994"/>
                </a:lnTo>
                <a:lnTo>
                  <a:pt x="600964" y="488060"/>
                </a:lnTo>
                <a:lnTo>
                  <a:pt x="636143" y="481838"/>
                </a:lnTo>
                <a:lnTo>
                  <a:pt x="704215" y="447166"/>
                </a:lnTo>
                <a:lnTo>
                  <a:pt x="806450" y="426084"/>
                </a:lnTo>
                <a:lnTo>
                  <a:pt x="856742" y="411098"/>
                </a:lnTo>
                <a:lnTo>
                  <a:pt x="859973" y="402970"/>
                </a:lnTo>
                <a:lnTo>
                  <a:pt x="708533" y="402970"/>
                </a:lnTo>
                <a:lnTo>
                  <a:pt x="679069" y="398906"/>
                </a:lnTo>
                <a:lnTo>
                  <a:pt x="692367" y="378840"/>
                </a:lnTo>
                <a:lnTo>
                  <a:pt x="727456" y="329438"/>
                </a:lnTo>
                <a:lnTo>
                  <a:pt x="754634" y="268858"/>
                </a:lnTo>
                <a:lnTo>
                  <a:pt x="760349" y="206882"/>
                </a:lnTo>
                <a:lnTo>
                  <a:pt x="780796" y="142366"/>
                </a:lnTo>
                <a:lnTo>
                  <a:pt x="787146" y="83312"/>
                </a:lnTo>
                <a:lnTo>
                  <a:pt x="783293" y="61467"/>
                </a:lnTo>
                <a:close/>
              </a:path>
              <a:path w="865504" h="488314">
                <a:moveTo>
                  <a:pt x="846582" y="378840"/>
                </a:moveTo>
                <a:lnTo>
                  <a:pt x="708533" y="402970"/>
                </a:lnTo>
                <a:lnTo>
                  <a:pt x="859973" y="402970"/>
                </a:lnTo>
                <a:lnTo>
                  <a:pt x="865124" y="390016"/>
                </a:lnTo>
                <a:lnTo>
                  <a:pt x="846582" y="378840"/>
                </a:lnTo>
                <a:close/>
              </a:path>
              <a:path w="865504" h="488314">
                <a:moveTo>
                  <a:pt x="755904" y="0"/>
                </a:moveTo>
                <a:lnTo>
                  <a:pt x="699516" y="6730"/>
                </a:lnTo>
                <a:lnTo>
                  <a:pt x="607695" y="35305"/>
                </a:lnTo>
                <a:lnTo>
                  <a:pt x="493395" y="82168"/>
                </a:lnTo>
                <a:lnTo>
                  <a:pt x="412369" y="120141"/>
                </a:lnTo>
                <a:lnTo>
                  <a:pt x="304038" y="158876"/>
                </a:lnTo>
                <a:lnTo>
                  <a:pt x="203835" y="190880"/>
                </a:lnTo>
                <a:lnTo>
                  <a:pt x="121666" y="214629"/>
                </a:lnTo>
                <a:lnTo>
                  <a:pt x="58547" y="225678"/>
                </a:lnTo>
                <a:lnTo>
                  <a:pt x="1778" y="247014"/>
                </a:lnTo>
                <a:lnTo>
                  <a:pt x="0" y="288670"/>
                </a:lnTo>
                <a:lnTo>
                  <a:pt x="49911" y="313943"/>
                </a:lnTo>
                <a:lnTo>
                  <a:pt x="135128" y="308355"/>
                </a:lnTo>
                <a:lnTo>
                  <a:pt x="219329" y="279145"/>
                </a:lnTo>
                <a:lnTo>
                  <a:pt x="378587" y="212851"/>
                </a:lnTo>
                <a:lnTo>
                  <a:pt x="493522" y="160654"/>
                </a:lnTo>
                <a:lnTo>
                  <a:pt x="584073" y="115950"/>
                </a:lnTo>
                <a:lnTo>
                  <a:pt x="663702" y="78104"/>
                </a:lnTo>
                <a:lnTo>
                  <a:pt x="694055" y="61467"/>
                </a:lnTo>
                <a:lnTo>
                  <a:pt x="783293" y="61467"/>
                </a:lnTo>
                <a:lnTo>
                  <a:pt x="776732" y="24256"/>
                </a:lnTo>
                <a:lnTo>
                  <a:pt x="7559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68140" y="3562984"/>
            <a:ext cx="660400" cy="565785"/>
          </a:xfrm>
          <a:custGeom>
            <a:avLst/>
            <a:gdLst/>
            <a:ahLst/>
            <a:cxnLst/>
            <a:rect l="l" t="t" r="r" b="b"/>
            <a:pathLst>
              <a:path w="660400" h="565785">
                <a:moveTo>
                  <a:pt x="628904" y="0"/>
                </a:moveTo>
                <a:lnTo>
                  <a:pt x="588390" y="2031"/>
                </a:lnTo>
                <a:lnTo>
                  <a:pt x="549783" y="31495"/>
                </a:lnTo>
                <a:lnTo>
                  <a:pt x="537083" y="54356"/>
                </a:lnTo>
                <a:lnTo>
                  <a:pt x="484377" y="81279"/>
                </a:lnTo>
                <a:lnTo>
                  <a:pt x="363855" y="110616"/>
                </a:lnTo>
                <a:lnTo>
                  <a:pt x="209296" y="143890"/>
                </a:lnTo>
                <a:lnTo>
                  <a:pt x="65912" y="162940"/>
                </a:lnTo>
                <a:lnTo>
                  <a:pt x="24892" y="179450"/>
                </a:lnTo>
                <a:lnTo>
                  <a:pt x="0" y="209676"/>
                </a:lnTo>
                <a:lnTo>
                  <a:pt x="11811" y="260222"/>
                </a:lnTo>
                <a:lnTo>
                  <a:pt x="52959" y="296417"/>
                </a:lnTo>
                <a:lnTo>
                  <a:pt x="109982" y="345313"/>
                </a:lnTo>
                <a:lnTo>
                  <a:pt x="163449" y="364870"/>
                </a:lnTo>
                <a:lnTo>
                  <a:pt x="328930" y="402970"/>
                </a:lnTo>
                <a:lnTo>
                  <a:pt x="417068" y="413384"/>
                </a:lnTo>
                <a:lnTo>
                  <a:pt x="400050" y="437006"/>
                </a:lnTo>
                <a:lnTo>
                  <a:pt x="342646" y="455294"/>
                </a:lnTo>
                <a:lnTo>
                  <a:pt x="282194" y="489712"/>
                </a:lnTo>
                <a:lnTo>
                  <a:pt x="244475" y="525271"/>
                </a:lnTo>
                <a:lnTo>
                  <a:pt x="249936" y="556387"/>
                </a:lnTo>
                <a:lnTo>
                  <a:pt x="275717" y="565276"/>
                </a:lnTo>
                <a:lnTo>
                  <a:pt x="303275" y="532510"/>
                </a:lnTo>
                <a:lnTo>
                  <a:pt x="344297" y="490219"/>
                </a:lnTo>
                <a:lnTo>
                  <a:pt x="436118" y="453389"/>
                </a:lnTo>
                <a:lnTo>
                  <a:pt x="484759" y="428370"/>
                </a:lnTo>
                <a:lnTo>
                  <a:pt x="499745" y="401954"/>
                </a:lnTo>
                <a:lnTo>
                  <a:pt x="451924" y="375665"/>
                </a:lnTo>
                <a:lnTo>
                  <a:pt x="384683" y="375665"/>
                </a:lnTo>
                <a:lnTo>
                  <a:pt x="308229" y="353948"/>
                </a:lnTo>
                <a:lnTo>
                  <a:pt x="236347" y="340740"/>
                </a:lnTo>
                <a:lnTo>
                  <a:pt x="168529" y="308228"/>
                </a:lnTo>
                <a:lnTo>
                  <a:pt x="114681" y="277367"/>
                </a:lnTo>
                <a:lnTo>
                  <a:pt x="81914" y="254126"/>
                </a:lnTo>
                <a:lnTo>
                  <a:pt x="68580" y="221360"/>
                </a:lnTo>
                <a:lnTo>
                  <a:pt x="96393" y="198881"/>
                </a:lnTo>
                <a:lnTo>
                  <a:pt x="310769" y="161289"/>
                </a:lnTo>
                <a:lnTo>
                  <a:pt x="456438" y="129539"/>
                </a:lnTo>
                <a:lnTo>
                  <a:pt x="563118" y="107695"/>
                </a:lnTo>
                <a:lnTo>
                  <a:pt x="631063" y="81279"/>
                </a:lnTo>
                <a:lnTo>
                  <a:pt x="660400" y="58546"/>
                </a:lnTo>
                <a:lnTo>
                  <a:pt x="658495" y="21716"/>
                </a:lnTo>
                <a:lnTo>
                  <a:pt x="628904" y="0"/>
                </a:lnTo>
                <a:close/>
              </a:path>
              <a:path w="660400" h="565785">
                <a:moveTo>
                  <a:pt x="451231" y="375284"/>
                </a:moveTo>
                <a:lnTo>
                  <a:pt x="384683" y="375665"/>
                </a:lnTo>
                <a:lnTo>
                  <a:pt x="451924" y="375665"/>
                </a:lnTo>
                <a:lnTo>
                  <a:pt x="451231" y="375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32807" y="3997071"/>
            <a:ext cx="527050" cy="953135"/>
          </a:xfrm>
          <a:custGeom>
            <a:avLst/>
            <a:gdLst/>
            <a:ahLst/>
            <a:cxnLst/>
            <a:rect l="l" t="t" r="r" b="b"/>
            <a:pathLst>
              <a:path w="527050" h="953135">
                <a:moveTo>
                  <a:pt x="40385" y="0"/>
                </a:moveTo>
                <a:lnTo>
                  <a:pt x="6603" y="23494"/>
                </a:lnTo>
                <a:lnTo>
                  <a:pt x="0" y="80517"/>
                </a:lnTo>
                <a:lnTo>
                  <a:pt x="13334" y="156717"/>
                </a:lnTo>
                <a:lnTo>
                  <a:pt x="72389" y="269239"/>
                </a:lnTo>
                <a:lnTo>
                  <a:pt x="132333" y="377570"/>
                </a:lnTo>
                <a:lnTo>
                  <a:pt x="237362" y="493521"/>
                </a:lnTo>
                <a:lnTo>
                  <a:pt x="321309" y="574928"/>
                </a:lnTo>
                <a:lnTo>
                  <a:pt x="362203" y="644143"/>
                </a:lnTo>
                <a:lnTo>
                  <a:pt x="357758" y="688339"/>
                </a:lnTo>
                <a:lnTo>
                  <a:pt x="316864" y="730630"/>
                </a:lnTo>
                <a:lnTo>
                  <a:pt x="250825" y="803274"/>
                </a:lnTo>
                <a:lnTo>
                  <a:pt x="229488" y="888618"/>
                </a:lnTo>
                <a:lnTo>
                  <a:pt x="245363" y="953007"/>
                </a:lnTo>
                <a:lnTo>
                  <a:pt x="280669" y="946784"/>
                </a:lnTo>
                <a:lnTo>
                  <a:pt x="316991" y="826769"/>
                </a:lnTo>
                <a:lnTo>
                  <a:pt x="446404" y="701674"/>
                </a:lnTo>
                <a:lnTo>
                  <a:pt x="527050" y="626617"/>
                </a:lnTo>
                <a:lnTo>
                  <a:pt x="516381" y="608837"/>
                </a:lnTo>
                <a:lnTo>
                  <a:pt x="453135" y="602360"/>
                </a:lnTo>
                <a:lnTo>
                  <a:pt x="375412" y="530224"/>
                </a:lnTo>
                <a:lnTo>
                  <a:pt x="275463" y="425830"/>
                </a:lnTo>
                <a:lnTo>
                  <a:pt x="217804" y="330580"/>
                </a:lnTo>
                <a:lnTo>
                  <a:pt x="138302" y="204977"/>
                </a:lnTo>
                <a:lnTo>
                  <a:pt x="95503" y="98932"/>
                </a:lnTo>
                <a:lnTo>
                  <a:pt x="111125" y="75437"/>
                </a:lnTo>
                <a:lnTo>
                  <a:pt x="271407" y="75437"/>
                </a:lnTo>
                <a:lnTo>
                  <a:pt x="248157" y="63753"/>
                </a:lnTo>
                <a:lnTo>
                  <a:pt x="137413" y="9905"/>
                </a:lnTo>
                <a:lnTo>
                  <a:pt x="40385" y="0"/>
                </a:lnTo>
                <a:close/>
              </a:path>
              <a:path w="527050" h="953135">
                <a:moveTo>
                  <a:pt x="271407" y="75437"/>
                </a:moveTo>
                <a:lnTo>
                  <a:pt x="111125" y="75437"/>
                </a:lnTo>
                <a:lnTo>
                  <a:pt x="168401" y="100583"/>
                </a:lnTo>
                <a:lnTo>
                  <a:pt x="211073" y="154050"/>
                </a:lnTo>
                <a:lnTo>
                  <a:pt x="246506" y="218058"/>
                </a:lnTo>
                <a:lnTo>
                  <a:pt x="283463" y="281812"/>
                </a:lnTo>
                <a:lnTo>
                  <a:pt x="338327" y="318769"/>
                </a:lnTo>
                <a:lnTo>
                  <a:pt x="467359" y="286765"/>
                </a:lnTo>
                <a:lnTo>
                  <a:pt x="473201" y="224789"/>
                </a:lnTo>
                <a:lnTo>
                  <a:pt x="397509" y="138810"/>
                </a:lnTo>
                <a:lnTo>
                  <a:pt x="271407" y="754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44695" y="4094226"/>
            <a:ext cx="768350" cy="803910"/>
          </a:xfrm>
          <a:custGeom>
            <a:avLst/>
            <a:gdLst/>
            <a:ahLst/>
            <a:cxnLst/>
            <a:rect l="l" t="t" r="r" b="b"/>
            <a:pathLst>
              <a:path w="768350" h="803910">
                <a:moveTo>
                  <a:pt x="217042" y="0"/>
                </a:moveTo>
                <a:lnTo>
                  <a:pt x="168020" y="5461"/>
                </a:lnTo>
                <a:lnTo>
                  <a:pt x="135762" y="28701"/>
                </a:lnTo>
                <a:lnTo>
                  <a:pt x="118744" y="69850"/>
                </a:lnTo>
                <a:lnTo>
                  <a:pt x="124459" y="153669"/>
                </a:lnTo>
                <a:lnTo>
                  <a:pt x="143637" y="262890"/>
                </a:lnTo>
                <a:lnTo>
                  <a:pt x="182499" y="363600"/>
                </a:lnTo>
                <a:lnTo>
                  <a:pt x="209168" y="420878"/>
                </a:lnTo>
                <a:lnTo>
                  <a:pt x="270509" y="520700"/>
                </a:lnTo>
                <a:lnTo>
                  <a:pt x="304926" y="578738"/>
                </a:lnTo>
                <a:lnTo>
                  <a:pt x="288543" y="597026"/>
                </a:lnTo>
                <a:lnTo>
                  <a:pt x="203200" y="628523"/>
                </a:lnTo>
                <a:lnTo>
                  <a:pt x="113918" y="671068"/>
                </a:lnTo>
                <a:lnTo>
                  <a:pt x="36194" y="719836"/>
                </a:lnTo>
                <a:lnTo>
                  <a:pt x="0" y="772668"/>
                </a:lnTo>
                <a:lnTo>
                  <a:pt x="17652" y="803782"/>
                </a:lnTo>
                <a:lnTo>
                  <a:pt x="66039" y="795274"/>
                </a:lnTo>
                <a:lnTo>
                  <a:pt x="113029" y="735330"/>
                </a:lnTo>
                <a:lnTo>
                  <a:pt x="240156" y="674751"/>
                </a:lnTo>
                <a:lnTo>
                  <a:pt x="403605" y="623316"/>
                </a:lnTo>
                <a:lnTo>
                  <a:pt x="406272" y="596011"/>
                </a:lnTo>
                <a:lnTo>
                  <a:pt x="386968" y="554990"/>
                </a:lnTo>
                <a:lnTo>
                  <a:pt x="339851" y="493013"/>
                </a:lnTo>
                <a:lnTo>
                  <a:pt x="285368" y="389890"/>
                </a:lnTo>
                <a:lnTo>
                  <a:pt x="226187" y="198755"/>
                </a:lnTo>
                <a:lnTo>
                  <a:pt x="218312" y="127888"/>
                </a:lnTo>
                <a:lnTo>
                  <a:pt x="249554" y="99568"/>
                </a:lnTo>
                <a:lnTo>
                  <a:pt x="311150" y="97028"/>
                </a:lnTo>
                <a:lnTo>
                  <a:pt x="742287" y="97028"/>
                </a:lnTo>
                <a:lnTo>
                  <a:pt x="726820" y="76835"/>
                </a:lnTo>
                <a:lnTo>
                  <a:pt x="585724" y="48894"/>
                </a:lnTo>
                <a:lnTo>
                  <a:pt x="391794" y="21971"/>
                </a:lnTo>
                <a:lnTo>
                  <a:pt x="320801" y="13716"/>
                </a:lnTo>
                <a:lnTo>
                  <a:pt x="253745" y="2793"/>
                </a:lnTo>
                <a:lnTo>
                  <a:pt x="217042" y="0"/>
                </a:lnTo>
                <a:close/>
              </a:path>
              <a:path w="768350" h="803910">
                <a:moveTo>
                  <a:pt x="742287" y="97028"/>
                </a:moveTo>
                <a:lnTo>
                  <a:pt x="311150" y="97028"/>
                </a:lnTo>
                <a:lnTo>
                  <a:pt x="372871" y="103759"/>
                </a:lnTo>
                <a:lnTo>
                  <a:pt x="439038" y="127381"/>
                </a:lnTo>
                <a:lnTo>
                  <a:pt x="511047" y="183896"/>
                </a:lnTo>
                <a:lnTo>
                  <a:pt x="594359" y="236474"/>
                </a:lnTo>
                <a:lnTo>
                  <a:pt x="666876" y="252730"/>
                </a:lnTo>
                <a:lnTo>
                  <a:pt x="765301" y="227203"/>
                </a:lnTo>
                <a:lnTo>
                  <a:pt x="767968" y="130556"/>
                </a:lnTo>
                <a:lnTo>
                  <a:pt x="742287" y="970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04740" y="3532378"/>
            <a:ext cx="634365" cy="801370"/>
          </a:xfrm>
          <a:custGeom>
            <a:avLst/>
            <a:gdLst/>
            <a:ahLst/>
            <a:cxnLst/>
            <a:rect l="l" t="t" r="r" b="b"/>
            <a:pathLst>
              <a:path w="634364" h="801370">
                <a:moveTo>
                  <a:pt x="178943" y="0"/>
                </a:moveTo>
                <a:lnTo>
                  <a:pt x="82550" y="10668"/>
                </a:lnTo>
                <a:lnTo>
                  <a:pt x="27686" y="43052"/>
                </a:lnTo>
                <a:lnTo>
                  <a:pt x="0" y="92329"/>
                </a:lnTo>
                <a:lnTo>
                  <a:pt x="9398" y="145542"/>
                </a:lnTo>
                <a:lnTo>
                  <a:pt x="46227" y="191770"/>
                </a:lnTo>
                <a:lnTo>
                  <a:pt x="113411" y="229489"/>
                </a:lnTo>
                <a:lnTo>
                  <a:pt x="203581" y="277749"/>
                </a:lnTo>
                <a:lnTo>
                  <a:pt x="260858" y="328676"/>
                </a:lnTo>
                <a:lnTo>
                  <a:pt x="296290" y="392684"/>
                </a:lnTo>
                <a:lnTo>
                  <a:pt x="306324" y="449834"/>
                </a:lnTo>
                <a:lnTo>
                  <a:pt x="290830" y="499110"/>
                </a:lnTo>
                <a:lnTo>
                  <a:pt x="255777" y="549656"/>
                </a:lnTo>
                <a:lnTo>
                  <a:pt x="199517" y="608076"/>
                </a:lnTo>
                <a:lnTo>
                  <a:pt x="176149" y="682498"/>
                </a:lnTo>
                <a:lnTo>
                  <a:pt x="166624" y="739902"/>
                </a:lnTo>
                <a:lnTo>
                  <a:pt x="246887" y="783717"/>
                </a:lnTo>
                <a:lnTo>
                  <a:pt x="348361" y="801116"/>
                </a:lnTo>
                <a:lnTo>
                  <a:pt x="427609" y="787146"/>
                </a:lnTo>
                <a:lnTo>
                  <a:pt x="529209" y="719709"/>
                </a:lnTo>
                <a:lnTo>
                  <a:pt x="578993" y="675894"/>
                </a:lnTo>
                <a:lnTo>
                  <a:pt x="614172" y="600456"/>
                </a:lnTo>
                <a:lnTo>
                  <a:pt x="634364" y="499745"/>
                </a:lnTo>
                <a:lnTo>
                  <a:pt x="627888" y="393446"/>
                </a:lnTo>
                <a:lnTo>
                  <a:pt x="575183" y="282829"/>
                </a:lnTo>
                <a:lnTo>
                  <a:pt x="490600" y="171577"/>
                </a:lnTo>
                <a:lnTo>
                  <a:pt x="374396" y="70104"/>
                </a:lnTo>
                <a:lnTo>
                  <a:pt x="270001" y="9779"/>
                </a:lnTo>
                <a:lnTo>
                  <a:pt x="1789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0647" y="3253994"/>
            <a:ext cx="29584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DF1E33"/>
                </a:solidFill>
                <a:latin typeface="Arial"/>
                <a:cs typeface="Arial"/>
              </a:rPr>
              <a:t>DO </a:t>
            </a:r>
            <a:r>
              <a:rPr sz="1800" b="1" dirty="0">
                <a:solidFill>
                  <a:srgbClr val="DF1E33"/>
                </a:solidFill>
                <a:latin typeface="Arial"/>
                <a:cs typeface="Arial"/>
              </a:rPr>
              <a:t>NOT </a:t>
            </a:r>
            <a:r>
              <a:rPr sz="1800" spc="-5" dirty="0">
                <a:latin typeface="Arial"/>
                <a:cs typeface="Arial"/>
              </a:rPr>
              <a:t>squat on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toilets!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83482" y="3334276"/>
            <a:ext cx="2108835" cy="2605405"/>
          </a:xfrm>
          <a:custGeom>
            <a:avLst/>
            <a:gdLst/>
            <a:ahLst/>
            <a:cxnLst/>
            <a:rect l="l" t="t" r="r" b="b"/>
            <a:pathLst>
              <a:path w="2108835" h="2605404">
                <a:moveTo>
                  <a:pt x="363952" y="0"/>
                </a:moveTo>
                <a:lnTo>
                  <a:pt x="305029" y="8514"/>
                </a:lnTo>
                <a:lnTo>
                  <a:pt x="241172" y="35418"/>
                </a:lnTo>
                <a:lnTo>
                  <a:pt x="193293" y="68623"/>
                </a:lnTo>
                <a:lnTo>
                  <a:pt x="176104" y="101657"/>
                </a:lnTo>
                <a:lnTo>
                  <a:pt x="453584" y="484450"/>
                </a:lnTo>
                <a:lnTo>
                  <a:pt x="622997" y="723695"/>
                </a:lnTo>
                <a:lnTo>
                  <a:pt x="794885" y="978743"/>
                </a:lnTo>
                <a:lnTo>
                  <a:pt x="971673" y="1247379"/>
                </a:lnTo>
                <a:lnTo>
                  <a:pt x="754363" y="1509867"/>
                </a:lnTo>
                <a:lnTo>
                  <a:pt x="519881" y="1784633"/>
                </a:lnTo>
                <a:lnTo>
                  <a:pt x="270651" y="2072869"/>
                </a:lnTo>
                <a:lnTo>
                  <a:pt x="4228" y="2370946"/>
                </a:lnTo>
                <a:lnTo>
                  <a:pt x="0" y="2378185"/>
                </a:lnTo>
                <a:lnTo>
                  <a:pt x="0" y="2477832"/>
                </a:lnTo>
                <a:lnTo>
                  <a:pt x="20189" y="2540213"/>
                </a:lnTo>
                <a:lnTo>
                  <a:pt x="50881" y="2588050"/>
                </a:lnTo>
                <a:lnTo>
                  <a:pt x="84030" y="2605223"/>
                </a:lnTo>
                <a:lnTo>
                  <a:pt x="96308" y="2603996"/>
                </a:lnTo>
                <a:lnTo>
                  <a:pt x="106130" y="2601543"/>
                </a:lnTo>
                <a:lnTo>
                  <a:pt x="113495" y="2596637"/>
                </a:lnTo>
                <a:lnTo>
                  <a:pt x="118406" y="2589277"/>
                </a:lnTo>
                <a:lnTo>
                  <a:pt x="262048" y="2395467"/>
                </a:lnTo>
                <a:lnTo>
                  <a:pt x="468314" y="2130526"/>
                </a:lnTo>
                <a:lnTo>
                  <a:pt x="733504" y="1796894"/>
                </a:lnTo>
                <a:lnTo>
                  <a:pt x="1061304" y="1392118"/>
                </a:lnTo>
                <a:lnTo>
                  <a:pt x="1327377" y="1392118"/>
                </a:lnTo>
                <a:lnTo>
                  <a:pt x="1240549" y="1258413"/>
                </a:lnTo>
                <a:lnTo>
                  <a:pt x="1345729" y="1122256"/>
                </a:lnTo>
                <a:lnTo>
                  <a:pt x="1153376" y="1122256"/>
                </a:lnTo>
                <a:lnTo>
                  <a:pt x="952026" y="829100"/>
                </a:lnTo>
                <a:lnTo>
                  <a:pt x="783842" y="572826"/>
                </a:lnTo>
                <a:lnTo>
                  <a:pt x="528467" y="174027"/>
                </a:lnTo>
                <a:lnTo>
                  <a:pt x="483045" y="104212"/>
                </a:lnTo>
                <a:lnTo>
                  <a:pt x="448668" y="52616"/>
                </a:lnTo>
                <a:lnTo>
                  <a:pt x="410603" y="7322"/>
                </a:lnTo>
                <a:lnTo>
                  <a:pt x="389727" y="2383"/>
                </a:lnTo>
                <a:lnTo>
                  <a:pt x="363952" y="0"/>
                </a:lnTo>
                <a:close/>
              </a:path>
              <a:path w="2108835" h="2605404">
                <a:moveTo>
                  <a:pt x="1327377" y="1392118"/>
                </a:moveTo>
                <a:lnTo>
                  <a:pt x="1061304" y="1392118"/>
                </a:lnTo>
                <a:lnTo>
                  <a:pt x="1324036" y="1787086"/>
                </a:lnTo>
                <a:lnTo>
                  <a:pt x="1664109" y="2294899"/>
                </a:lnTo>
                <a:lnTo>
                  <a:pt x="1833590" y="2540213"/>
                </a:lnTo>
                <a:lnTo>
                  <a:pt x="1872850" y="2584370"/>
                </a:lnTo>
                <a:lnTo>
                  <a:pt x="1912109" y="2605223"/>
                </a:lnTo>
                <a:lnTo>
                  <a:pt x="1945224" y="2601543"/>
                </a:lnTo>
                <a:lnTo>
                  <a:pt x="2010258" y="2579464"/>
                </a:lnTo>
                <a:lnTo>
                  <a:pt x="2070513" y="2541439"/>
                </a:lnTo>
                <a:lnTo>
                  <a:pt x="2108578" y="2500961"/>
                </a:lnTo>
                <a:lnTo>
                  <a:pt x="1939079" y="2267909"/>
                </a:lnTo>
                <a:lnTo>
                  <a:pt x="1724346" y="1968623"/>
                </a:lnTo>
                <a:lnTo>
                  <a:pt x="1536430" y="1701213"/>
                </a:lnTo>
                <a:lnTo>
                  <a:pt x="1374373" y="1464487"/>
                </a:lnTo>
                <a:lnTo>
                  <a:pt x="1327377" y="1392118"/>
                </a:lnTo>
                <a:close/>
              </a:path>
              <a:path w="2108835" h="2605404">
                <a:moveTo>
                  <a:pt x="1883945" y="0"/>
                </a:moveTo>
                <a:lnTo>
                  <a:pt x="1869095" y="9706"/>
                </a:lnTo>
                <a:lnTo>
                  <a:pt x="1860560" y="20774"/>
                </a:lnTo>
                <a:lnTo>
                  <a:pt x="1854415" y="37972"/>
                </a:lnTo>
                <a:lnTo>
                  <a:pt x="1809010" y="131116"/>
                </a:lnTo>
                <a:lnTo>
                  <a:pt x="1750121" y="244013"/>
                </a:lnTo>
                <a:lnTo>
                  <a:pt x="1673941" y="372745"/>
                </a:lnTo>
                <a:lnTo>
                  <a:pt x="1583080" y="521231"/>
                </a:lnTo>
                <a:lnTo>
                  <a:pt x="1481176" y="675846"/>
                </a:lnTo>
                <a:lnTo>
                  <a:pt x="1375602" y="829100"/>
                </a:lnTo>
                <a:lnTo>
                  <a:pt x="1266324" y="977517"/>
                </a:lnTo>
                <a:lnTo>
                  <a:pt x="1153376" y="1122256"/>
                </a:lnTo>
                <a:lnTo>
                  <a:pt x="1345729" y="1122256"/>
                </a:lnTo>
                <a:lnTo>
                  <a:pt x="1468903" y="962804"/>
                </a:lnTo>
                <a:lnTo>
                  <a:pt x="1709496" y="640257"/>
                </a:lnTo>
                <a:lnTo>
                  <a:pt x="1897430" y="380238"/>
                </a:lnTo>
                <a:lnTo>
                  <a:pt x="1969804" y="277047"/>
                </a:lnTo>
                <a:lnTo>
                  <a:pt x="1984484" y="230560"/>
                </a:lnTo>
                <a:lnTo>
                  <a:pt x="1985849" y="213362"/>
                </a:lnTo>
                <a:lnTo>
                  <a:pt x="1978339" y="138609"/>
                </a:lnTo>
                <a:lnTo>
                  <a:pt x="1955124" y="68623"/>
                </a:lnTo>
                <a:lnTo>
                  <a:pt x="1920644" y="17028"/>
                </a:lnTo>
                <a:lnTo>
                  <a:pt x="1902209" y="3575"/>
                </a:lnTo>
                <a:lnTo>
                  <a:pt x="188394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26870" y="1202435"/>
            <a:ext cx="485521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800" u="heavy" dirty="0">
                <a:solidFill>
                  <a:srgbClr val="DF1E33"/>
                </a:solidFill>
                <a:latin typeface="Arial"/>
                <a:cs typeface="Arial"/>
              </a:rPr>
              <a:t>Student toilets </a:t>
            </a:r>
            <a:r>
              <a:rPr sz="1800" u="heavy" spc="-5" dirty="0">
                <a:solidFill>
                  <a:srgbClr val="DF1E33"/>
                </a:solidFill>
                <a:latin typeface="Arial"/>
                <a:cs typeface="Arial"/>
              </a:rPr>
              <a:t>are located </a:t>
            </a:r>
            <a:r>
              <a:rPr lang="en-AU" u="heavy" dirty="0">
                <a:solidFill>
                  <a:srgbClr val="DF1E33"/>
                </a:solidFill>
                <a:latin typeface="Arial"/>
                <a:cs typeface="Arial"/>
              </a:rPr>
              <a:t>on both floors </a:t>
            </a:r>
            <a:r>
              <a:rPr sz="1800" spc="-5" dirty="0">
                <a:latin typeface="Arial"/>
                <a:cs typeface="Arial"/>
              </a:rPr>
              <a:t>Students are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keep bathrooms clean </a:t>
            </a:r>
            <a:r>
              <a:rPr sz="1800" dirty="0">
                <a:latin typeface="Arial"/>
                <a:cs typeface="Arial"/>
              </a:rPr>
              <a:t>&amp; </a:t>
            </a:r>
            <a:r>
              <a:rPr sz="1800" spc="-30" dirty="0">
                <a:latin typeface="Arial"/>
                <a:cs typeface="Arial"/>
              </a:rPr>
              <a:t>tidy.  </a:t>
            </a:r>
            <a:r>
              <a:rPr sz="1800" spc="-5" dirty="0">
                <a:latin typeface="Arial"/>
                <a:cs typeface="Arial"/>
              </a:rPr>
              <a:t>Consider </a:t>
            </a:r>
            <a:r>
              <a:rPr sz="1800" dirty="0">
                <a:latin typeface="Arial"/>
                <a:cs typeface="Arial"/>
              </a:rPr>
              <a:t>others </a:t>
            </a:r>
            <a:r>
              <a:rPr sz="1800" spc="-5" dirty="0">
                <a:latin typeface="Arial"/>
                <a:cs typeface="Arial"/>
              </a:rPr>
              <a:t>– </a:t>
            </a:r>
            <a:r>
              <a:rPr sz="1800" b="1" spc="-5" dirty="0">
                <a:latin typeface="Arial"/>
                <a:cs typeface="Arial"/>
              </a:rPr>
              <a:t>clean </a:t>
            </a:r>
            <a:r>
              <a:rPr sz="1800" b="1" dirty="0">
                <a:latin typeface="Arial"/>
                <a:cs typeface="Arial"/>
              </a:rPr>
              <a:t>up </a:t>
            </a:r>
            <a:r>
              <a:rPr sz="1800" b="1" spc="-5" dirty="0">
                <a:latin typeface="Arial"/>
                <a:cs typeface="Arial"/>
              </a:rPr>
              <a:t>after yourself</a:t>
            </a:r>
            <a:r>
              <a:rPr sz="1800" spc="-5" dirty="0">
                <a:latin typeface="Arial"/>
                <a:cs typeface="Arial"/>
              </a:rPr>
              <a:t>.  Paper </a:t>
            </a:r>
            <a:r>
              <a:rPr sz="1800" spc="-10" dirty="0">
                <a:latin typeface="Arial"/>
                <a:cs typeface="Arial"/>
              </a:rPr>
              <a:t>towel </a:t>
            </a:r>
            <a:r>
              <a:rPr sz="1800" spc="-5" dirty="0">
                <a:latin typeface="Arial"/>
                <a:cs typeface="Arial"/>
              </a:rPr>
              <a:t>is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go in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bin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provided.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6719" y="1268158"/>
            <a:ext cx="1440942" cy="10807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1909</TotalTime>
  <Words>4436</Words>
  <Application>Microsoft Office PowerPoint</Application>
  <PresentationFormat>On-screen Show (4:3)</PresentationFormat>
  <Paragraphs>724</Paragraphs>
  <Slides>84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4" baseType="lpstr">
      <vt:lpstr>MS Gothic</vt:lpstr>
      <vt:lpstr>Arial</vt:lpstr>
      <vt:lpstr>Arial Black</vt:lpstr>
      <vt:lpstr>Calibri</vt:lpstr>
      <vt:lpstr>Levenim MT</vt:lpstr>
      <vt:lpstr>Times</vt:lpstr>
      <vt:lpstr>Times New Roman</vt:lpstr>
      <vt:lpstr>Wingdings</vt:lpstr>
      <vt:lpstr>YouTube Noto</vt:lpstr>
      <vt:lpstr>Office Theme</vt:lpstr>
      <vt:lpstr>PowerPoint Presentation</vt:lpstr>
      <vt:lpstr>PowerPoint Presentation</vt:lpstr>
      <vt:lpstr>Evacuation Procedure</vt:lpstr>
      <vt:lpstr>Evacuation Assembly Area</vt:lpstr>
      <vt:lpstr>Emergency Contacts</vt:lpstr>
      <vt:lpstr>First Aid</vt:lpstr>
      <vt:lpstr>Hygiene on Campus</vt:lpstr>
      <vt:lpstr>Hygiene on Campus</vt:lpstr>
      <vt:lpstr>Hygiene on Campus</vt:lpstr>
      <vt:lpstr>Hygiene on Campus</vt:lpstr>
      <vt:lpstr>Hygiene on Campus</vt:lpstr>
      <vt:lpstr>PowerPoint Presentation</vt:lpstr>
      <vt:lpstr>Security Sydney is an international city (big)</vt:lpstr>
      <vt:lpstr>PowerPoint Presentation</vt:lpstr>
      <vt:lpstr>PowerPoint Presentation</vt:lpstr>
      <vt:lpstr>PowerPoint Presentation</vt:lpstr>
      <vt:lpstr>The GCA Group</vt:lpstr>
      <vt:lpstr>  Registration</vt:lpstr>
      <vt:lpstr>               UBSS</vt:lpstr>
      <vt:lpstr>Our   Programs</vt:lpstr>
      <vt:lpstr>Our   Programs</vt:lpstr>
      <vt:lpstr>UBSS Management</vt:lpstr>
      <vt:lpstr> UBSS Academic Senate</vt:lpstr>
      <vt:lpstr>Key UBSS Academic Staff</vt:lpstr>
      <vt:lpstr>UBSS Academic Staff</vt:lpstr>
      <vt:lpstr>UBSS Teaching Methods</vt:lpstr>
      <vt:lpstr>PowerPoint Presentation</vt:lpstr>
      <vt:lpstr>       MyGCA</vt:lpstr>
      <vt:lpstr>MyGCA</vt:lpstr>
      <vt:lpstr>       Moodle</vt:lpstr>
      <vt:lpstr>Moodle</vt:lpstr>
      <vt:lpstr>e-Resources</vt:lpstr>
      <vt:lpstr>   Wi-Fi</vt:lpstr>
      <vt:lpstr>GCA Computer Labs</vt:lpstr>
      <vt:lpstr>How We Communicate Communication between GCA/UBSS and students is very  important.</vt:lpstr>
      <vt:lpstr>MyGCA Bulletins</vt:lpstr>
      <vt:lpstr>      Webmail</vt:lpstr>
      <vt:lpstr>PowerPoint Presentation</vt:lpstr>
      <vt:lpstr>Subject Surveys</vt:lpstr>
      <vt:lpstr>PowerPoint Presentation</vt:lpstr>
      <vt:lpstr>WELCOME</vt:lpstr>
      <vt:lpstr>   Compliance</vt:lpstr>
      <vt:lpstr>Compliance (DIBP)</vt:lpstr>
      <vt:lpstr>Compliance (You &amp; DIBP)</vt:lpstr>
      <vt:lpstr>Compliance (Studying)</vt:lpstr>
      <vt:lpstr>Compliance (Your Home)</vt:lpstr>
      <vt:lpstr>Compliance (Working)</vt:lpstr>
      <vt:lpstr>Compliance (Working)</vt:lpstr>
      <vt:lpstr>Compliance (You &amp; DIBP)</vt:lpstr>
      <vt:lpstr>Compliance (You &amp; DIBP)</vt:lpstr>
      <vt:lpstr>Compliance (You &amp; DIBP)</vt:lpstr>
      <vt:lpstr>Compliance (You &amp; DIBP)</vt:lpstr>
      <vt:lpstr>Compliance (You &amp; DIBP)</vt:lpstr>
      <vt:lpstr>PowerPoint Presentation</vt:lpstr>
      <vt:lpstr>GCA Support Staff</vt:lpstr>
      <vt:lpstr>Student ID Cards</vt:lpstr>
      <vt:lpstr>Legal Assistance</vt:lpstr>
      <vt:lpstr>  OSHC</vt:lpstr>
      <vt:lpstr>  OSHC</vt:lpstr>
      <vt:lpstr>Sickness</vt:lpstr>
      <vt:lpstr>Refund &amp; Cancellation</vt:lpstr>
      <vt:lpstr>Counselling</vt:lpstr>
      <vt:lpstr>Holidays</vt:lpstr>
      <vt:lpstr>Paying Your Fees</vt:lpstr>
      <vt:lpstr>Paying Your Fees</vt:lpstr>
      <vt:lpstr>PowerPoint Presentation</vt:lpstr>
      <vt:lpstr> Student Representative Committee</vt:lpstr>
      <vt:lpstr> Subject Selection</vt:lpstr>
      <vt:lpstr> Study Load &amp; Progress</vt:lpstr>
      <vt:lpstr> 2018 Trimester Dates </vt:lpstr>
      <vt:lpstr>   Attendance</vt:lpstr>
      <vt:lpstr>Study Skills</vt:lpstr>
      <vt:lpstr>   Online Bookshop</vt:lpstr>
      <vt:lpstr>       Pathways</vt:lpstr>
      <vt:lpstr>      Credit Transfer</vt:lpstr>
      <vt:lpstr>PowerPoint Presentation</vt:lpstr>
      <vt:lpstr> College Code of Conduct</vt:lpstr>
      <vt:lpstr>   Academic Grievances</vt:lpstr>
      <vt:lpstr>    Plagiarism/Cheating</vt:lpstr>
      <vt:lpstr>PowerPoint Presentation</vt:lpstr>
      <vt:lpstr>Genuine Students</vt:lpstr>
      <vt:lpstr>    Assessments</vt:lpstr>
      <vt:lpstr>  Awards &amp; Prizes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John Armstrong</dc:creator>
  <cp:lastModifiedBy>Kim Sharma</cp:lastModifiedBy>
  <cp:revision>212</cp:revision>
  <dcterms:created xsi:type="dcterms:W3CDTF">2016-02-02T03:34:47Z</dcterms:created>
  <dcterms:modified xsi:type="dcterms:W3CDTF">2018-09-05T00:22:41Z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2015-07-10T00:00:00Z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2016-02-02T00:00:00Z</vt:filetime>
  </property>
</Properties>
</file>